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870" r:id="rId2"/>
    <p:sldMasterId id="2147483882" r:id="rId3"/>
  </p:sldMasterIdLst>
  <p:notesMasterIdLst>
    <p:notesMasterId r:id="rId41"/>
  </p:notesMasterIdLst>
  <p:handoutMasterIdLst>
    <p:handoutMasterId r:id="rId42"/>
  </p:handoutMasterIdLst>
  <p:sldIdLst>
    <p:sldId id="268" r:id="rId4"/>
    <p:sldId id="549" r:id="rId5"/>
    <p:sldId id="550" r:id="rId6"/>
    <p:sldId id="551" r:id="rId7"/>
    <p:sldId id="571" r:id="rId8"/>
    <p:sldId id="552" r:id="rId9"/>
    <p:sldId id="542" r:id="rId10"/>
    <p:sldId id="543" r:id="rId11"/>
    <p:sldId id="535" r:id="rId12"/>
    <p:sldId id="536" r:id="rId13"/>
    <p:sldId id="527" r:id="rId14"/>
    <p:sldId id="544" r:id="rId15"/>
    <p:sldId id="545" r:id="rId16"/>
    <p:sldId id="546" r:id="rId17"/>
    <p:sldId id="547" r:id="rId18"/>
    <p:sldId id="548" r:id="rId19"/>
    <p:sldId id="537" r:id="rId20"/>
    <p:sldId id="538" r:id="rId21"/>
    <p:sldId id="559" r:id="rId22"/>
    <p:sldId id="553" r:id="rId23"/>
    <p:sldId id="554" r:id="rId24"/>
    <p:sldId id="555" r:id="rId25"/>
    <p:sldId id="560" r:id="rId26"/>
    <p:sldId id="539" r:id="rId27"/>
    <p:sldId id="556" r:id="rId28"/>
    <p:sldId id="557" r:id="rId29"/>
    <p:sldId id="558" r:id="rId30"/>
    <p:sldId id="570" r:id="rId31"/>
    <p:sldId id="540" r:id="rId32"/>
    <p:sldId id="561" r:id="rId33"/>
    <p:sldId id="562" r:id="rId34"/>
    <p:sldId id="564" r:id="rId35"/>
    <p:sldId id="565" r:id="rId36"/>
    <p:sldId id="541" r:id="rId37"/>
    <p:sldId id="566" r:id="rId38"/>
    <p:sldId id="567" r:id="rId39"/>
    <p:sldId id="569" r:id="rId4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Collins" initials="KC" lastIdx="2" clrIdx="0">
    <p:extLst>
      <p:ext uri="{19B8F6BF-5375-455C-9EA6-DF929625EA0E}">
        <p15:presenceInfo xmlns:p15="http://schemas.microsoft.com/office/powerpoint/2012/main" userId="6370e7ac12b07b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A08"/>
    <a:srgbClr val="F67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66722" autoAdjust="0"/>
  </p:normalViewPr>
  <p:slideViewPr>
    <p:cSldViewPr>
      <p:cViewPr varScale="1">
        <p:scale>
          <a:sx n="48" d="100"/>
          <a:sy n="48" d="100"/>
        </p:scale>
        <p:origin x="1374"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B4028DB-78DC-F744-887D-9DA6C5486603}" type="datetimeFigureOut">
              <a:rPr lang="en-US" smtClean="0"/>
              <a:t>6/24/2020</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65A7B35-F01C-F04C-A0D6-4B63C082F920}" type="slidenum">
              <a:rPr lang="en-US" smtClean="0"/>
              <a:t>‹#›</a:t>
            </a:fld>
            <a:endParaRPr lang="en-US" dirty="0"/>
          </a:p>
        </p:txBody>
      </p:sp>
    </p:spTree>
    <p:extLst>
      <p:ext uri="{BB962C8B-B14F-4D97-AF65-F5344CB8AC3E}">
        <p14:creationId xmlns:p14="http://schemas.microsoft.com/office/powerpoint/2010/main" val="393503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8D42703-0FB3-412A-AC62-2A6DEFEDA8A6}" type="datetimeFigureOut">
              <a:rPr lang="en-GB" smtClean="0"/>
              <a:t>24/06/2020</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109FE9F-9F62-4475-8AA8-D2EDB4FDFA4B}" type="slidenum">
              <a:rPr lang="en-GB" smtClean="0"/>
              <a:t>‹#›</a:t>
            </a:fld>
            <a:endParaRPr lang="en-GB" dirty="0"/>
          </a:p>
        </p:txBody>
      </p:sp>
    </p:spTree>
    <p:extLst>
      <p:ext uri="{BB962C8B-B14F-4D97-AF65-F5344CB8AC3E}">
        <p14:creationId xmlns:p14="http://schemas.microsoft.com/office/powerpoint/2010/main" val="35171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f8bd91d24_0_4: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45" name="Google Shape;45;g3f8bd91d24_0_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87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20</a:t>
            </a:fld>
            <a:endParaRPr lang="en-GB" dirty="0"/>
          </a:p>
        </p:txBody>
      </p:sp>
    </p:spTree>
    <p:extLst>
      <p:ext uri="{BB962C8B-B14F-4D97-AF65-F5344CB8AC3E}">
        <p14:creationId xmlns:p14="http://schemas.microsoft.com/office/powerpoint/2010/main" val="1955580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21</a:t>
            </a:fld>
            <a:endParaRPr lang="en-GB" dirty="0"/>
          </a:p>
        </p:txBody>
      </p:sp>
    </p:spTree>
    <p:extLst>
      <p:ext uri="{BB962C8B-B14F-4D97-AF65-F5344CB8AC3E}">
        <p14:creationId xmlns:p14="http://schemas.microsoft.com/office/powerpoint/2010/main" val="381973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 </a:t>
            </a: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22</a:t>
            </a:fld>
            <a:endParaRPr lang="en-GB" dirty="0"/>
          </a:p>
        </p:txBody>
      </p:sp>
    </p:spTree>
    <p:extLst>
      <p:ext uri="{BB962C8B-B14F-4D97-AF65-F5344CB8AC3E}">
        <p14:creationId xmlns:p14="http://schemas.microsoft.com/office/powerpoint/2010/main" val="132787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23</a:t>
            </a:fld>
            <a:endParaRPr lang="en-GB" dirty="0"/>
          </a:p>
        </p:txBody>
      </p:sp>
    </p:spTree>
    <p:extLst>
      <p:ext uri="{BB962C8B-B14F-4D97-AF65-F5344CB8AC3E}">
        <p14:creationId xmlns:p14="http://schemas.microsoft.com/office/powerpoint/2010/main" val="218865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24</a:t>
            </a:fld>
            <a:endParaRPr lang="en-GB" dirty="0"/>
          </a:p>
        </p:txBody>
      </p:sp>
    </p:spTree>
    <p:extLst>
      <p:ext uri="{BB962C8B-B14F-4D97-AF65-F5344CB8AC3E}">
        <p14:creationId xmlns:p14="http://schemas.microsoft.com/office/powerpoint/2010/main" val="2452565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25</a:t>
            </a:fld>
            <a:endParaRPr lang="en-GB" dirty="0"/>
          </a:p>
        </p:txBody>
      </p:sp>
    </p:spTree>
    <p:extLst>
      <p:ext uri="{BB962C8B-B14F-4D97-AF65-F5344CB8AC3E}">
        <p14:creationId xmlns:p14="http://schemas.microsoft.com/office/powerpoint/2010/main" val="544749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26</a:t>
            </a:fld>
            <a:endParaRPr lang="en-GB" dirty="0"/>
          </a:p>
        </p:txBody>
      </p:sp>
    </p:spTree>
    <p:extLst>
      <p:ext uri="{BB962C8B-B14F-4D97-AF65-F5344CB8AC3E}">
        <p14:creationId xmlns:p14="http://schemas.microsoft.com/office/powerpoint/2010/main" val="56090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27</a:t>
            </a:fld>
            <a:endParaRPr lang="en-GB" dirty="0"/>
          </a:p>
        </p:txBody>
      </p:sp>
    </p:spTree>
    <p:extLst>
      <p:ext uri="{BB962C8B-B14F-4D97-AF65-F5344CB8AC3E}">
        <p14:creationId xmlns:p14="http://schemas.microsoft.com/office/powerpoint/2010/main" val="2327468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DKC</a:t>
            </a:r>
            <a:r>
              <a:rPr lang="en-GB" baseline="0" dirty="0"/>
              <a:t> (dyskeratosis congenital) is a rare progressive congenital disorder. Poor telomere maintenance gives rise to abnormal functioning of the ribosomes (ribosomopathy). Students should identify that pigment, keratin and muscle fibres depend upon protein synthesis taking place at the ribosomes.</a:t>
            </a:r>
          </a:p>
          <a:p>
            <a:pPr marL="228600" indent="-228600">
              <a:buAutoNum type="arabicPeriod"/>
            </a:pPr>
            <a:r>
              <a:rPr lang="en-GB" baseline="0" dirty="0"/>
              <a:t>Students should identify that an inherited disorder indicates a problem in the genetic coding for the ribosomes themselves and that this is unlikely to be effectively treated by conventional therapy. More able students should be able to link to their knowledge of stem cells that can be ‘reprogrammed’ and inserted into sufferers in order to produce functioning ribosomes and therefore healthy proteins. Students might extend their answers to explore the different types of stem cells available. Current research suggests induced pluripotent stem cells can restore telomere length and ribosome function.</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29</a:t>
            </a:fld>
            <a:endParaRPr lang="en-GB" dirty="0"/>
          </a:p>
        </p:txBody>
      </p:sp>
    </p:spTree>
    <p:extLst>
      <p:ext uri="{BB962C8B-B14F-4D97-AF65-F5344CB8AC3E}">
        <p14:creationId xmlns:p14="http://schemas.microsoft.com/office/powerpoint/2010/main" val="1417177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DKC</a:t>
            </a:r>
            <a:r>
              <a:rPr lang="en-GB" baseline="0" dirty="0"/>
              <a:t> (dyskeratosis congenital) is a rare progressive congenital disorder. Poor telomere maintenance gives rise to abnormal functioning of the ribosomes (ribosomopathy). Students should identify that pigment, keratin and muscle fibres depend upon protein synthesis taking place at the ribosomes.</a:t>
            </a:r>
          </a:p>
          <a:p>
            <a:pPr marL="228600" indent="-228600">
              <a:buAutoNum type="arabicPeriod"/>
            </a:pPr>
            <a:r>
              <a:rPr lang="en-GB" baseline="0" dirty="0"/>
              <a:t>Students should identify that an inherited disorder indicates a problem in the genetic coding for the ribosomes themselves and that this is unlikely to be effectively treated by conventional therapy. More able students should be able to link to their knowledge of stem cells that can be ‘reprogrammed’ and inserted into sufferers in order to produce functioning ribosomes and therefore healthy proteins. Students might extend their answers to explore the different types of stem cells available. Current research suggests induced pluripotent stem cells can restore telomere length and ribosome function.</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30</a:t>
            </a:fld>
            <a:endParaRPr lang="en-GB" dirty="0"/>
          </a:p>
        </p:txBody>
      </p:sp>
    </p:spTree>
    <p:extLst>
      <p:ext uri="{BB962C8B-B14F-4D97-AF65-F5344CB8AC3E}">
        <p14:creationId xmlns:p14="http://schemas.microsoft.com/office/powerpoint/2010/main" val="27641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3fa5fddbeb_1_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3fa5fddbeb_1_18: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52" name="Google Shape;52;g3fa5fddbeb_1_18: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472004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aseline="0" dirty="0"/>
              <a:t>Students should identify that an inherited disorder indicates a problem in the genetic coding for the ribosomes themselves and that this is unlikely to be effectively treated by conventional therapy. More able students should be able to link to their knowledge of stem cells that can be ‘reprogrammed’ and inserted into sufferers in order to produce functioning ribosomes and therefore healthy proteins. Students might extend their answers to explore the different types of stem cells available. Current research suggests induced pluripotent stem cells can restore telomere length and ribosome function.</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31</a:t>
            </a:fld>
            <a:endParaRPr lang="en-GB" dirty="0"/>
          </a:p>
        </p:txBody>
      </p:sp>
    </p:spTree>
    <p:extLst>
      <p:ext uri="{BB962C8B-B14F-4D97-AF65-F5344CB8AC3E}">
        <p14:creationId xmlns:p14="http://schemas.microsoft.com/office/powerpoint/2010/main" val="1926799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32</a:t>
            </a:fld>
            <a:endParaRPr lang="en-GB" dirty="0"/>
          </a:p>
        </p:txBody>
      </p:sp>
    </p:spTree>
    <p:extLst>
      <p:ext uri="{BB962C8B-B14F-4D97-AF65-F5344CB8AC3E}">
        <p14:creationId xmlns:p14="http://schemas.microsoft.com/office/powerpoint/2010/main" val="1343705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33</a:t>
            </a:fld>
            <a:endParaRPr lang="en-GB" dirty="0"/>
          </a:p>
        </p:txBody>
      </p:sp>
    </p:spTree>
    <p:extLst>
      <p:ext uri="{BB962C8B-B14F-4D97-AF65-F5344CB8AC3E}">
        <p14:creationId xmlns:p14="http://schemas.microsoft.com/office/powerpoint/2010/main" val="3769485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34</a:t>
            </a:fld>
            <a:endParaRPr lang="en-GB" dirty="0"/>
          </a:p>
        </p:txBody>
      </p:sp>
    </p:spTree>
    <p:extLst>
      <p:ext uri="{BB962C8B-B14F-4D97-AF65-F5344CB8AC3E}">
        <p14:creationId xmlns:p14="http://schemas.microsoft.com/office/powerpoint/2010/main" val="3905178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35</a:t>
            </a:fld>
            <a:endParaRPr lang="en-GB" dirty="0"/>
          </a:p>
        </p:txBody>
      </p:sp>
    </p:spTree>
    <p:extLst>
      <p:ext uri="{BB962C8B-B14F-4D97-AF65-F5344CB8AC3E}">
        <p14:creationId xmlns:p14="http://schemas.microsoft.com/office/powerpoint/2010/main" val="3410724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i="1" dirty="0"/>
              <a:t>NB Stretch and challenge</a:t>
            </a:r>
          </a:p>
        </p:txBody>
      </p:sp>
      <p:sp>
        <p:nvSpPr>
          <p:cNvPr id="4" name="Slide Number Placeholder 3"/>
          <p:cNvSpPr>
            <a:spLocks noGrp="1"/>
          </p:cNvSpPr>
          <p:nvPr>
            <p:ph type="sldNum" sz="quarter" idx="10"/>
          </p:nvPr>
        </p:nvSpPr>
        <p:spPr/>
        <p:txBody>
          <a:bodyPr/>
          <a:lstStyle/>
          <a:p>
            <a:fld id="{7109FE9F-9F62-4475-8AA8-D2EDB4FDFA4B}" type="slidenum">
              <a:rPr lang="en-GB" smtClean="0"/>
              <a:t>36</a:t>
            </a:fld>
            <a:endParaRPr lang="en-GB" dirty="0"/>
          </a:p>
        </p:txBody>
      </p:sp>
    </p:spTree>
    <p:extLst>
      <p:ext uri="{BB962C8B-B14F-4D97-AF65-F5344CB8AC3E}">
        <p14:creationId xmlns:p14="http://schemas.microsoft.com/office/powerpoint/2010/main" val="3236186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37</a:t>
            </a:fld>
            <a:endParaRPr lang="en-GB" dirty="0"/>
          </a:p>
        </p:txBody>
      </p:sp>
    </p:spTree>
    <p:extLst>
      <p:ext uri="{BB962C8B-B14F-4D97-AF65-F5344CB8AC3E}">
        <p14:creationId xmlns:p14="http://schemas.microsoft.com/office/powerpoint/2010/main" val="187084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cells and cell ultrastructure</a:t>
            </a:r>
            <a:r>
              <a:rPr lang="en-GB" baseline="0" dirty="0"/>
              <a:t> as one of the foundations of knowledge for AS and A2 biology. Make connections between learning at GCSE and where this knowledge will be used and applied both in context and in unfamiliar contexts for your specification.</a:t>
            </a: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9</a:t>
            </a:fld>
            <a:endParaRPr lang="en-GB" dirty="0"/>
          </a:p>
        </p:txBody>
      </p:sp>
    </p:spTree>
    <p:extLst>
      <p:ext uri="{BB962C8B-B14F-4D97-AF65-F5344CB8AC3E}">
        <p14:creationId xmlns:p14="http://schemas.microsoft.com/office/powerpoint/2010/main" val="181825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 students</a:t>
            </a:r>
            <a:r>
              <a:rPr lang="en-GB" baseline="0" dirty="0"/>
              <a:t> to use and review their knowledge of cell structures.</a:t>
            </a: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10</a:t>
            </a:fld>
            <a:endParaRPr lang="en-GB" dirty="0"/>
          </a:p>
        </p:txBody>
      </p:sp>
    </p:spTree>
    <p:extLst>
      <p:ext uri="{BB962C8B-B14F-4D97-AF65-F5344CB8AC3E}">
        <p14:creationId xmlns:p14="http://schemas.microsoft.com/office/powerpoint/2010/main" val="191790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concept</a:t>
            </a:r>
            <a:r>
              <a:rPr lang="en-GB" baseline="0" dirty="0"/>
              <a:t> of eukaryotic and prokaryotic cells and ensure students are clear on the differences between the two.</a:t>
            </a: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11</a:t>
            </a:fld>
            <a:endParaRPr lang="en-GB" dirty="0"/>
          </a:p>
        </p:txBody>
      </p:sp>
    </p:spTree>
    <p:extLst>
      <p:ext uri="{BB962C8B-B14F-4D97-AF65-F5344CB8AC3E}">
        <p14:creationId xmlns:p14="http://schemas.microsoft.com/office/powerpoint/2010/main" val="62453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Teach/revise the main</a:t>
            </a:r>
            <a:r>
              <a:rPr lang="en-GB" baseline="0" dirty="0"/>
              <a:t> organelles of eukaryotes clearly identifying characteristics and functions of each one. Stress to students that they will be required to know the functions of each, to suggest the possible consequences of malfunction and be able to identify each from drawings and microscopy images.</a:t>
            </a: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12</a:t>
            </a:fld>
            <a:endParaRPr lang="en-GB" dirty="0"/>
          </a:p>
        </p:txBody>
      </p:sp>
    </p:spTree>
    <p:extLst>
      <p:ext uri="{BB962C8B-B14F-4D97-AF65-F5344CB8AC3E}">
        <p14:creationId xmlns:p14="http://schemas.microsoft.com/office/powerpoint/2010/main" val="184797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groups of students with</a:t>
            </a:r>
            <a:r>
              <a:rPr lang="en-GB" baseline="0" dirty="0"/>
              <a:t> the following slides. Each provides a different scenario, relating to different organelles. The final example is probably the most challenging.</a:t>
            </a: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17</a:t>
            </a:fld>
            <a:endParaRPr lang="en-GB" dirty="0"/>
          </a:p>
        </p:txBody>
      </p:sp>
    </p:spTree>
    <p:extLst>
      <p:ext uri="{BB962C8B-B14F-4D97-AF65-F5344CB8AC3E}">
        <p14:creationId xmlns:p14="http://schemas.microsoft.com/office/powerpoint/2010/main" val="36747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18</a:t>
            </a:fld>
            <a:endParaRPr lang="en-GB" dirty="0"/>
          </a:p>
        </p:txBody>
      </p:sp>
    </p:spTree>
    <p:extLst>
      <p:ext uri="{BB962C8B-B14F-4D97-AF65-F5344CB8AC3E}">
        <p14:creationId xmlns:p14="http://schemas.microsoft.com/office/powerpoint/2010/main" val="2843996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109FE9F-9F62-4475-8AA8-D2EDB4FDFA4B}" type="slidenum">
              <a:rPr lang="en-GB" smtClean="0"/>
              <a:t>19</a:t>
            </a:fld>
            <a:endParaRPr lang="en-GB" dirty="0"/>
          </a:p>
        </p:txBody>
      </p:sp>
    </p:spTree>
    <p:extLst>
      <p:ext uri="{BB962C8B-B14F-4D97-AF65-F5344CB8AC3E}">
        <p14:creationId xmlns:p14="http://schemas.microsoft.com/office/powerpoint/2010/main" val="5192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b="1">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C10311B2-23A9-43C9-B8D0-7C371C121202}" type="datetimeFigureOut">
              <a:rPr lang="en-GB" smtClean="0"/>
              <a:t>24/06/2020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04FC25-86F0-433F-9448-CA7469E87FE8}" type="slidenum">
              <a:rPr lang="en-GB" smtClean="0"/>
              <a:t>‹#›</a:t>
            </a:fld>
            <a:endParaRPr lang="en-GB" dirty="0"/>
          </a:p>
        </p:txBody>
      </p:sp>
    </p:spTree>
    <p:extLst>
      <p:ext uri="{BB962C8B-B14F-4D97-AF65-F5344CB8AC3E}">
        <p14:creationId xmlns:p14="http://schemas.microsoft.com/office/powerpoint/2010/main" val="418988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75268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174240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1440125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205383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193056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2004137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25515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197131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37185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63780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0311B2-23A9-43C9-B8D0-7C371C121202}" type="datetimeFigureOut">
              <a:rPr lang="en-GB" smtClean="0"/>
              <a:t>24/06/2020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04FC25-86F0-433F-9448-CA7469E87FE8}" type="slidenum">
              <a:rPr lang="en-GB" smtClean="0"/>
              <a:t>‹#›</a:t>
            </a:fld>
            <a:endParaRPr lang="en-GB" dirty="0"/>
          </a:p>
        </p:txBody>
      </p:sp>
    </p:spTree>
    <p:extLst>
      <p:ext uri="{BB962C8B-B14F-4D97-AF65-F5344CB8AC3E}">
        <p14:creationId xmlns:p14="http://schemas.microsoft.com/office/powerpoint/2010/main" val="2241235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1553552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1443342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284053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235951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1384905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1676081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1358940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1230633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95DF87-E0BC-0541-9154-2593744AD1ED}"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B56A2-E858-3A43-B4A0-C8D888B9BC8B}" type="slidenum">
              <a:rPr lang="en-US" smtClean="0"/>
              <a:t>‹#›</a:t>
            </a:fld>
            <a:endParaRPr lang="en-US" dirty="0"/>
          </a:p>
        </p:txBody>
      </p:sp>
    </p:spTree>
    <p:extLst>
      <p:ext uri="{BB962C8B-B14F-4D97-AF65-F5344CB8AC3E}">
        <p14:creationId xmlns:p14="http://schemas.microsoft.com/office/powerpoint/2010/main" val="8347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185928" y="1638733"/>
            <a:ext cx="11774424"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0311B2-23A9-43C9-B8D0-7C371C121202}" type="datetimeFigureOut">
              <a:rPr lang="en-GB" smtClean="0"/>
              <a:t>24/06/2020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04FC25-86F0-433F-9448-CA7469E87FE8}" type="slidenum">
              <a:rPr lang="en-GB" smtClean="0"/>
              <a:t>‹#›</a:t>
            </a:fld>
            <a:endParaRPr lang="en-GB" dirty="0"/>
          </a:p>
        </p:txBody>
      </p:sp>
    </p:spTree>
    <p:extLst>
      <p:ext uri="{BB962C8B-B14F-4D97-AF65-F5344CB8AC3E}">
        <p14:creationId xmlns:p14="http://schemas.microsoft.com/office/powerpoint/2010/main" val="180910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727074"/>
            <a:ext cx="3825240" cy="5449889"/>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106680" y="727074"/>
            <a:ext cx="7734300" cy="544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0311B2-23A9-43C9-B8D0-7C371C121202}" type="datetimeFigureOut">
              <a:rPr lang="en-GB" smtClean="0"/>
              <a:t>24/06/2020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04FC25-86F0-433F-9448-CA7469E87FE8}" type="slidenum">
              <a:rPr lang="en-GB" smtClean="0"/>
              <a:t>‹#›</a:t>
            </a:fld>
            <a:endParaRPr lang="en-GB" dirty="0"/>
          </a:p>
        </p:txBody>
      </p:sp>
    </p:spTree>
    <p:extLst>
      <p:ext uri="{BB962C8B-B14F-4D97-AF65-F5344CB8AC3E}">
        <p14:creationId xmlns:p14="http://schemas.microsoft.com/office/powerpoint/2010/main" val="122204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2533" y="2130428"/>
            <a:ext cx="114300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372533" y="3886200"/>
            <a:ext cx="114300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9577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1C0EE8-38F9-AA43-9A1E-DDB7AA53D086}"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CE6BE-E385-7045-A891-EC4718FCDFA8}" type="slidenum">
              <a:rPr lang="en-US" smtClean="0"/>
              <a:t>‹#›</a:t>
            </a:fld>
            <a:endParaRPr lang="en-US"/>
          </a:p>
        </p:txBody>
      </p:sp>
    </p:spTree>
    <p:extLst>
      <p:ext uri="{BB962C8B-B14F-4D97-AF65-F5344CB8AC3E}">
        <p14:creationId xmlns:p14="http://schemas.microsoft.com/office/powerpoint/2010/main" val="222046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190470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198760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8542E-BB15-654C-84E0-0AEE97E83F6B}"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23FE6-137A-0F46-BB13-7BA6D2D92DE4}" type="slidenum">
              <a:rPr lang="en-US" smtClean="0"/>
              <a:t>‹#›</a:t>
            </a:fld>
            <a:endParaRPr lang="en-US" dirty="0"/>
          </a:p>
        </p:txBody>
      </p:sp>
    </p:spTree>
    <p:extLst>
      <p:ext uri="{BB962C8B-B14F-4D97-AF65-F5344CB8AC3E}">
        <p14:creationId xmlns:p14="http://schemas.microsoft.com/office/powerpoint/2010/main" val="163324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544" y="768791"/>
            <a:ext cx="11753088" cy="758257"/>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185928" y="1638733"/>
            <a:ext cx="1172870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311B2-23A9-43C9-B8D0-7C371C121202}" type="datetimeFigureOut">
              <a:rPr lang="en-GB" smtClean="0"/>
              <a:t>24/06/2020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4FC25-86F0-433F-9448-CA7469E87FE8}" type="slidenum">
              <a:rPr lang="en-GB" smtClean="0"/>
              <a:t>‹#›</a:t>
            </a:fld>
            <a:endParaRPr lang="en-GB"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88151" y="16872"/>
            <a:ext cx="1373014" cy="1020648"/>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35" y="16872"/>
            <a:ext cx="3373484" cy="831540"/>
          </a:xfrm>
          <a:prstGeom prst="rect">
            <a:avLst/>
          </a:prstGeom>
        </p:spPr>
      </p:pic>
      <p:sp>
        <p:nvSpPr>
          <p:cNvPr id="9" name="Rectangle 8"/>
          <p:cNvSpPr/>
          <p:nvPr/>
        </p:nvSpPr>
        <p:spPr>
          <a:xfrm>
            <a:off x="0" y="6561057"/>
            <a:ext cx="12192000" cy="22640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better hope – brighter</a:t>
            </a:r>
            <a:r>
              <a:rPr lang="en-GB" sz="1200" baseline="0" dirty="0">
                <a:latin typeface="Arial" panose="020B0604020202020204" pitchFamily="34" charset="0"/>
                <a:cs typeface="Arial" panose="020B0604020202020204" pitchFamily="34" charset="0"/>
              </a:rPr>
              <a:t> future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5427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894" r:id="rId5"/>
    <p:sldLayoutId id="2147483895" r:id="rId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8542E-BB15-654C-84E0-0AEE97E83F6B}" type="datetimeFigureOut">
              <a:rPr lang="en-US" smtClean="0"/>
              <a:t>6/24/2020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23FE6-137A-0F46-BB13-7BA6D2D92DE4}" type="slidenum">
              <a:rPr lang="en-US" smtClean="0"/>
              <a:t>‹#›</a:t>
            </a:fld>
            <a:endParaRPr lang="en-US" dirty="0"/>
          </a:p>
        </p:txBody>
      </p:sp>
    </p:spTree>
    <p:extLst>
      <p:ext uri="{BB962C8B-B14F-4D97-AF65-F5344CB8AC3E}">
        <p14:creationId xmlns:p14="http://schemas.microsoft.com/office/powerpoint/2010/main" val="107379126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5DF87-E0BC-0541-9154-2593744AD1ED}" type="datetimeFigureOut">
              <a:rPr lang="en-US" smtClean="0"/>
              <a:t>6/24/2020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B56A2-E858-3A43-B4A0-C8D888B9BC8B}" type="slidenum">
              <a:rPr lang="en-US" smtClean="0"/>
              <a:t>‹#›</a:t>
            </a:fld>
            <a:endParaRPr lang="en-US" dirty="0"/>
          </a:p>
        </p:txBody>
      </p:sp>
    </p:spTree>
    <p:extLst>
      <p:ext uri="{BB962C8B-B14F-4D97-AF65-F5344CB8AC3E}">
        <p14:creationId xmlns:p14="http://schemas.microsoft.com/office/powerpoint/2010/main" val="48223806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tiff"/><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youtube.com/watch?v=znnp-Ivj2e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youtube.com/watch?v=oefAI2x2CQM&amp;t=14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www.youtube.com/watch?v=QVCjdNxJreE" TargetMode="External"/><Relationship Id="rId4" Type="http://schemas.openxmlformats.org/officeDocument/2006/relationships/hyperlink" Target="https://www.youtube.com/watch?v=f-ldPgEfAH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740" y="192026"/>
            <a:ext cx="8732520" cy="740003"/>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fontScale="90000"/>
          </a:bodyPr>
          <a:lstStyle/>
          <a:p>
            <a:r>
              <a:rPr lang="en-GB" sz="4800" dirty="0"/>
              <a:t>Y11 Thinking about A Level Biology! </a:t>
            </a:r>
          </a:p>
        </p:txBody>
      </p:sp>
      <p:sp>
        <p:nvSpPr>
          <p:cNvPr id="3" name="Content Placeholder 2"/>
          <p:cNvSpPr>
            <a:spLocks noGrp="1"/>
          </p:cNvSpPr>
          <p:nvPr>
            <p:ph idx="1"/>
          </p:nvPr>
        </p:nvSpPr>
        <p:spPr>
          <a:xfrm>
            <a:off x="0" y="1073427"/>
            <a:ext cx="12192000" cy="5629126"/>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sz="3600" b="1" dirty="0">
                <a:latin typeface="+mj-lt"/>
              </a:rPr>
              <a:t>Welcome to presentation 1!</a:t>
            </a:r>
          </a:p>
          <a:p>
            <a:pPr marL="0" indent="0">
              <a:lnSpc>
                <a:spcPct val="100000"/>
              </a:lnSpc>
              <a:buNone/>
            </a:pPr>
            <a:r>
              <a:rPr lang="en-GB" b="1" i="1" u="sng" dirty="0">
                <a:latin typeface="+mj-lt"/>
              </a:rPr>
              <a:t>What to expect from these resources:</a:t>
            </a:r>
          </a:p>
          <a:p>
            <a:pPr>
              <a:lnSpc>
                <a:spcPct val="100000"/>
              </a:lnSpc>
            </a:pPr>
            <a:r>
              <a:rPr lang="en-GB" dirty="0">
                <a:latin typeface="+mj-lt"/>
              </a:rPr>
              <a:t>An </a:t>
            </a:r>
            <a:r>
              <a:rPr lang="en-GB" b="1" dirty="0">
                <a:solidFill>
                  <a:srgbClr val="0070C0"/>
                </a:solidFill>
                <a:latin typeface="+mj-lt"/>
              </a:rPr>
              <a:t>outline</a:t>
            </a:r>
            <a:r>
              <a:rPr lang="en-GB" dirty="0">
                <a:latin typeface="+mj-lt"/>
              </a:rPr>
              <a:t> of the course entry requirements and structure</a:t>
            </a:r>
          </a:p>
          <a:p>
            <a:pPr>
              <a:lnSpc>
                <a:spcPct val="100000"/>
              </a:lnSpc>
            </a:pPr>
            <a:r>
              <a:rPr lang="en-GB" dirty="0">
                <a:latin typeface="+mj-lt"/>
              </a:rPr>
              <a:t>A </a:t>
            </a:r>
            <a:r>
              <a:rPr lang="en-GB" b="1" dirty="0">
                <a:solidFill>
                  <a:srgbClr val="0070C0"/>
                </a:solidFill>
                <a:latin typeface="+mj-lt"/>
              </a:rPr>
              <a:t>taste</a:t>
            </a:r>
            <a:r>
              <a:rPr lang="en-GB" dirty="0">
                <a:latin typeface="+mj-lt"/>
              </a:rPr>
              <a:t> of what the content will look like</a:t>
            </a:r>
          </a:p>
          <a:p>
            <a:pPr>
              <a:lnSpc>
                <a:spcPct val="100000"/>
              </a:lnSpc>
            </a:pPr>
            <a:r>
              <a:rPr lang="en-GB" dirty="0">
                <a:latin typeface="+mj-lt"/>
              </a:rPr>
              <a:t>Clear </a:t>
            </a:r>
            <a:r>
              <a:rPr lang="en-GB" b="1" dirty="0">
                <a:solidFill>
                  <a:srgbClr val="0070C0"/>
                </a:solidFill>
                <a:latin typeface="+mj-lt"/>
              </a:rPr>
              <a:t>structure</a:t>
            </a:r>
            <a:r>
              <a:rPr lang="en-GB" dirty="0">
                <a:latin typeface="+mj-lt"/>
              </a:rPr>
              <a:t> to prepare for learning next year and help you “Bridge the Gap” from GCSE to A Level!</a:t>
            </a:r>
          </a:p>
        </p:txBody>
      </p:sp>
      <p:graphicFrame>
        <p:nvGraphicFramePr>
          <p:cNvPr id="8" name="Group 41"/>
          <p:cNvGraphicFramePr>
            <a:graphicFrameLocks noGrp="1"/>
          </p:cNvGraphicFramePr>
          <p:nvPr>
            <p:extLst>
              <p:ext uri="{D42A27DB-BD31-4B8C-83A1-F6EECF244321}">
                <p14:modId xmlns:p14="http://schemas.microsoft.com/office/powerpoint/2010/main" val="1602775446"/>
              </p:ext>
            </p:extLst>
          </p:nvPr>
        </p:nvGraphicFramePr>
        <p:xfrm>
          <a:off x="1679575" y="4419119"/>
          <a:ext cx="8582891" cy="2133600"/>
        </p:xfrm>
        <a:graphic>
          <a:graphicData uri="http://schemas.openxmlformats.org/drawingml/2006/table">
            <a:tbl>
              <a:tblPr/>
              <a:tblGrid>
                <a:gridCol w="2500283">
                  <a:extLst>
                    <a:ext uri="{9D8B030D-6E8A-4147-A177-3AD203B41FA5}">
                      <a16:colId xmlns:a16="http://schemas.microsoft.com/office/drawing/2014/main" val="20000"/>
                    </a:ext>
                  </a:extLst>
                </a:gridCol>
                <a:gridCol w="6082608">
                  <a:extLst>
                    <a:ext uri="{9D8B030D-6E8A-4147-A177-3AD203B41FA5}">
                      <a16:colId xmlns:a16="http://schemas.microsoft.com/office/drawing/2014/main" val="20001"/>
                    </a:ext>
                  </a:extLst>
                </a:gridCol>
              </a:tblGrid>
              <a:tr h="3711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a:ln>
                            <a:noFill/>
                          </a:ln>
                          <a:solidFill>
                            <a:schemeClr val="bg1"/>
                          </a:solidFill>
                          <a:effectLst/>
                          <a:latin typeface="Calibri" pitchFamily="34" charset="0"/>
                        </a:rPr>
                        <a:t>Learning goal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E4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What is A Level Biology About?!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1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a:ln>
                            <a:noFill/>
                          </a:ln>
                          <a:solidFill>
                            <a:schemeClr val="bg1"/>
                          </a:solidFill>
                          <a:effectLst/>
                          <a:latin typeface="Calibri" pitchFamily="34" charset="0"/>
                        </a:rPr>
                        <a:t>Prior knowledge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E4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Combined or Triple Biology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289889"/>
                  </a:ext>
                </a:extLst>
              </a:tr>
              <a:tr h="89745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a:ln>
                            <a:noFill/>
                          </a:ln>
                          <a:solidFill>
                            <a:schemeClr val="bg1"/>
                          </a:solidFill>
                          <a:effectLst/>
                          <a:latin typeface="Calibri" pitchFamily="34" charset="0"/>
                        </a:rPr>
                        <a:t>Application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E40"/>
                    </a:solidFill>
                  </a:tcPr>
                </a:tc>
                <a:tc>
                  <a:txBody>
                    <a:bodyPr/>
                    <a:lstStyle/>
                    <a:p>
                      <a:r>
                        <a:rPr lang="en-GB" sz="2000" kern="1200" dirty="0">
                          <a:solidFill>
                            <a:schemeClr val="tx1"/>
                          </a:solidFill>
                          <a:latin typeface="+mn-lt"/>
                          <a:ea typeface="+mn-ea"/>
                          <a:cs typeface="+mn-cs"/>
                        </a:rPr>
                        <a:t>Identify what the entry requirements and course structure is</a:t>
                      </a:r>
                    </a:p>
                    <a:p>
                      <a:r>
                        <a:rPr lang="en-GB" sz="2000" kern="1200" dirty="0">
                          <a:solidFill>
                            <a:schemeClr val="tx1"/>
                          </a:solidFill>
                          <a:latin typeface="+mn-lt"/>
                          <a:ea typeface="+mn-ea"/>
                          <a:cs typeface="+mn-cs"/>
                        </a:rPr>
                        <a:t>Begin to prepare for the transition from GCSE to A Level using independent study resources</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9" name="Picture 6" descr="Chestnut-Grove-Leaves-Col.png"/>
          <p:cNvPicPr>
            <a:picLocks noChangeAspect="1" noChangeArrowheads="1"/>
          </p:cNvPicPr>
          <p:nvPr/>
        </p:nvPicPr>
        <p:blipFill>
          <a:blip r:embed="rId2" cstate="print"/>
          <a:srcRect/>
          <a:stretch>
            <a:fillRect/>
          </a:stretch>
        </p:blipFill>
        <p:spPr bwMode="auto">
          <a:xfrm>
            <a:off x="3695605" y="4950473"/>
            <a:ext cx="523148" cy="627228"/>
          </a:xfrm>
          <a:prstGeom prst="rect">
            <a:avLst/>
          </a:prstGeom>
          <a:noFill/>
          <a:ln w="9525">
            <a:noFill/>
            <a:miter lim="800000"/>
            <a:headEnd/>
            <a:tailEnd/>
          </a:ln>
        </p:spPr>
      </p:pic>
      <p:pic>
        <p:nvPicPr>
          <p:cNvPr id="10" name="Picture 6" descr="proud_banner.jpg"/>
          <p:cNvPicPr>
            <a:picLocks noChangeAspect="1"/>
          </p:cNvPicPr>
          <p:nvPr/>
        </p:nvPicPr>
        <p:blipFill>
          <a:blip r:embed="rId3" cstate="print"/>
          <a:srcRect/>
          <a:stretch>
            <a:fillRect/>
          </a:stretch>
        </p:blipFill>
        <p:spPr bwMode="auto">
          <a:xfrm>
            <a:off x="1703512" y="5949280"/>
            <a:ext cx="2497304" cy="457200"/>
          </a:xfrm>
          <a:prstGeom prst="rect">
            <a:avLst/>
          </a:prstGeom>
          <a:noFill/>
          <a:ln w="9525">
            <a:noFill/>
            <a:miter lim="800000"/>
            <a:headEnd/>
            <a:tailEnd/>
          </a:ln>
        </p:spPr>
      </p:pic>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342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384" y="692696"/>
            <a:ext cx="6696744" cy="5632311"/>
          </a:xfrm>
          <a:prstGeom prst="rect">
            <a:avLst/>
          </a:prstGeom>
          <a:noFill/>
        </p:spPr>
        <p:txBody>
          <a:bodyPr wrap="square" rtlCol="0">
            <a:spAutoFit/>
          </a:bodyPr>
          <a:lstStyle/>
          <a:p>
            <a:r>
              <a:rPr lang="en-GB" sz="2400" b="1" u="sng" dirty="0"/>
              <a:t>Cell Biology</a:t>
            </a:r>
          </a:p>
          <a:p>
            <a:endParaRPr lang="en-GB" sz="2400" b="1" u="sng" dirty="0"/>
          </a:p>
          <a:p>
            <a:r>
              <a:rPr lang="en-GB" sz="2400" dirty="0"/>
              <a:t>Look at the two types of cell.</a:t>
            </a:r>
          </a:p>
          <a:p>
            <a:endParaRPr lang="en-GB" sz="2400" dirty="0"/>
          </a:p>
          <a:p>
            <a:r>
              <a:rPr lang="en-GB" sz="2400" dirty="0"/>
              <a:t>The top cell is a </a:t>
            </a:r>
            <a:r>
              <a:rPr lang="en-GB" sz="2400" b="1" dirty="0">
                <a:solidFill>
                  <a:srgbClr val="E46A08"/>
                </a:solidFill>
              </a:rPr>
              <a:t>eukaryotic cell</a:t>
            </a:r>
            <a:r>
              <a:rPr lang="en-GB" sz="2400" dirty="0"/>
              <a:t>. These contain membrane bound organelles.</a:t>
            </a:r>
          </a:p>
          <a:p>
            <a:endParaRPr lang="en-GB" sz="2400" dirty="0"/>
          </a:p>
          <a:p>
            <a:r>
              <a:rPr lang="en-GB" sz="2400" dirty="0"/>
              <a:t>The bottom cell is a </a:t>
            </a:r>
            <a:r>
              <a:rPr lang="en-GB" sz="2400" b="1" dirty="0">
                <a:solidFill>
                  <a:srgbClr val="E46A08"/>
                </a:solidFill>
              </a:rPr>
              <a:t>prokaryotic cell</a:t>
            </a:r>
            <a:r>
              <a:rPr lang="en-GB" sz="2400" dirty="0"/>
              <a:t>. Bacteria are an example of prokaryotes.</a:t>
            </a:r>
          </a:p>
          <a:p>
            <a:endParaRPr lang="en-GB" sz="2400" dirty="0"/>
          </a:p>
          <a:p>
            <a:r>
              <a:rPr lang="en-GB" sz="2400" b="1" u="sng" dirty="0"/>
              <a:t>Task:</a:t>
            </a:r>
          </a:p>
          <a:p>
            <a:pPr marL="457200" indent="-457200">
              <a:buAutoNum type="arabicPeriod"/>
            </a:pPr>
            <a:r>
              <a:rPr lang="en-GB" sz="2400" dirty="0"/>
              <a:t>Name as many of these organelles as you can:</a:t>
            </a:r>
          </a:p>
          <a:p>
            <a:pPr marL="457200" indent="-457200">
              <a:buAutoNum type="arabicPeriod"/>
            </a:pPr>
            <a:r>
              <a:rPr lang="en-GB" sz="2400" dirty="0"/>
              <a:t>Describe the function of these organelles</a:t>
            </a:r>
          </a:p>
          <a:p>
            <a:pPr marL="457200" indent="-457200">
              <a:buAutoNum type="arabicPeriod"/>
            </a:pPr>
            <a:r>
              <a:rPr lang="en-GB" sz="2400" dirty="0"/>
              <a:t>Suggest a consequence to the cell of these organelles not working.</a:t>
            </a:r>
          </a:p>
        </p:txBody>
      </p:sp>
      <p:pic>
        <p:nvPicPr>
          <p:cNvPr id="3" name="Picture 9" descr="Image result for eukaryotic cell">
            <a:extLst>
              <a:ext uri="{FF2B5EF4-FFF2-40B4-BE49-F238E27FC236}">
                <a16:creationId xmlns:a16="http://schemas.microsoft.com/office/drawing/2014/main" id="{6FDBD210-845B-4B6F-A084-868F31A75CD6}"/>
              </a:ext>
            </a:extLst>
          </p:cNvPr>
          <p:cNvPicPr>
            <a:picLocks noChangeAspect="1"/>
          </p:cNvPicPr>
          <p:nvPr/>
        </p:nvPicPr>
        <p:blipFill rotWithShape="1">
          <a:blip r:embed="rId3"/>
          <a:srcRect l="30864"/>
          <a:stretch/>
        </p:blipFill>
        <p:spPr>
          <a:xfrm>
            <a:off x="8832304" y="1052736"/>
            <a:ext cx="2580841" cy="2928317"/>
          </a:xfrm>
          <a:prstGeom prst="rect">
            <a:avLst/>
          </a:prstGeom>
        </p:spPr>
      </p:pic>
      <p:pic>
        <p:nvPicPr>
          <p:cNvPr id="5" name="Picture 11" descr="Image result for prokaryote cell">
            <a:extLst>
              <a:ext uri="{FF2B5EF4-FFF2-40B4-BE49-F238E27FC236}">
                <a16:creationId xmlns:a16="http://schemas.microsoft.com/office/drawing/2014/main" id="{40387EDF-FE09-4137-900F-EDC048DB6368}"/>
              </a:ext>
            </a:extLst>
          </p:cNvPr>
          <p:cNvPicPr>
            <a:picLocks noChangeAspect="1"/>
          </p:cNvPicPr>
          <p:nvPr/>
        </p:nvPicPr>
        <p:blipFill>
          <a:blip r:embed="rId4"/>
          <a:stretch>
            <a:fillRect/>
          </a:stretch>
        </p:blipFill>
        <p:spPr>
          <a:xfrm>
            <a:off x="8870517" y="4025663"/>
            <a:ext cx="2743200" cy="2232939"/>
          </a:xfrm>
          <a:prstGeom prst="rect">
            <a:avLst/>
          </a:prstGeom>
        </p:spPr>
      </p:pic>
      <p:sp>
        <p:nvSpPr>
          <p:cNvPr id="6" name="Rectangle 5"/>
          <p:cNvSpPr/>
          <p:nvPr/>
        </p:nvSpPr>
        <p:spPr>
          <a:xfrm rot="19894301">
            <a:off x="7369373" y="4652905"/>
            <a:ext cx="2880320" cy="47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rot="19894301">
            <a:off x="10757242" y="5588580"/>
            <a:ext cx="1044274" cy="47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A413E018-66C5-4A83-A391-EC8678797E39}"/>
              </a:ext>
            </a:extLst>
          </p:cNvPr>
          <p:cNvSpPr/>
          <p:nvPr/>
        </p:nvSpPr>
        <p:spPr>
          <a:xfrm>
            <a:off x="5289499" y="116632"/>
            <a:ext cx="2769824" cy="18722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t>If you do not know these key words, research them. You need independent drive at A Level.</a:t>
            </a:r>
          </a:p>
        </p:txBody>
      </p:sp>
    </p:spTree>
    <p:extLst>
      <p:ext uri="{BB962C8B-B14F-4D97-AF65-F5344CB8AC3E}">
        <p14:creationId xmlns:p14="http://schemas.microsoft.com/office/powerpoint/2010/main" val="135282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384" y="692696"/>
            <a:ext cx="6696744" cy="4524315"/>
          </a:xfrm>
          <a:prstGeom prst="rect">
            <a:avLst/>
          </a:prstGeom>
          <a:noFill/>
        </p:spPr>
        <p:txBody>
          <a:bodyPr wrap="square" rtlCol="0">
            <a:spAutoFit/>
          </a:bodyPr>
          <a:lstStyle/>
          <a:p>
            <a:r>
              <a:rPr lang="en-GB" sz="2400" b="1" u="sng" dirty="0"/>
              <a:t>Cell Biology</a:t>
            </a:r>
          </a:p>
          <a:p>
            <a:endParaRPr lang="en-GB" sz="2400" b="1" u="sng" dirty="0"/>
          </a:p>
          <a:p>
            <a:r>
              <a:rPr lang="en-GB" sz="2400" dirty="0"/>
              <a:t>There will be some parts that you recognise from GCSE Science, and some parts that are new.</a:t>
            </a:r>
          </a:p>
          <a:p>
            <a:endParaRPr lang="en-GB" sz="2400" dirty="0"/>
          </a:p>
          <a:p>
            <a:r>
              <a:rPr lang="en-GB" sz="2400" dirty="0"/>
              <a:t>It is essential that you know these structures and their functions so that you can explain not only their role in healthy cells, but also how hormones, chemicals, drugs or defects prevent the normal functioning of these cells and the consequences of this to an organism.</a:t>
            </a:r>
          </a:p>
          <a:p>
            <a:endParaRPr lang="en-GB" sz="2400" dirty="0"/>
          </a:p>
        </p:txBody>
      </p:sp>
      <p:pic>
        <p:nvPicPr>
          <p:cNvPr id="3" name="Picture 9" descr="Image result for eukaryotic cell">
            <a:extLst>
              <a:ext uri="{FF2B5EF4-FFF2-40B4-BE49-F238E27FC236}">
                <a16:creationId xmlns:a16="http://schemas.microsoft.com/office/drawing/2014/main" id="{6FDBD210-845B-4B6F-A084-868F31A75CD6}"/>
              </a:ext>
            </a:extLst>
          </p:cNvPr>
          <p:cNvPicPr>
            <a:picLocks noChangeAspect="1"/>
          </p:cNvPicPr>
          <p:nvPr/>
        </p:nvPicPr>
        <p:blipFill>
          <a:blip r:embed="rId3"/>
          <a:stretch>
            <a:fillRect/>
          </a:stretch>
        </p:blipFill>
        <p:spPr>
          <a:xfrm>
            <a:off x="7680176" y="1052736"/>
            <a:ext cx="3732969" cy="2928317"/>
          </a:xfrm>
          <a:prstGeom prst="rect">
            <a:avLst/>
          </a:prstGeom>
        </p:spPr>
      </p:pic>
      <p:pic>
        <p:nvPicPr>
          <p:cNvPr id="4" name="Picture 11" descr="Image result for prokaryote cell">
            <a:extLst>
              <a:ext uri="{FF2B5EF4-FFF2-40B4-BE49-F238E27FC236}">
                <a16:creationId xmlns:a16="http://schemas.microsoft.com/office/drawing/2014/main" id="{40387EDF-FE09-4137-900F-EDC048DB6368}"/>
              </a:ext>
            </a:extLst>
          </p:cNvPr>
          <p:cNvPicPr>
            <a:picLocks noChangeAspect="1"/>
          </p:cNvPicPr>
          <p:nvPr/>
        </p:nvPicPr>
        <p:blipFill>
          <a:blip r:embed="rId4"/>
          <a:stretch>
            <a:fillRect/>
          </a:stretch>
        </p:blipFill>
        <p:spPr>
          <a:xfrm>
            <a:off x="8328248" y="3584261"/>
            <a:ext cx="3524703" cy="2869075"/>
          </a:xfrm>
          <a:prstGeom prst="rect">
            <a:avLst/>
          </a:prstGeom>
        </p:spPr>
      </p:pic>
    </p:spTree>
    <p:extLst>
      <p:ext uri="{BB962C8B-B14F-4D97-AF65-F5344CB8AC3E}">
        <p14:creationId xmlns:p14="http://schemas.microsoft.com/office/powerpoint/2010/main" val="66340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9947" y="888554"/>
            <a:ext cx="3600400" cy="2782488"/>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499947" y="880728"/>
            <a:ext cx="3528392" cy="2862322"/>
          </a:xfrm>
          <a:prstGeom prst="rect">
            <a:avLst/>
          </a:prstGeom>
          <a:noFill/>
          <a:effectLst/>
        </p:spPr>
        <p:txBody>
          <a:bodyPr wrap="square" rtlCol="0" anchor="t">
            <a:spAutoFit/>
          </a:bodyPr>
          <a:lstStyle/>
          <a:p>
            <a:r>
              <a:rPr lang="en-US" b="1" dirty="0"/>
              <a:t>Nucleus</a:t>
            </a:r>
            <a:r>
              <a:rPr lang="en-US" dirty="0"/>
              <a:t> - the largest organelle in a cell, surrounded by a </a:t>
            </a:r>
            <a:r>
              <a:rPr lang="en-US" b="1" dirty="0"/>
              <a:t>nuclear envelope </a:t>
            </a:r>
            <a:r>
              <a:rPr lang="en-US" dirty="0"/>
              <a:t>that has </a:t>
            </a:r>
            <a:r>
              <a:rPr lang="en-US" b="1" dirty="0"/>
              <a:t>nuclear pores</a:t>
            </a:r>
            <a:r>
              <a:rPr lang="en-US" dirty="0"/>
              <a:t>. The nucleus contains the </a:t>
            </a:r>
            <a:r>
              <a:rPr lang="en-US" b="1" dirty="0"/>
              <a:t>genetic material </a:t>
            </a:r>
            <a:r>
              <a:rPr lang="en-US" dirty="0"/>
              <a:t>(protein bound linear DNA), necessary for controlling the cells functions.</a:t>
            </a:r>
          </a:p>
          <a:p>
            <a:r>
              <a:rPr lang="en-US" dirty="0"/>
              <a:t>There is a dense area known as the </a:t>
            </a:r>
            <a:r>
              <a:rPr lang="en-US" b="1" dirty="0"/>
              <a:t>nucleolus </a:t>
            </a:r>
            <a:r>
              <a:rPr lang="en-US" dirty="0"/>
              <a:t>where </a:t>
            </a:r>
            <a:r>
              <a:rPr lang="en-US" b="1" dirty="0"/>
              <a:t>ribosomes</a:t>
            </a:r>
            <a:r>
              <a:rPr lang="en-US" dirty="0"/>
              <a:t> are manufactured.</a:t>
            </a:r>
          </a:p>
        </p:txBody>
      </p:sp>
      <p:pic>
        <p:nvPicPr>
          <p:cNvPr id="15" name="Picture 14">
            <a:extLst>
              <a:ext uri="{FF2B5EF4-FFF2-40B4-BE49-F238E27FC236}">
                <a16:creationId xmlns:a16="http://schemas.microsoft.com/office/drawing/2014/main" id="{76458B3B-25D7-4485-BCCA-18EA31FD7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147" y="3863815"/>
            <a:ext cx="3961350" cy="2589521"/>
          </a:xfrm>
          <a:prstGeom prst="rect">
            <a:avLst/>
          </a:prstGeom>
          <a:effectLst/>
        </p:spPr>
      </p:pic>
      <p:grpSp>
        <p:nvGrpSpPr>
          <p:cNvPr id="22" name="Group 21">
            <a:extLst>
              <a:ext uri="{FF2B5EF4-FFF2-40B4-BE49-F238E27FC236}">
                <a16:creationId xmlns:a16="http://schemas.microsoft.com/office/drawing/2014/main" id="{8C191678-45E9-4C5B-8C45-C2CA1412C89A}"/>
              </a:ext>
            </a:extLst>
          </p:cNvPr>
          <p:cNvGrpSpPr/>
          <p:nvPr/>
        </p:nvGrpSpPr>
        <p:grpSpPr>
          <a:xfrm>
            <a:off x="5373987" y="695784"/>
            <a:ext cx="5175476" cy="2750901"/>
            <a:chOff x="3849987" y="695783"/>
            <a:chExt cx="5175476" cy="2750901"/>
          </a:xfrm>
        </p:grpSpPr>
        <p:grpSp>
          <p:nvGrpSpPr>
            <p:cNvPr id="21" name="Group 20">
              <a:extLst>
                <a:ext uri="{FF2B5EF4-FFF2-40B4-BE49-F238E27FC236}">
                  <a16:creationId xmlns:a16="http://schemas.microsoft.com/office/drawing/2014/main" id="{2A2CD5DA-E231-4EBC-86AB-4ABE9982B5ED}"/>
                </a:ext>
              </a:extLst>
            </p:cNvPr>
            <p:cNvGrpSpPr/>
            <p:nvPr/>
          </p:nvGrpSpPr>
          <p:grpSpPr>
            <a:xfrm>
              <a:off x="3849987" y="695783"/>
              <a:ext cx="5175476" cy="2733217"/>
              <a:chOff x="3927475" y="640783"/>
              <a:chExt cx="5175476" cy="2733217"/>
            </a:xfrm>
          </p:grpSpPr>
          <p:pic>
            <p:nvPicPr>
              <p:cNvPr id="6" name="Picture 5"/>
              <p:cNvPicPr>
                <a:picLocks noChangeAspect="1"/>
              </p:cNvPicPr>
              <p:nvPr/>
            </p:nvPicPr>
            <p:blipFill>
              <a:blip r:embed="rId4"/>
              <a:stretch>
                <a:fillRect/>
              </a:stretch>
            </p:blipFill>
            <p:spPr>
              <a:xfrm>
                <a:off x="4628127" y="800467"/>
                <a:ext cx="3707904" cy="2471936"/>
              </a:xfrm>
              <a:prstGeom prst="rect">
                <a:avLst/>
              </a:prstGeom>
            </p:spPr>
          </p:pic>
          <p:sp>
            <p:nvSpPr>
              <p:cNvPr id="9" name="TextBox 8">
                <a:extLst>
                  <a:ext uri="{FF2B5EF4-FFF2-40B4-BE49-F238E27FC236}">
                    <a16:creationId xmlns:a16="http://schemas.microsoft.com/office/drawing/2014/main" id="{9A695408-C8AA-4939-9FB1-9AAC5B11614F}"/>
                  </a:ext>
                </a:extLst>
              </p:cNvPr>
              <p:cNvSpPr txBox="1"/>
              <p:nvPr/>
            </p:nvSpPr>
            <p:spPr>
              <a:xfrm>
                <a:off x="7026194" y="640783"/>
                <a:ext cx="2076757" cy="36988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Nuclear envelope</a:t>
                </a:r>
              </a:p>
            </p:txBody>
          </p:sp>
          <p:grpSp>
            <p:nvGrpSpPr>
              <p:cNvPr id="20" name="Group 19">
                <a:extLst>
                  <a:ext uri="{FF2B5EF4-FFF2-40B4-BE49-F238E27FC236}">
                    <a16:creationId xmlns:a16="http://schemas.microsoft.com/office/drawing/2014/main" id="{AD535B07-0ECB-4070-B7A1-2D5282A2D610}"/>
                  </a:ext>
                </a:extLst>
              </p:cNvPr>
              <p:cNvGrpSpPr/>
              <p:nvPr/>
            </p:nvGrpSpPr>
            <p:grpSpPr>
              <a:xfrm>
                <a:off x="4135926" y="2413435"/>
                <a:ext cx="4809637" cy="960565"/>
                <a:chOff x="4135926" y="2381123"/>
                <a:chExt cx="4809637" cy="960565"/>
              </a:xfrm>
            </p:grpSpPr>
            <p:sp>
              <p:nvSpPr>
                <p:cNvPr id="10" name="TextBox 9">
                  <a:extLst>
                    <a:ext uri="{FF2B5EF4-FFF2-40B4-BE49-F238E27FC236}">
                      <a16:creationId xmlns:a16="http://schemas.microsoft.com/office/drawing/2014/main" id="{FE328A36-2FB6-4E36-93B6-21EA45590AA9}"/>
                    </a:ext>
                  </a:extLst>
                </p:cNvPr>
                <p:cNvSpPr txBox="1"/>
                <p:nvPr/>
              </p:nvSpPr>
              <p:spPr>
                <a:xfrm>
                  <a:off x="6917820" y="2971800"/>
                  <a:ext cx="2027743" cy="36988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 Chromatin</a:t>
                  </a:r>
                </a:p>
              </p:txBody>
            </p:sp>
            <p:sp>
              <p:nvSpPr>
                <p:cNvPr id="12" name="TextBox 11">
                  <a:extLst>
                    <a:ext uri="{FF2B5EF4-FFF2-40B4-BE49-F238E27FC236}">
                      <a16:creationId xmlns:a16="http://schemas.microsoft.com/office/drawing/2014/main" id="{2E8566BB-7EB8-41FB-B0A5-5A84B933DAED}"/>
                    </a:ext>
                  </a:extLst>
                </p:cNvPr>
                <p:cNvSpPr txBox="1"/>
                <p:nvPr/>
              </p:nvSpPr>
              <p:spPr>
                <a:xfrm>
                  <a:off x="4135926" y="2381123"/>
                  <a:ext cx="1261985"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Nucleolus</a:t>
                  </a:r>
                </a:p>
              </p:txBody>
            </p:sp>
          </p:grpSp>
          <p:sp>
            <p:nvSpPr>
              <p:cNvPr id="13" name="TextBox 12">
                <a:extLst>
                  <a:ext uri="{FF2B5EF4-FFF2-40B4-BE49-F238E27FC236}">
                    <a16:creationId xmlns:a16="http://schemas.microsoft.com/office/drawing/2014/main" id="{D3D015D0-97C4-4B72-84E9-46B9C6A082BA}"/>
                  </a:ext>
                </a:extLst>
              </p:cNvPr>
              <p:cNvSpPr txBox="1"/>
              <p:nvPr/>
            </p:nvSpPr>
            <p:spPr>
              <a:xfrm>
                <a:off x="3935085" y="1803962"/>
                <a:ext cx="1391222" cy="369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Nucleus</a:t>
                </a:r>
              </a:p>
            </p:txBody>
          </p:sp>
          <p:sp>
            <p:nvSpPr>
              <p:cNvPr id="14" name="TextBox 13">
                <a:extLst>
                  <a:ext uri="{FF2B5EF4-FFF2-40B4-BE49-F238E27FC236}">
                    <a16:creationId xmlns:a16="http://schemas.microsoft.com/office/drawing/2014/main" id="{F0FB5CE0-941E-4416-843D-33ABEE8F4BA6}"/>
                  </a:ext>
                </a:extLst>
              </p:cNvPr>
              <p:cNvSpPr txBox="1"/>
              <p:nvPr/>
            </p:nvSpPr>
            <p:spPr>
              <a:xfrm>
                <a:off x="3927475" y="956237"/>
                <a:ext cx="1605095" cy="36988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Nuclear pore</a:t>
                </a:r>
              </a:p>
            </p:txBody>
          </p:sp>
        </p:grpSp>
        <p:sp>
          <p:nvSpPr>
            <p:cNvPr id="11" name="TextBox 10">
              <a:extLst>
                <a:ext uri="{FF2B5EF4-FFF2-40B4-BE49-F238E27FC236}">
                  <a16:creationId xmlns:a16="http://schemas.microsoft.com/office/drawing/2014/main" id="{B8126AF2-510D-4113-9C46-77910080BD74}"/>
                </a:ext>
              </a:extLst>
            </p:cNvPr>
            <p:cNvSpPr txBox="1"/>
            <p:nvPr/>
          </p:nvSpPr>
          <p:spPr>
            <a:xfrm>
              <a:off x="4628127" y="3077352"/>
              <a:ext cx="160267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Nucleoplasm</a:t>
              </a:r>
            </a:p>
          </p:txBody>
        </p:sp>
      </p:grpSp>
      <p:sp>
        <p:nvSpPr>
          <p:cNvPr id="7" name="TextBox 6"/>
          <p:cNvSpPr txBox="1"/>
          <p:nvPr/>
        </p:nvSpPr>
        <p:spPr>
          <a:xfrm>
            <a:off x="7671631" y="3429001"/>
            <a:ext cx="3600400" cy="3139321"/>
          </a:xfrm>
          <a:prstGeom prst="rect">
            <a:avLst/>
          </a:prstGeom>
          <a:noFill/>
          <a:effectLst/>
        </p:spPr>
        <p:txBody>
          <a:bodyPr wrap="square" rtlCol="0">
            <a:spAutoFit/>
          </a:bodyPr>
          <a:lstStyle/>
          <a:p>
            <a:r>
              <a:rPr lang="en-US" b="1" dirty="0"/>
              <a:t>Cell-surface membrane </a:t>
            </a:r>
            <a:r>
              <a:rPr lang="en-US" dirty="0"/>
              <a:t>- found on the surface of animal cells and just inside the cell wall of plant cells. Made up of a </a:t>
            </a:r>
            <a:r>
              <a:rPr lang="en-US" b="1" dirty="0"/>
              <a:t>phospholipid</a:t>
            </a:r>
            <a:r>
              <a:rPr lang="en-US" dirty="0"/>
              <a:t> </a:t>
            </a:r>
            <a:r>
              <a:rPr lang="en-US" b="1" dirty="0"/>
              <a:t>bilayer</a:t>
            </a:r>
            <a:r>
              <a:rPr lang="en-US" dirty="0"/>
              <a:t> with </a:t>
            </a:r>
            <a:r>
              <a:rPr lang="en-US" b="1" dirty="0"/>
              <a:t>carrier and channel proteins </a:t>
            </a:r>
            <a:r>
              <a:rPr lang="en-US" dirty="0"/>
              <a:t>within it.</a:t>
            </a:r>
          </a:p>
          <a:p>
            <a:r>
              <a:rPr lang="en-US" dirty="0"/>
              <a:t>It’s function is to </a:t>
            </a:r>
            <a:r>
              <a:rPr lang="en-US" b="1" dirty="0"/>
              <a:t>regulate the movement of substances in and out of the cell. </a:t>
            </a:r>
            <a:r>
              <a:rPr lang="en-US" dirty="0"/>
              <a:t>It contains receptor molecules which allow it to respond to hormones such as insulin.</a:t>
            </a:r>
          </a:p>
        </p:txBody>
      </p:sp>
      <p:sp>
        <p:nvSpPr>
          <p:cNvPr id="5" name="Rectangle 4"/>
          <p:cNvSpPr/>
          <p:nvPr/>
        </p:nvSpPr>
        <p:spPr>
          <a:xfrm>
            <a:off x="7671631" y="3429001"/>
            <a:ext cx="3600400" cy="3060285"/>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78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50941" y="730263"/>
            <a:ext cx="3600400" cy="2542034"/>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273229" y="3750568"/>
            <a:ext cx="4709750" cy="2303463"/>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6672064" y="719394"/>
            <a:ext cx="3600400" cy="2585323"/>
          </a:xfrm>
          <a:prstGeom prst="rect">
            <a:avLst/>
          </a:prstGeom>
          <a:noFill/>
          <a:effectLst/>
        </p:spPr>
        <p:txBody>
          <a:bodyPr wrap="square" rtlCol="0" anchor="t">
            <a:spAutoFit/>
          </a:bodyPr>
          <a:lstStyle/>
          <a:p>
            <a:r>
              <a:rPr lang="en-US" dirty="0"/>
              <a:t>The </a:t>
            </a:r>
            <a:r>
              <a:rPr lang="en-US" b="1" dirty="0">
                <a:solidFill>
                  <a:schemeClr val="accent6">
                    <a:lumMod val="75000"/>
                  </a:schemeClr>
                </a:solidFill>
              </a:rPr>
              <a:t>mitochondria </a:t>
            </a:r>
            <a:r>
              <a:rPr lang="en-US" dirty="0"/>
              <a:t>(on the left)</a:t>
            </a:r>
            <a:r>
              <a:rPr lang="en-US" b="1" dirty="0"/>
              <a:t> </a:t>
            </a:r>
            <a:r>
              <a:rPr lang="en-US" dirty="0"/>
              <a:t>is an oval shaped organelle with a </a:t>
            </a:r>
            <a:r>
              <a:rPr lang="en-US" b="1" dirty="0"/>
              <a:t>double membrane. </a:t>
            </a:r>
            <a:r>
              <a:rPr lang="en-US" dirty="0"/>
              <a:t>The inner membrane is folded into structures known as </a:t>
            </a:r>
            <a:r>
              <a:rPr lang="en-US" b="1" dirty="0"/>
              <a:t>cristae. </a:t>
            </a:r>
            <a:r>
              <a:rPr lang="en-US" dirty="0"/>
              <a:t>The inner area is known as the</a:t>
            </a:r>
            <a:r>
              <a:rPr lang="en-US" b="1" dirty="0"/>
              <a:t> matrix </a:t>
            </a:r>
            <a:r>
              <a:rPr lang="en-US" dirty="0"/>
              <a:t>and contains the enzymes needed for </a:t>
            </a:r>
            <a:r>
              <a:rPr lang="en-US" b="1" dirty="0"/>
              <a:t>aerobic respiration</a:t>
            </a:r>
            <a:r>
              <a:rPr lang="en-US" dirty="0"/>
              <a:t>. Aerobic respiration produces </a:t>
            </a:r>
            <a:r>
              <a:rPr lang="en-US" b="1" dirty="0"/>
              <a:t>ATP.</a:t>
            </a:r>
          </a:p>
        </p:txBody>
      </p:sp>
      <p:sp>
        <p:nvSpPr>
          <p:cNvPr id="8" name="TextBox 7"/>
          <p:cNvSpPr txBox="1"/>
          <p:nvPr/>
        </p:nvSpPr>
        <p:spPr>
          <a:xfrm>
            <a:off x="1322080" y="3788667"/>
            <a:ext cx="4622095" cy="2308324"/>
          </a:xfrm>
          <a:prstGeom prst="rect">
            <a:avLst/>
          </a:prstGeom>
          <a:noFill/>
          <a:effectLst/>
        </p:spPr>
        <p:txBody>
          <a:bodyPr wrap="square" rtlCol="0" anchor="t">
            <a:spAutoFit/>
          </a:bodyPr>
          <a:lstStyle/>
          <a:p>
            <a:r>
              <a:rPr lang="en-US" b="1" dirty="0">
                <a:solidFill>
                  <a:schemeClr val="accent6">
                    <a:lumMod val="75000"/>
                  </a:schemeClr>
                </a:solidFill>
              </a:rPr>
              <a:t>Chloroplasts</a:t>
            </a:r>
            <a:r>
              <a:rPr lang="en-US" dirty="0">
                <a:solidFill>
                  <a:schemeClr val="accent6">
                    <a:lumMod val="75000"/>
                  </a:schemeClr>
                </a:solidFill>
              </a:rPr>
              <a:t> </a:t>
            </a:r>
            <a:r>
              <a:rPr lang="en-US" dirty="0"/>
              <a:t>(on the right) are flattened structures found in plant and algal cells. They are surrounded by a </a:t>
            </a:r>
            <a:r>
              <a:rPr lang="en-US" b="1" dirty="0"/>
              <a:t>double membrane. </a:t>
            </a:r>
            <a:r>
              <a:rPr lang="en-US" dirty="0"/>
              <a:t>They have an internal system of membranes known as </a:t>
            </a:r>
            <a:r>
              <a:rPr lang="en-US" b="1" dirty="0"/>
              <a:t>thylakoids</a:t>
            </a:r>
            <a:r>
              <a:rPr lang="en-US" dirty="0"/>
              <a:t> which are stacked to form structures called </a:t>
            </a:r>
            <a:r>
              <a:rPr lang="en-US" b="1" dirty="0"/>
              <a:t>grana</a:t>
            </a:r>
            <a:r>
              <a:rPr lang="en-US" dirty="0"/>
              <a:t>. These are linked by </a:t>
            </a:r>
            <a:r>
              <a:rPr lang="en-US" b="1" dirty="0"/>
              <a:t>lamellae</a:t>
            </a:r>
            <a:r>
              <a:rPr lang="en-US" dirty="0"/>
              <a:t>. The function of the chloroplast is to carry out </a:t>
            </a:r>
            <a:r>
              <a:rPr lang="en-US" b="1" dirty="0"/>
              <a:t>photosynthesis.</a:t>
            </a:r>
          </a:p>
        </p:txBody>
      </p:sp>
      <p:pic>
        <p:nvPicPr>
          <p:cNvPr id="11" name="Picture 11" descr="Image result for chloroplast">
            <a:extLst>
              <a:ext uri="{FF2B5EF4-FFF2-40B4-BE49-F238E27FC236}">
                <a16:creationId xmlns:a16="http://schemas.microsoft.com/office/drawing/2014/main" id="{2FFC7C0E-89B6-47E5-A999-A2F0DA06820F}"/>
              </a:ext>
            </a:extLst>
          </p:cNvPr>
          <p:cNvPicPr>
            <a:picLocks noChangeAspect="1"/>
          </p:cNvPicPr>
          <p:nvPr/>
        </p:nvPicPr>
        <p:blipFill>
          <a:blip r:embed="rId2"/>
          <a:stretch>
            <a:fillRect/>
          </a:stretch>
        </p:blipFill>
        <p:spPr>
          <a:xfrm>
            <a:off x="8472264" y="4018938"/>
            <a:ext cx="3091601" cy="2068562"/>
          </a:xfrm>
          <a:prstGeom prst="rect">
            <a:avLst/>
          </a:prstGeom>
          <a:effectLst/>
        </p:spPr>
      </p:pic>
      <p:pic>
        <p:nvPicPr>
          <p:cNvPr id="7" name="Picture 6">
            <a:extLst>
              <a:ext uri="{FF2B5EF4-FFF2-40B4-BE49-F238E27FC236}">
                <a16:creationId xmlns:a16="http://schemas.microsoft.com/office/drawing/2014/main" id="{FCE1EB1C-3363-4FE0-BCA5-C5987DF29C7A}"/>
              </a:ext>
            </a:extLst>
          </p:cNvPr>
          <p:cNvPicPr>
            <a:picLocks noChangeAspect="1"/>
          </p:cNvPicPr>
          <p:nvPr/>
        </p:nvPicPr>
        <p:blipFill rotWithShape="1">
          <a:blip r:embed="rId3">
            <a:extLst>
              <a:ext uri="{28A0092B-C50C-407E-A947-70E740481C1C}">
                <a14:useLocalDpi xmlns:a14="http://schemas.microsoft.com/office/drawing/2010/main" val="0"/>
              </a:ext>
            </a:extLst>
          </a:blip>
          <a:srcRect t="12079"/>
          <a:stretch/>
        </p:blipFill>
        <p:spPr>
          <a:xfrm>
            <a:off x="695400" y="856445"/>
            <a:ext cx="3817988" cy="2448272"/>
          </a:xfrm>
          <a:prstGeom prst="rect">
            <a:avLst/>
          </a:prstGeom>
          <a:effectLst/>
        </p:spPr>
      </p:pic>
      <p:cxnSp>
        <p:nvCxnSpPr>
          <p:cNvPr id="9" name="Straight Arrow Connector 8">
            <a:extLst>
              <a:ext uri="{FF2B5EF4-FFF2-40B4-BE49-F238E27FC236}">
                <a16:creationId xmlns:a16="http://schemas.microsoft.com/office/drawing/2014/main" id="{05200D78-F8BB-4121-9737-FC7EF9DE6BD3}"/>
              </a:ext>
            </a:extLst>
          </p:cNvPr>
          <p:cNvCxnSpPr>
            <a:stCxn id="3" idx="1"/>
          </p:cNvCxnSpPr>
          <p:nvPr/>
        </p:nvCxnSpPr>
        <p:spPr>
          <a:xfrm flipH="1" flipV="1">
            <a:off x="4367808" y="1988840"/>
            <a:ext cx="2283133" cy="124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CF52A0D2-C45A-4B15-87A7-216A7EA0F1D3}"/>
              </a:ext>
            </a:extLst>
          </p:cNvPr>
          <p:cNvCxnSpPr>
            <a:stCxn id="8" idx="3"/>
          </p:cNvCxnSpPr>
          <p:nvPr/>
        </p:nvCxnSpPr>
        <p:spPr>
          <a:xfrm flipV="1">
            <a:off x="5944175" y="4941168"/>
            <a:ext cx="2024033" cy="16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32155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62343" y="2697482"/>
            <a:ext cx="4270022" cy="2141538"/>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392237" y="842071"/>
            <a:ext cx="4471987" cy="2509485"/>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6742500" y="5013100"/>
            <a:ext cx="5101010" cy="1344612"/>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stretch>
            <a:fillRect/>
          </a:stretch>
        </p:blipFill>
        <p:spPr>
          <a:xfrm>
            <a:off x="868646" y="3676084"/>
            <a:ext cx="3443936" cy="2582541"/>
          </a:xfrm>
          <a:prstGeom prst="rect">
            <a:avLst/>
          </a:prstGeom>
          <a:effectLst/>
        </p:spPr>
      </p:pic>
      <p:sp>
        <p:nvSpPr>
          <p:cNvPr id="6" name="TextBox 5"/>
          <p:cNvSpPr txBox="1"/>
          <p:nvPr/>
        </p:nvSpPr>
        <p:spPr>
          <a:xfrm>
            <a:off x="342311" y="784921"/>
            <a:ext cx="4680520" cy="2554545"/>
          </a:xfrm>
          <a:prstGeom prst="rect">
            <a:avLst/>
          </a:prstGeom>
          <a:noFill/>
          <a:effectLst/>
        </p:spPr>
        <p:txBody>
          <a:bodyPr wrap="square" rtlCol="0" anchor="t">
            <a:spAutoFit/>
          </a:bodyPr>
          <a:lstStyle/>
          <a:p>
            <a:r>
              <a:rPr lang="en-US" sz="2000" dirty="0"/>
              <a:t>The </a:t>
            </a:r>
            <a:r>
              <a:rPr lang="en-US" sz="2000" b="1" dirty="0">
                <a:solidFill>
                  <a:schemeClr val="accent6">
                    <a:lumMod val="75000"/>
                  </a:schemeClr>
                </a:solidFill>
              </a:rPr>
              <a:t>Golgi apparatus </a:t>
            </a:r>
            <a:r>
              <a:rPr lang="en-US" sz="2000" dirty="0"/>
              <a:t>consists of a series of flattened sacs surrounded by a membrane.</a:t>
            </a:r>
            <a:r>
              <a:rPr lang="en-US" sz="2000" b="1" dirty="0"/>
              <a:t> Vesicles </a:t>
            </a:r>
            <a:r>
              <a:rPr lang="en-US" sz="2000" dirty="0"/>
              <a:t>are pinched off from the sacs. Its function is to </a:t>
            </a:r>
            <a:r>
              <a:rPr lang="en-US" sz="2000" b="1" dirty="0"/>
              <a:t>process</a:t>
            </a:r>
            <a:r>
              <a:rPr lang="en-US" sz="2000" dirty="0"/>
              <a:t> and </a:t>
            </a:r>
            <a:r>
              <a:rPr lang="en-US" sz="2000" b="1" dirty="0"/>
              <a:t>package</a:t>
            </a:r>
            <a:r>
              <a:rPr lang="en-US" sz="2000" dirty="0"/>
              <a:t> molecules such as </a:t>
            </a:r>
            <a:r>
              <a:rPr lang="en-US" sz="2000" b="1" dirty="0"/>
              <a:t>proteins</a:t>
            </a:r>
            <a:r>
              <a:rPr lang="en-US" sz="2000" dirty="0"/>
              <a:t> and </a:t>
            </a:r>
            <a:r>
              <a:rPr lang="en-US" sz="2000" b="1" dirty="0"/>
              <a:t>lipids. </a:t>
            </a:r>
            <a:r>
              <a:rPr lang="en-US" sz="2000" dirty="0"/>
              <a:t>It also forms </a:t>
            </a:r>
            <a:r>
              <a:rPr lang="en-US" sz="2000" b="1" dirty="0"/>
              <a:t>lysosomes. Lysosomes </a:t>
            </a:r>
            <a:r>
              <a:rPr lang="en-US" sz="2000" dirty="0"/>
              <a:t>contain </a:t>
            </a:r>
            <a:r>
              <a:rPr lang="en-US" sz="2000" b="1" dirty="0"/>
              <a:t>digestive enzymes </a:t>
            </a:r>
            <a:r>
              <a:rPr lang="en-US" sz="2000" dirty="0"/>
              <a:t>called lysozymes used to digest invading pathogens.</a:t>
            </a:r>
          </a:p>
        </p:txBody>
      </p:sp>
      <p:sp>
        <p:nvSpPr>
          <p:cNvPr id="7" name="TextBox 6"/>
          <p:cNvSpPr txBox="1"/>
          <p:nvPr/>
        </p:nvSpPr>
        <p:spPr>
          <a:xfrm>
            <a:off x="5332193" y="2697483"/>
            <a:ext cx="3960812" cy="2246769"/>
          </a:xfrm>
          <a:prstGeom prst="rect">
            <a:avLst/>
          </a:prstGeom>
          <a:noFill/>
          <a:effectLst/>
        </p:spPr>
        <p:txBody>
          <a:bodyPr wrap="square" rtlCol="0">
            <a:spAutoFit/>
          </a:bodyPr>
          <a:lstStyle/>
          <a:p>
            <a:r>
              <a:rPr lang="en-US" sz="2000" dirty="0"/>
              <a:t>The </a:t>
            </a:r>
            <a:r>
              <a:rPr lang="en-US" sz="2000" b="1" dirty="0">
                <a:solidFill>
                  <a:schemeClr val="accent6">
                    <a:lumMod val="75000"/>
                  </a:schemeClr>
                </a:solidFill>
              </a:rPr>
              <a:t>endoplasmic reticulum </a:t>
            </a:r>
            <a:r>
              <a:rPr lang="en-US" sz="2000" dirty="0"/>
              <a:t>can be </a:t>
            </a:r>
            <a:r>
              <a:rPr lang="en-US" sz="2000" b="1" dirty="0"/>
              <a:t>rough </a:t>
            </a:r>
            <a:r>
              <a:rPr lang="en-US" sz="2000" dirty="0"/>
              <a:t>(with ribosomes) or </a:t>
            </a:r>
            <a:r>
              <a:rPr lang="en-US" sz="2000" b="1" dirty="0"/>
              <a:t>smooth</a:t>
            </a:r>
            <a:r>
              <a:rPr lang="en-US" sz="2000" dirty="0"/>
              <a:t> (without ribosomes). The SER </a:t>
            </a:r>
            <a:r>
              <a:rPr lang="en-US" sz="2000" b="1" dirty="0" err="1"/>
              <a:t>synthesises</a:t>
            </a:r>
            <a:r>
              <a:rPr lang="en-US" sz="2000" b="1" dirty="0"/>
              <a:t> and processes lipids</a:t>
            </a:r>
            <a:r>
              <a:rPr lang="en-US" sz="2000" dirty="0"/>
              <a:t>. The RER </a:t>
            </a:r>
            <a:r>
              <a:rPr lang="en-US" sz="2000" b="1" dirty="0"/>
              <a:t>folds and processes proteins for transport </a:t>
            </a:r>
            <a:r>
              <a:rPr lang="en-US" sz="2000" dirty="0"/>
              <a:t>around the cell.</a:t>
            </a:r>
          </a:p>
        </p:txBody>
      </p:sp>
      <p:sp>
        <p:nvSpPr>
          <p:cNvPr id="10" name="TextBox 9"/>
          <p:cNvSpPr txBox="1"/>
          <p:nvPr/>
        </p:nvSpPr>
        <p:spPr>
          <a:xfrm>
            <a:off x="6741622" y="5040899"/>
            <a:ext cx="4427607" cy="1323439"/>
          </a:xfrm>
          <a:prstGeom prst="rect">
            <a:avLst/>
          </a:prstGeom>
          <a:noFill/>
          <a:effectLst/>
        </p:spPr>
        <p:txBody>
          <a:bodyPr wrap="square" rtlCol="0">
            <a:spAutoFit/>
          </a:bodyPr>
          <a:lstStyle/>
          <a:p>
            <a:r>
              <a:rPr lang="en-US" sz="2000" b="1" dirty="0">
                <a:solidFill>
                  <a:schemeClr val="accent6">
                    <a:lumMod val="75000"/>
                  </a:schemeClr>
                </a:solidFill>
              </a:rPr>
              <a:t>Ribosomes</a:t>
            </a:r>
            <a:r>
              <a:rPr lang="en-US" sz="2000" dirty="0"/>
              <a:t> are not surrounded by a membrane. They are made of </a:t>
            </a:r>
            <a:r>
              <a:rPr lang="en-US" sz="2000" b="1" dirty="0"/>
              <a:t>protein and RNA </a:t>
            </a:r>
            <a:r>
              <a:rPr lang="en-US" sz="2000" dirty="0"/>
              <a:t>and are the site of </a:t>
            </a:r>
            <a:r>
              <a:rPr lang="en-US" sz="2000" b="1" dirty="0"/>
              <a:t>protein synthesis.  </a:t>
            </a:r>
            <a:r>
              <a:rPr lang="en-US" sz="2000" b="1" i="1" dirty="0">
                <a:solidFill>
                  <a:srgbClr val="00B0F0"/>
                </a:solidFill>
              </a:rPr>
              <a:t>Proteins that make proteins!</a:t>
            </a:r>
            <a:endParaRPr lang="en-US" sz="2000" b="1" dirty="0">
              <a:solidFill>
                <a:srgbClr val="00B0F0"/>
              </a:solidFill>
            </a:endParaRPr>
          </a:p>
        </p:txBody>
      </p:sp>
      <p:cxnSp>
        <p:nvCxnSpPr>
          <p:cNvPr id="12" name="Straight Arrow Connector 11">
            <a:extLst>
              <a:ext uri="{FF2B5EF4-FFF2-40B4-BE49-F238E27FC236}">
                <a16:creationId xmlns:a16="http://schemas.microsoft.com/office/drawing/2014/main" id="{67FDE883-DE8D-42C3-86AB-35F815336008}"/>
              </a:ext>
            </a:extLst>
          </p:cNvPr>
          <p:cNvCxnSpPr/>
          <p:nvPr/>
        </p:nvCxnSpPr>
        <p:spPr>
          <a:xfrm flipH="1">
            <a:off x="10088544" y="1940143"/>
            <a:ext cx="638302" cy="353782"/>
          </a:xfrm>
          <a:prstGeom prst="straightConnector1">
            <a:avLst/>
          </a:prstGeom>
          <a:ln>
            <a:tailEnd type="triangle"/>
          </a:ln>
          <a:effectLst/>
        </p:spPr>
        <p:style>
          <a:lnRef idx="1">
            <a:schemeClr val="accent6"/>
          </a:lnRef>
          <a:fillRef idx="0">
            <a:schemeClr val="accent6"/>
          </a:fillRef>
          <a:effectRef idx="0">
            <a:schemeClr val="accent6"/>
          </a:effectRef>
          <a:fontRef idx="minor">
            <a:schemeClr val="tx1"/>
          </a:fontRef>
        </p:style>
      </p:cxnSp>
      <p:pic>
        <p:nvPicPr>
          <p:cNvPr id="13" name="Picture 13" descr="Image result for ribosome">
            <a:extLst>
              <a:ext uri="{FF2B5EF4-FFF2-40B4-BE49-F238E27FC236}">
                <a16:creationId xmlns:a16="http://schemas.microsoft.com/office/drawing/2014/main" id="{7CB2663A-3FB9-4149-84EC-7884FBB8AC05}"/>
              </a:ext>
            </a:extLst>
          </p:cNvPr>
          <p:cNvPicPr>
            <a:picLocks noChangeAspect="1"/>
          </p:cNvPicPr>
          <p:nvPr/>
        </p:nvPicPr>
        <p:blipFill>
          <a:blip r:embed="rId3"/>
          <a:stretch>
            <a:fillRect/>
          </a:stretch>
        </p:blipFill>
        <p:spPr>
          <a:xfrm>
            <a:off x="10852690" y="5230040"/>
            <a:ext cx="830666" cy="846977"/>
          </a:xfrm>
          <a:prstGeom prst="rect">
            <a:avLst/>
          </a:prstGeom>
          <a:effectLst/>
        </p:spPr>
      </p:pic>
      <p:sp>
        <p:nvSpPr>
          <p:cNvPr id="15" name="TextBox 14">
            <a:extLst>
              <a:ext uri="{FF2B5EF4-FFF2-40B4-BE49-F238E27FC236}">
                <a16:creationId xmlns:a16="http://schemas.microsoft.com/office/drawing/2014/main" id="{BBBF17AF-0F56-462C-801F-57AFC1AB21C3}"/>
              </a:ext>
            </a:extLst>
          </p:cNvPr>
          <p:cNvSpPr txBox="1"/>
          <p:nvPr/>
        </p:nvSpPr>
        <p:spPr>
          <a:xfrm>
            <a:off x="10283825" y="1609008"/>
            <a:ext cx="147360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Golgi vesicle</a:t>
            </a:r>
          </a:p>
        </p:txBody>
      </p:sp>
      <p:pic>
        <p:nvPicPr>
          <p:cNvPr id="11" name="Picture 13" descr="Image result for golgi">
            <a:extLst>
              <a:ext uri="{FF2B5EF4-FFF2-40B4-BE49-F238E27FC236}">
                <a16:creationId xmlns:a16="http://schemas.microsoft.com/office/drawing/2014/main" id="{845A5043-81B4-4FAA-93C7-F0143CEF3A61}"/>
              </a:ext>
            </a:extLst>
          </p:cNvPr>
          <p:cNvPicPr>
            <a:picLocks noChangeAspect="1"/>
          </p:cNvPicPr>
          <p:nvPr/>
        </p:nvPicPr>
        <p:blipFill>
          <a:blip r:embed="rId4"/>
          <a:stretch>
            <a:fillRect/>
          </a:stretch>
        </p:blipFill>
        <p:spPr>
          <a:xfrm>
            <a:off x="7420653" y="716803"/>
            <a:ext cx="2743200" cy="1806599"/>
          </a:xfrm>
          <a:prstGeom prst="rect">
            <a:avLst/>
          </a:prstGeom>
          <a:effectLst/>
        </p:spPr>
      </p:pic>
      <p:cxnSp>
        <p:nvCxnSpPr>
          <p:cNvPr id="8" name="Straight Arrow Connector 7">
            <a:extLst>
              <a:ext uri="{FF2B5EF4-FFF2-40B4-BE49-F238E27FC236}">
                <a16:creationId xmlns:a16="http://schemas.microsoft.com/office/drawing/2014/main" id="{599DB730-95EA-4314-940B-CF9E2C6CB0CA}"/>
              </a:ext>
            </a:extLst>
          </p:cNvPr>
          <p:cNvCxnSpPr>
            <a:cxnSpLocks/>
          </p:cNvCxnSpPr>
          <p:nvPr/>
        </p:nvCxnSpPr>
        <p:spPr>
          <a:xfrm>
            <a:off x="4864224" y="1978340"/>
            <a:ext cx="255642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4604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1424" y="1071992"/>
            <a:ext cx="3896827" cy="1918392"/>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3431704" y="3933056"/>
            <a:ext cx="3893936" cy="2159000"/>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5811189" y="873496"/>
            <a:ext cx="3745735" cy="2466454"/>
          </a:xfrm>
          <a:prstGeom prst="rect">
            <a:avLst/>
          </a:prstGeom>
          <a:effectLst/>
        </p:spPr>
      </p:pic>
      <p:sp>
        <p:nvSpPr>
          <p:cNvPr id="6" name="TextBox 5"/>
          <p:cNvSpPr txBox="1"/>
          <p:nvPr/>
        </p:nvSpPr>
        <p:spPr>
          <a:xfrm>
            <a:off x="911424" y="1071992"/>
            <a:ext cx="3896826" cy="1938992"/>
          </a:xfrm>
          <a:prstGeom prst="rect">
            <a:avLst/>
          </a:prstGeom>
          <a:noFill/>
          <a:effectLst/>
        </p:spPr>
        <p:txBody>
          <a:bodyPr wrap="square" rtlCol="0">
            <a:spAutoFit/>
          </a:bodyPr>
          <a:lstStyle/>
          <a:p>
            <a:r>
              <a:rPr lang="en-US" sz="2000" dirty="0"/>
              <a:t>The </a:t>
            </a:r>
            <a:r>
              <a:rPr lang="en-US" sz="2000" b="1" dirty="0">
                <a:solidFill>
                  <a:schemeClr val="accent6">
                    <a:lumMod val="75000"/>
                  </a:schemeClr>
                </a:solidFill>
              </a:rPr>
              <a:t>cell wal</a:t>
            </a:r>
            <a:r>
              <a:rPr lang="en-US" sz="2000" dirty="0">
                <a:solidFill>
                  <a:schemeClr val="accent6">
                    <a:lumMod val="75000"/>
                  </a:schemeClr>
                </a:solidFill>
              </a:rPr>
              <a:t>l </a:t>
            </a:r>
            <a:r>
              <a:rPr lang="en-US" sz="2000" dirty="0"/>
              <a:t>is a rigid structure that surrounds plant, algal and fungal cells. It </a:t>
            </a:r>
            <a:r>
              <a:rPr lang="en-US" sz="2000" b="1" dirty="0"/>
              <a:t>supports the cell </a:t>
            </a:r>
            <a:r>
              <a:rPr lang="en-US" sz="2000" dirty="0"/>
              <a:t>and prevents it from changing shape. Cell walls can be made of cellulose, murein or chitin.</a:t>
            </a:r>
          </a:p>
        </p:txBody>
      </p:sp>
      <p:sp>
        <p:nvSpPr>
          <p:cNvPr id="7" name="TextBox 6"/>
          <p:cNvSpPr txBox="1"/>
          <p:nvPr/>
        </p:nvSpPr>
        <p:spPr>
          <a:xfrm>
            <a:off x="3509217" y="3933057"/>
            <a:ext cx="3816423" cy="2246769"/>
          </a:xfrm>
          <a:prstGeom prst="rect">
            <a:avLst/>
          </a:prstGeom>
          <a:noFill/>
          <a:effectLst/>
        </p:spPr>
        <p:txBody>
          <a:bodyPr wrap="square" rtlCol="0">
            <a:spAutoFit/>
          </a:bodyPr>
          <a:lstStyle/>
          <a:p>
            <a:r>
              <a:rPr lang="en-US" sz="2000" dirty="0"/>
              <a:t>The </a:t>
            </a:r>
            <a:r>
              <a:rPr lang="en-US" sz="2000" b="1" dirty="0">
                <a:solidFill>
                  <a:schemeClr val="accent6">
                    <a:lumMod val="75000"/>
                  </a:schemeClr>
                </a:solidFill>
              </a:rPr>
              <a:t>vacuole</a:t>
            </a:r>
            <a:r>
              <a:rPr lang="en-US" sz="2000" dirty="0"/>
              <a:t> is a membrane bound organelle found in plant cells. It contains a </a:t>
            </a:r>
            <a:r>
              <a:rPr lang="en-US" sz="2000" b="1" dirty="0"/>
              <a:t>solution of sugar and salt </a:t>
            </a:r>
            <a:r>
              <a:rPr lang="en-US" sz="2000" dirty="0"/>
              <a:t>known as </a:t>
            </a:r>
            <a:r>
              <a:rPr lang="en-US" sz="2000" b="1" dirty="0"/>
              <a:t>sap</a:t>
            </a:r>
            <a:r>
              <a:rPr lang="en-US" sz="2000" dirty="0"/>
              <a:t>. The vacuole helps to </a:t>
            </a:r>
            <a:r>
              <a:rPr lang="en-US" sz="2000" b="1" dirty="0"/>
              <a:t>maintain pressure </a:t>
            </a:r>
            <a:r>
              <a:rPr lang="en-US" sz="2000" dirty="0"/>
              <a:t>inside the cell and helps in getting rid of waste chemicals. </a:t>
            </a:r>
          </a:p>
        </p:txBody>
      </p:sp>
      <p:grpSp>
        <p:nvGrpSpPr>
          <p:cNvPr id="8" name="Group 7">
            <a:extLst>
              <a:ext uri="{FF2B5EF4-FFF2-40B4-BE49-F238E27FC236}">
                <a16:creationId xmlns:a16="http://schemas.microsoft.com/office/drawing/2014/main" id="{92AF378F-180B-4877-91D4-7990FDFA6854}"/>
              </a:ext>
            </a:extLst>
          </p:cNvPr>
          <p:cNvGrpSpPr/>
          <p:nvPr/>
        </p:nvGrpSpPr>
        <p:grpSpPr>
          <a:xfrm>
            <a:off x="7887587" y="3597601"/>
            <a:ext cx="3398495" cy="2747701"/>
            <a:chOff x="4917921" y="3645024"/>
            <a:chExt cx="3398495" cy="2747701"/>
          </a:xfrm>
        </p:grpSpPr>
        <p:pic>
          <p:nvPicPr>
            <p:cNvPr id="10" name="Picture 9">
              <a:extLst>
                <a:ext uri="{FF2B5EF4-FFF2-40B4-BE49-F238E27FC236}">
                  <a16:creationId xmlns:a16="http://schemas.microsoft.com/office/drawing/2014/main" id="{C69CDA67-5966-4E93-ADCF-443E5968A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921" y="3645024"/>
              <a:ext cx="3115002" cy="2747701"/>
            </a:xfrm>
            <a:prstGeom prst="rect">
              <a:avLst/>
            </a:prstGeom>
            <a:effectLst/>
          </p:spPr>
        </p:pic>
        <p:sp>
          <p:nvSpPr>
            <p:cNvPr id="11" name="TextBox 10">
              <a:extLst>
                <a:ext uri="{FF2B5EF4-FFF2-40B4-BE49-F238E27FC236}">
                  <a16:creationId xmlns:a16="http://schemas.microsoft.com/office/drawing/2014/main" id="{8802FCB7-753F-4548-8482-ED2EC8F47887}"/>
                </a:ext>
              </a:extLst>
            </p:cNvPr>
            <p:cNvSpPr txBox="1"/>
            <p:nvPr/>
          </p:nvSpPr>
          <p:spPr>
            <a:xfrm>
              <a:off x="7380312" y="4149080"/>
              <a:ext cx="936104" cy="369888"/>
            </a:xfrm>
            <a:prstGeom prst="rect">
              <a:avLst/>
            </a:prstGeom>
            <a:solidFill>
              <a:schemeClr val="bg1"/>
            </a:soli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Vacuole</a:t>
              </a:r>
            </a:p>
          </p:txBody>
        </p:sp>
      </p:grpSp>
    </p:spTree>
    <p:extLst>
      <p:ext uri="{BB962C8B-B14F-4D97-AF65-F5344CB8AC3E}">
        <p14:creationId xmlns:p14="http://schemas.microsoft.com/office/powerpoint/2010/main" val="246350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9736" y="2710584"/>
            <a:ext cx="4681192" cy="3454720"/>
          </a:xfrm>
          <a:prstGeom prst="rect">
            <a:avLst/>
          </a:prstGeom>
          <a:effectLst/>
        </p:spPr>
      </p:pic>
      <p:sp>
        <p:nvSpPr>
          <p:cNvPr id="4" name="Rectangle 3"/>
          <p:cNvSpPr/>
          <p:nvPr/>
        </p:nvSpPr>
        <p:spPr>
          <a:xfrm>
            <a:off x="407368" y="903532"/>
            <a:ext cx="10225136" cy="1085308"/>
          </a:xfrm>
          <a:prstGeom prst="rect">
            <a:avLst/>
          </a:prstGeom>
          <a:solidFill>
            <a:schemeClr val="accent6">
              <a:lumMod val="40000"/>
              <a:lumOff val="60000"/>
            </a:schemeClr>
          </a:solidFill>
          <a:ln w="2222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51384" y="896972"/>
            <a:ext cx="10124642" cy="923330"/>
          </a:xfrm>
          <a:prstGeom prst="rect">
            <a:avLst/>
          </a:prstGeom>
          <a:noFill/>
          <a:effectLst/>
        </p:spPr>
        <p:txBody>
          <a:bodyPr wrap="square" rtlCol="0" anchor="t">
            <a:spAutoFit/>
          </a:bodyPr>
          <a:lstStyle/>
          <a:p>
            <a:r>
              <a:rPr lang="en-US" dirty="0"/>
              <a:t>Most features of eukaryotic cells also apply to prokaryotic cells, but prokaryotic cells do differ from eukaryotic cells in a number of ways. One way in which they differ is that prokaryotic cells </a:t>
            </a:r>
            <a:r>
              <a:rPr lang="en-US" b="1" dirty="0"/>
              <a:t>do not have a nucleus</a:t>
            </a:r>
            <a:r>
              <a:rPr lang="en-US" dirty="0"/>
              <a:t>, DNA is not associated with proteins and is present as a </a:t>
            </a:r>
            <a:r>
              <a:rPr lang="en-US" b="1" dirty="0"/>
              <a:t>circular molecule </a:t>
            </a:r>
            <a:r>
              <a:rPr lang="en-US" dirty="0"/>
              <a:t>in the </a:t>
            </a:r>
            <a:r>
              <a:rPr lang="en-US" b="1" dirty="0"/>
              <a:t>cytoplasm.</a:t>
            </a:r>
          </a:p>
        </p:txBody>
      </p:sp>
      <p:sp>
        <p:nvSpPr>
          <p:cNvPr id="6" name="Rectangle 5"/>
          <p:cNvSpPr/>
          <p:nvPr/>
        </p:nvSpPr>
        <p:spPr>
          <a:xfrm>
            <a:off x="392220" y="2162877"/>
            <a:ext cx="3492965" cy="1170548"/>
          </a:xfrm>
          <a:prstGeom prst="rect">
            <a:avLst/>
          </a:prstGeom>
          <a:noFill/>
          <a:ln w="2222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006366" y="3519177"/>
            <a:ext cx="2235794" cy="1170548"/>
          </a:xfrm>
          <a:prstGeom prst="rect">
            <a:avLst/>
          </a:prstGeom>
          <a:noFill/>
          <a:ln w="2222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369794" y="4994756"/>
            <a:ext cx="2235794" cy="1170548"/>
          </a:xfrm>
          <a:prstGeom prst="rect">
            <a:avLst/>
          </a:prstGeom>
          <a:noFill/>
          <a:ln w="2222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343451" y="2296124"/>
            <a:ext cx="2577085" cy="1820397"/>
          </a:xfrm>
          <a:prstGeom prst="rect">
            <a:avLst/>
          </a:prstGeom>
          <a:noFill/>
          <a:ln w="2222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9185014" y="4365104"/>
            <a:ext cx="2235794" cy="1162660"/>
          </a:xfrm>
          <a:prstGeom prst="rect">
            <a:avLst/>
          </a:prstGeom>
          <a:noFill/>
          <a:ln w="2222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77612" y="2230705"/>
            <a:ext cx="3285050" cy="923330"/>
          </a:xfrm>
          <a:prstGeom prst="rect">
            <a:avLst/>
          </a:prstGeom>
          <a:noFill/>
          <a:effectLst/>
        </p:spPr>
        <p:txBody>
          <a:bodyPr wrap="square" rtlCol="0">
            <a:spAutoFit/>
          </a:bodyPr>
          <a:lstStyle/>
          <a:p>
            <a:r>
              <a:rPr lang="en-US" dirty="0"/>
              <a:t>The </a:t>
            </a:r>
            <a:r>
              <a:rPr lang="en-US" b="1" dirty="0">
                <a:solidFill>
                  <a:schemeClr val="accent6">
                    <a:lumMod val="75000"/>
                  </a:schemeClr>
                </a:solidFill>
              </a:rPr>
              <a:t>cell surface membrane </a:t>
            </a:r>
            <a:r>
              <a:rPr lang="en-US" dirty="0"/>
              <a:t>controls </a:t>
            </a:r>
            <a:r>
              <a:rPr lang="en-US" b="1" dirty="0"/>
              <a:t>exit and entry </a:t>
            </a:r>
            <a:r>
              <a:rPr lang="en-US" dirty="0"/>
              <a:t>of substances in and out of the cell.</a:t>
            </a:r>
          </a:p>
        </p:txBody>
      </p:sp>
      <p:sp>
        <p:nvSpPr>
          <p:cNvPr id="11" name="TextBox 10"/>
          <p:cNvSpPr txBox="1"/>
          <p:nvPr/>
        </p:nvSpPr>
        <p:spPr>
          <a:xfrm>
            <a:off x="1002582" y="3538475"/>
            <a:ext cx="2155239" cy="923330"/>
          </a:xfrm>
          <a:prstGeom prst="rect">
            <a:avLst/>
          </a:prstGeom>
          <a:noFill/>
          <a:effectLst/>
        </p:spPr>
        <p:txBody>
          <a:bodyPr wrap="square" rtlCol="0">
            <a:spAutoFit/>
          </a:bodyPr>
          <a:lstStyle/>
          <a:p>
            <a:r>
              <a:rPr lang="en-US" dirty="0"/>
              <a:t>The </a:t>
            </a:r>
            <a:r>
              <a:rPr lang="en-US" b="1" dirty="0">
                <a:solidFill>
                  <a:schemeClr val="accent6">
                    <a:lumMod val="75000"/>
                  </a:schemeClr>
                </a:solidFill>
              </a:rPr>
              <a:t>cell wall </a:t>
            </a:r>
            <a:r>
              <a:rPr lang="en-US" dirty="0"/>
              <a:t>is made of a </a:t>
            </a:r>
            <a:r>
              <a:rPr lang="en-US" b="1" dirty="0"/>
              <a:t>glycoprotein </a:t>
            </a:r>
            <a:r>
              <a:rPr lang="en-US" dirty="0"/>
              <a:t>called murein.</a:t>
            </a:r>
          </a:p>
        </p:txBody>
      </p:sp>
      <p:sp>
        <p:nvSpPr>
          <p:cNvPr id="12" name="TextBox 11"/>
          <p:cNvSpPr txBox="1"/>
          <p:nvPr/>
        </p:nvSpPr>
        <p:spPr>
          <a:xfrm>
            <a:off x="1568025" y="5083301"/>
            <a:ext cx="2037563" cy="923330"/>
          </a:xfrm>
          <a:prstGeom prst="rect">
            <a:avLst/>
          </a:prstGeom>
          <a:noFill/>
          <a:effectLst/>
        </p:spPr>
        <p:txBody>
          <a:bodyPr wrap="square" rtlCol="0">
            <a:spAutoFit/>
          </a:bodyPr>
          <a:lstStyle/>
          <a:p>
            <a:r>
              <a:rPr lang="en-US" dirty="0"/>
              <a:t>A slimy </a:t>
            </a:r>
            <a:r>
              <a:rPr lang="en-US" b="1" dirty="0">
                <a:solidFill>
                  <a:schemeClr val="accent6">
                    <a:lumMod val="75000"/>
                  </a:schemeClr>
                </a:solidFill>
              </a:rPr>
              <a:t>capsule</a:t>
            </a:r>
            <a:r>
              <a:rPr lang="en-US" b="1" dirty="0"/>
              <a:t> </a:t>
            </a:r>
            <a:r>
              <a:rPr lang="en-US" dirty="0"/>
              <a:t>prevents the cell from drying out.</a:t>
            </a:r>
          </a:p>
        </p:txBody>
      </p:sp>
      <p:sp>
        <p:nvSpPr>
          <p:cNvPr id="13" name="TextBox 12"/>
          <p:cNvSpPr txBox="1"/>
          <p:nvPr/>
        </p:nvSpPr>
        <p:spPr>
          <a:xfrm>
            <a:off x="8325116" y="2276872"/>
            <a:ext cx="2551898" cy="1754326"/>
          </a:xfrm>
          <a:prstGeom prst="rect">
            <a:avLst/>
          </a:prstGeom>
          <a:noFill/>
          <a:effectLst/>
        </p:spPr>
        <p:txBody>
          <a:bodyPr wrap="square" rtlCol="0">
            <a:spAutoFit/>
          </a:bodyPr>
          <a:lstStyle/>
          <a:p>
            <a:r>
              <a:rPr lang="en-US" dirty="0"/>
              <a:t>Circular DNA carries genes that code for the proteins the cell needs. Some prokaryotes have small circles of DNA known as </a:t>
            </a:r>
            <a:r>
              <a:rPr lang="en-US" b="1" dirty="0">
                <a:solidFill>
                  <a:schemeClr val="accent6">
                    <a:lumMod val="75000"/>
                  </a:schemeClr>
                </a:solidFill>
              </a:rPr>
              <a:t>plasmids.</a:t>
            </a:r>
          </a:p>
        </p:txBody>
      </p:sp>
      <p:sp>
        <p:nvSpPr>
          <p:cNvPr id="14" name="TextBox 13"/>
          <p:cNvSpPr txBox="1"/>
          <p:nvPr/>
        </p:nvSpPr>
        <p:spPr>
          <a:xfrm>
            <a:off x="9220924" y="4429607"/>
            <a:ext cx="2203668" cy="923330"/>
          </a:xfrm>
          <a:prstGeom prst="rect">
            <a:avLst/>
          </a:prstGeom>
          <a:noFill/>
          <a:effectLst/>
        </p:spPr>
        <p:txBody>
          <a:bodyPr wrap="square" rtlCol="0">
            <a:spAutoFit/>
          </a:bodyPr>
          <a:lstStyle/>
          <a:p>
            <a:r>
              <a:rPr lang="en-US" dirty="0"/>
              <a:t>Smaller </a:t>
            </a:r>
            <a:r>
              <a:rPr lang="en-US" b="1" dirty="0">
                <a:solidFill>
                  <a:schemeClr val="accent6">
                    <a:lumMod val="75000"/>
                  </a:schemeClr>
                </a:solidFill>
              </a:rPr>
              <a:t>ribosomes</a:t>
            </a:r>
            <a:r>
              <a:rPr lang="en-US" dirty="0"/>
              <a:t> are the site of protein synthesis.</a:t>
            </a:r>
          </a:p>
        </p:txBody>
      </p:sp>
      <p:sp>
        <p:nvSpPr>
          <p:cNvPr id="17" name="Rectangle 16"/>
          <p:cNvSpPr/>
          <p:nvPr/>
        </p:nvSpPr>
        <p:spPr>
          <a:xfrm>
            <a:off x="6964683" y="5442441"/>
            <a:ext cx="2011637" cy="1008653"/>
          </a:xfrm>
          <a:prstGeom prst="rect">
            <a:avLst/>
          </a:prstGeom>
          <a:noFill/>
          <a:ln w="2222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972283" y="5527764"/>
            <a:ext cx="2002859" cy="923330"/>
          </a:xfrm>
          <a:prstGeom prst="rect">
            <a:avLst/>
          </a:prstGeom>
          <a:noFill/>
          <a:effectLst/>
        </p:spPr>
        <p:txBody>
          <a:bodyPr wrap="square" rtlCol="0">
            <a:spAutoFit/>
          </a:bodyPr>
          <a:lstStyle/>
          <a:p>
            <a:r>
              <a:rPr lang="en-US" dirty="0"/>
              <a:t>A </a:t>
            </a:r>
            <a:r>
              <a:rPr lang="en-US" b="1" dirty="0">
                <a:solidFill>
                  <a:schemeClr val="accent6">
                    <a:lumMod val="75000"/>
                  </a:schemeClr>
                </a:solidFill>
              </a:rPr>
              <a:t>flagellum</a:t>
            </a:r>
            <a:r>
              <a:rPr lang="en-US" dirty="0"/>
              <a:t> for locomotion may be present.</a:t>
            </a:r>
          </a:p>
        </p:txBody>
      </p:sp>
      <p:cxnSp>
        <p:nvCxnSpPr>
          <p:cNvPr id="18" name="Straight Arrow Connector 17">
            <a:extLst>
              <a:ext uri="{FF2B5EF4-FFF2-40B4-BE49-F238E27FC236}">
                <a16:creationId xmlns:a16="http://schemas.microsoft.com/office/drawing/2014/main" id="{0CD48E43-BC67-43F0-8781-A8E0591AE43A}"/>
              </a:ext>
            </a:extLst>
          </p:cNvPr>
          <p:cNvCxnSpPr/>
          <p:nvPr/>
        </p:nvCxnSpPr>
        <p:spPr>
          <a:xfrm>
            <a:off x="3849086" y="3313886"/>
            <a:ext cx="1132941" cy="982795"/>
          </a:xfrm>
          <a:prstGeom prst="straightConnector1">
            <a:avLst/>
          </a:prstGeom>
          <a:ln>
            <a:tailEnd type="triangle"/>
          </a:ln>
          <a:effectLst/>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7B056DD7-9EF5-4608-ADF2-1EF896B28535}"/>
              </a:ext>
            </a:extLst>
          </p:cNvPr>
          <p:cNvCxnSpPr>
            <a:cxnSpLocks/>
          </p:cNvCxnSpPr>
          <p:nvPr/>
        </p:nvCxnSpPr>
        <p:spPr>
          <a:xfrm flipH="1">
            <a:off x="6051595" y="2932398"/>
            <a:ext cx="2015991" cy="1110413"/>
          </a:xfrm>
          <a:prstGeom prst="straightConnector1">
            <a:avLst/>
          </a:prstGeom>
          <a:ln>
            <a:tailEnd type="triangle"/>
          </a:ln>
          <a:effectLst/>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5736591C-9067-4C91-AD6A-4608CA9F4EDE}"/>
              </a:ext>
            </a:extLst>
          </p:cNvPr>
          <p:cNvCxnSpPr/>
          <p:nvPr/>
        </p:nvCxnSpPr>
        <p:spPr>
          <a:xfrm>
            <a:off x="3357159" y="4055169"/>
            <a:ext cx="1508584" cy="437455"/>
          </a:xfrm>
          <a:prstGeom prst="straightConnector1">
            <a:avLst/>
          </a:prstGeom>
          <a:ln>
            <a:tailEnd type="triangle"/>
          </a:ln>
          <a:effectLst/>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960B4B6-39DA-41A2-A5CE-CD05E4C1D973}"/>
              </a:ext>
            </a:extLst>
          </p:cNvPr>
          <p:cNvCxnSpPr/>
          <p:nvPr/>
        </p:nvCxnSpPr>
        <p:spPr>
          <a:xfrm flipH="1" flipV="1">
            <a:off x="6659678" y="4201844"/>
            <a:ext cx="2525336" cy="518853"/>
          </a:xfrm>
          <a:prstGeom prst="straightConnector1">
            <a:avLst/>
          </a:prstGeom>
          <a:ln>
            <a:tailEnd type="triangle"/>
          </a:ln>
          <a:effectLst/>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97FE32B-EC7F-4484-9045-B6FDC8A94DB3}"/>
              </a:ext>
            </a:extLst>
          </p:cNvPr>
          <p:cNvCxnSpPr/>
          <p:nvPr/>
        </p:nvCxnSpPr>
        <p:spPr>
          <a:xfrm flipH="1" flipV="1">
            <a:off x="5515943" y="5734050"/>
            <a:ext cx="1143735" cy="359682"/>
          </a:xfrm>
          <a:prstGeom prst="straightConnector1">
            <a:avLst/>
          </a:prstGeom>
          <a:ln>
            <a:tailEnd type="triangle"/>
          </a:ln>
          <a:effectLst/>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0D30B3C-1B37-4039-BFAF-DC5384A4DC65}"/>
              </a:ext>
            </a:extLst>
          </p:cNvPr>
          <p:cNvCxnSpPr/>
          <p:nvPr/>
        </p:nvCxnSpPr>
        <p:spPr>
          <a:xfrm flipV="1">
            <a:off x="3643637" y="4942020"/>
            <a:ext cx="1130013" cy="634101"/>
          </a:xfrm>
          <a:prstGeom prst="straightConnector1">
            <a:avLst/>
          </a:prstGeom>
          <a:ln>
            <a:tailEnd type="triangle"/>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37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692696"/>
            <a:ext cx="10369152" cy="3785652"/>
          </a:xfrm>
          <a:prstGeom prst="rect">
            <a:avLst/>
          </a:prstGeom>
          <a:noFill/>
        </p:spPr>
        <p:txBody>
          <a:bodyPr wrap="square" rtlCol="0">
            <a:spAutoFit/>
          </a:bodyPr>
          <a:lstStyle/>
          <a:p>
            <a:r>
              <a:rPr lang="en-GB" sz="2400" b="1" u="sng" dirty="0"/>
              <a:t>Application of Knowledge</a:t>
            </a:r>
          </a:p>
          <a:p>
            <a:endParaRPr lang="en-GB" sz="2400" b="1" u="sng" dirty="0"/>
          </a:p>
          <a:p>
            <a:r>
              <a:rPr lang="en-GB" sz="2400" dirty="0"/>
              <a:t>Examiners will test your ability to apply knowledge of these organelles in unfamiliar situations.</a:t>
            </a:r>
          </a:p>
          <a:p>
            <a:endParaRPr lang="en-GB" sz="2400" dirty="0"/>
          </a:p>
          <a:p>
            <a:r>
              <a:rPr lang="en-GB" sz="2400" dirty="0"/>
              <a:t>You will be provided with a scenario to explore and test your application of knowledge.</a:t>
            </a:r>
          </a:p>
          <a:p>
            <a:endParaRPr lang="en-GB" sz="2400" dirty="0"/>
          </a:p>
          <a:p>
            <a:r>
              <a:rPr lang="en-GB" sz="2400" dirty="0"/>
              <a:t>Be prepared to explain what deductions you have made and how you arrived at your answers.</a:t>
            </a:r>
          </a:p>
        </p:txBody>
      </p:sp>
    </p:spTree>
    <p:extLst>
      <p:ext uri="{BB962C8B-B14F-4D97-AF65-F5344CB8AC3E}">
        <p14:creationId xmlns:p14="http://schemas.microsoft.com/office/powerpoint/2010/main" val="305849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10369152" cy="3046988"/>
          </a:xfrm>
          <a:prstGeom prst="rect">
            <a:avLst/>
          </a:prstGeom>
          <a:noFill/>
        </p:spPr>
        <p:txBody>
          <a:bodyPr wrap="square" rtlCol="0">
            <a:spAutoFit/>
          </a:bodyPr>
          <a:lstStyle/>
          <a:p>
            <a:r>
              <a:rPr lang="en-GB" sz="2400" dirty="0"/>
              <a:t>Statins are a drug prescribed to people to reduce cholesterol in their blood.</a:t>
            </a:r>
          </a:p>
          <a:p>
            <a:r>
              <a:rPr lang="en-GB" sz="2400" dirty="0"/>
              <a:t>High levels of cholesterol are associated with increased blood pressure and cardiovascular disease.</a:t>
            </a:r>
          </a:p>
          <a:p>
            <a:r>
              <a:rPr lang="en-GB" sz="2400" dirty="0"/>
              <a:t>Statins can reduce the amount of enzyme Q10 found in the mitochondria.</a:t>
            </a:r>
          </a:p>
          <a:p>
            <a:r>
              <a:rPr lang="en-GB" sz="2400" dirty="0"/>
              <a:t>It is possible for people to take Q10 supplements available from health stores to try to reduce the impact of statins.</a:t>
            </a:r>
          </a:p>
          <a:p>
            <a:endParaRPr lang="en-GB" sz="2400" dirty="0"/>
          </a:p>
          <a:p>
            <a:endParaRPr lang="en-GB" sz="2400" dirty="0"/>
          </a:p>
        </p:txBody>
      </p:sp>
      <p:pic>
        <p:nvPicPr>
          <p:cNvPr id="2" name="Picture 1"/>
          <p:cNvPicPr>
            <a:picLocks noChangeAspect="1"/>
          </p:cNvPicPr>
          <p:nvPr/>
        </p:nvPicPr>
        <p:blipFill>
          <a:blip r:embed="rId3"/>
          <a:stretch>
            <a:fillRect/>
          </a:stretch>
        </p:blipFill>
        <p:spPr>
          <a:xfrm>
            <a:off x="7896200" y="3571482"/>
            <a:ext cx="3988158" cy="2523580"/>
          </a:xfrm>
          <a:prstGeom prst="rect">
            <a:avLst/>
          </a:prstGeom>
        </p:spPr>
      </p:pic>
      <p:sp>
        <p:nvSpPr>
          <p:cNvPr id="3" name="TextBox 2"/>
          <p:cNvSpPr txBox="1"/>
          <p:nvPr/>
        </p:nvSpPr>
        <p:spPr>
          <a:xfrm>
            <a:off x="551384" y="3571482"/>
            <a:ext cx="7344816" cy="2677656"/>
          </a:xfrm>
          <a:prstGeom prst="rect">
            <a:avLst/>
          </a:prstGeom>
          <a:noFill/>
        </p:spPr>
        <p:txBody>
          <a:bodyPr wrap="square" rtlCol="0">
            <a:spAutoFit/>
          </a:bodyPr>
          <a:lstStyle/>
          <a:p>
            <a:r>
              <a:rPr lang="en-GB" sz="2400" b="1" dirty="0"/>
              <a:t>Questions:</a:t>
            </a:r>
          </a:p>
          <a:p>
            <a:pPr marL="457200" indent="-457200">
              <a:buAutoNum type="arabicPeriod"/>
            </a:pPr>
            <a:r>
              <a:rPr lang="en-GB" sz="2400" dirty="0"/>
              <a:t>Suggest and explain the symptoms of someone suffering from enzyme deficiency in the mitochondria.</a:t>
            </a:r>
          </a:p>
          <a:p>
            <a:pPr marL="457200" indent="-457200">
              <a:buAutoNum type="arabicPeriod"/>
            </a:pPr>
            <a:r>
              <a:rPr lang="en-GB" sz="2400" dirty="0"/>
              <a:t>Suggest how statins might reduce the amount of Q10 available in the mitochondria.</a:t>
            </a:r>
          </a:p>
          <a:p>
            <a:pPr marL="457200" indent="-457200">
              <a:buAutoNum type="arabicPeriod"/>
            </a:pPr>
            <a:r>
              <a:rPr lang="en-GB" sz="2400" dirty="0"/>
              <a:t>Suggest why Q10 tablets may not have the desired effect on the body.</a:t>
            </a:r>
          </a:p>
        </p:txBody>
      </p:sp>
    </p:spTree>
    <p:extLst>
      <p:ext uri="{BB962C8B-B14F-4D97-AF65-F5344CB8AC3E}">
        <p14:creationId xmlns:p14="http://schemas.microsoft.com/office/powerpoint/2010/main" val="314168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10369152" cy="3046988"/>
          </a:xfrm>
          <a:prstGeom prst="rect">
            <a:avLst/>
          </a:prstGeom>
          <a:noFill/>
        </p:spPr>
        <p:txBody>
          <a:bodyPr wrap="square" rtlCol="0">
            <a:spAutoFit/>
          </a:bodyPr>
          <a:lstStyle/>
          <a:p>
            <a:r>
              <a:rPr lang="en-GB" sz="2400" dirty="0"/>
              <a:t>Statins are a drug prescribed to people to reduce cholesterol in their blood.</a:t>
            </a:r>
          </a:p>
          <a:p>
            <a:r>
              <a:rPr lang="en-GB" sz="2400" dirty="0"/>
              <a:t>High levels of cholesterol are associated with increased blood pressure and cardiovascular disease.</a:t>
            </a:r>
          </a:p>
          <a:p>
            <a:r>
              <a:rPr lang="en-GB" sz="2400" dirty="0"/>
              <a:t>Statins can reduce the amount of enzyme Q10 found in the mitochondria.</a:t>
            </a:r>
          </a:p>
          <a:p>
            <a:r>
              <a:rPr lang="en-GB" sz="2400" dirty="0"/>
              <a:t>It is possible for people to take Q10 supplements available from health stores to try to reduce the impact of statins.</a:t>
            </a:r>
          </a:p>
          <a:p>
            <a:endParaRPr lang="en-GB" sz="2400" dirty="0"/>
          </a:p>
          <a:p>
            <a:endParaRPr lang="en-GB" sz="2400" dirty="0"/>
          </a:p>
        </p:txBody>
      </p:sp>
      <p:pic>
        <p:nvPicPr>
          <p:cNvPr id="2" name="Picture 1"/>
          <p:cNvPicPr>
            <a:picLocks noChangeAspect="1"/>
          </p:cNvPicPr>
          <p:nvPr/>
        </p:nvPicPr>
        <p:blipFill>
          <a:blip r:embed="rId3"/>
          <a:stretch>
            <a:fillRect/>
          </a:stretch>
        </p:blipFill>
        <p:spPr>
          <a:xfrm>
            <a:off x="7896200" y="3571482"/>
            <a:ext cx="3988158" cy="2523580"/>
          </a:xfrm>
          <a:prstGeom prst="rect">
            <a:avLst/>
          </a:prstGeom>
        </p:spPr>
      </p:pic>
      <p:sp>
        <p:nvSpPr>
          <p:cNvPr id="3" name="TextBox 2"/>
          <p:cNvSpPr txBox="1"/>
          <p:nvPr/>
        </p:nvSpPr>
        <p:spPr>
          <a:xfrm>
            <a:off x="551384" y="3571482"/>
            <a:ext cx="7344816" cy="2677656"/>
          </a:xfrm>
          <a:prstGeom prst="rect">
            <a:avLst/>
          </a:prstGeom>
          <a:noFill/>
        </p:spPr>
        <p:txBody>
          <a:bodyPr wrap="square" rtlCol="0">
            <a:spAutoFit/>
          </a:bodyPr>
          <a:lstStyle/>
          <a:p>
            <a:r>
              <a:rPr lang="en-GB" sz="2400" b="1" dirty="0"/>
              <a:t>Questions:</a:t>
            </a:r>
          </a:p>
          <a:p>
            <a:pPr marL="457200" indent="-457200">
              <a:buAutoNum type="arabicPeriod"/>
            </a:pPr>
            <a:r>
              <a:rPr lang="en-GB" sz="2400" dirty="0"/>
              <a:t>Suggest and explain the symptoms of someone suffering from enzyme deficiency in the mitochondria.</a:t>
            </a:r>
          </a:p>
          <a:p>
            <a:pPr marL="457200" indent="-457200">
              <a:buAutoNum type="arabicPeriod"/>
            </a:pPr>
            <a:r>
              <a:rPr lang="en-GB" sz="2400" dirty="0"/>
              <a:t>Suggest how statins might reduce the amount of Q10 available in the mitochondria.</a:t>
            </a:r>
          </a:p>
          <a:p>
            <a:pPr marL="457200" indent="-457200">
              <a:buAutoNum type="arabicPeriod"/>
            </a:pPr>
            <a:r>
              <a:rPr lang="en-GB" sz="2400" dirty="0"/>
              <a:t>Suggest why Q10 tablets may not have the desired effect on the body.</a:t>
            </a:r>
          </a:p>
        </p:txBody>
      </p:sp>
      <p:sp>
        <p:nvSpPr>
          <p:cNvPr id="5" name="Rectangle 4">
            <a:extLst>
              <a:ext uri="{FF2B5EF4-FFF2-40B4-BE49-F238E27FC236}">
                <a16:creationId xmlns:a16="http://schemas.microsoft.com/office/drawing/2014/main" id="{D4D2B45A-0509-424F-B6DA-865A4D72DCA2}"/>
              </a:ext>
            </a:extLst>
          </p:cNvPr>
          <p:cNvSpPr/>
          <p:nvPr/>
        </p:nvSpPr>
        <p:spPr>
          <a:xfrm>
            <a:off x="7896201" y="3214742"/>
            <a:ext cx="3988157" cy="288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t>What do you know about the role of mitochondria in the body?</a:t>
            </a:r>
          </a:p>
          <a:p>
            <a:pPr algn="ctr"/>
            <a:endParaRPr lang="en-GB" dirty="0"/>
          </a:p>
          <a:p>
            <a:pPr algn="ctr"/>
            <a:r>
              <a:rPr lang="en-GB" dirty="0"/>
              <a:t>What do you know about enzymes? </a:t>
            </a:r>
          </a:p>
          <a:p>
            <a:pPr algn="ctr"/>
            <a:endParaRPr lang="en-GB" dirty="0"/>
          </a:p>
          <a:p>
            <a:pPr algn="ctr"/>
            <a:r>
              <a:rPr lang="en-GB" dirty="0"/>
              <a:t>How do enzymes work, what affects them?</a:t>
            </a:r>
          </a:p>
        </p:txBody>
      </p:sp>
    </p:spTree>
    <p:extLst>
      <p:ext uri="{BB962C8B-B14F-4D97-AF65-F5344CB8AC3E}">
        <p14:creationId xmlns:p14="http://schemas.microsoft.com/office/powerpoint/2010/main" val="320887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12192000" cy="5400600"/>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b="1" i="1" u="sng" dirty="0">
                <a:latin typeface="+mj-lt"/>
              </a:rPr>
              <a:t>Entry Requirements:</a:t>
            </a:r>
          </a:p>
          <a:p>
            <a:pPr>
              <a:lnSpc>
                <a:spcPct val="100000"/>
              </a:lnSpc>
            </a:pPr>
            <a:endParaRPr lang="en-GB" b="1" i="1" u="sng" dirty="0">
              <a:solidFill>
                <a:schemeClr val="tx1"/>
              </a:solidFill>
              <a:latin typeface="+mj-lt"/>
            </a:endParaRPr>
          </a:p>
          <a:p>
            <a:pPr fontAlgn="base">
              <a:lnSpc>
                <a:spcPct val="100000"/>
              </a:lnSpc>
              <a:spcBef>
                <a:spcPct val="0"/>
              </a:spcBef>
              <a:spcAft>
                <a:spcPts val="1000"/>
              </a:spcAft>
            </a:pPr>
            <a:r>
              <a:rPr lang="en-GB" dirty="0">
                <a:solidFill>
                  <a:schemeClr val="tx1"/>
                </a:solidFill>
                <a:latin typeface="+mj-lt"/>
                <a:cs typeface="Arial" pitchFamily="34" charset="0"/>
              </a:rPr>
              <a:t>Grade 6-6 or above in Combined Science GCSEs.</a:t>
            </a:r>
          </a:p>
          <a:p>
            <a:pPr fontAlgn="base">
              <a:lnSpc>
                <a:spcPct val="100000"/>
              </a:lnSpc>
              <a:spcBef>
                <a:spcPct val="0"/>
              </a:spcBef>
              <a:spcAft>
                <a:spcPts val="1000"/>
              </a:spcAft>
            </a:pPr>
            <a:r>
              <a:rPr lang="en-GB" dirty="0">
                <a:solidFill>
                  <a:schemeClr val="tx1"/>
                </a:solidFill>
                <a:latin typeface="+mj-lt"/>
                <a:cs typeface="Arial" pitchFamily="34" charset="0"/>
              </a:rPr>
              <a:t>Two grade 6’s in Triple Science, including Biology.</a:t>
            </a:r>
          </a:p>
          <a:p>
            <a:pPr fontAlgn="base">
              <a:lnSpc>
                <a:spcPct val="100000"/>
              </a:lnSpc>
              <a:spcBef>
                <a:spcPct val="0"/>
              </a:spcBef>
              <a:spcAft>
                <a:spcPts val="1000"/>
              </a:spcAft>
            </a:pPr>
            <a:r>
              <a:rPr lang="en-GB" dirty="0">
                <a:solidFill>
                  <a:srgbClr val="FF0000"/>
                </a:solidFill>
                <a:latin typeface="+mj-lt"/>
                <a:cs typeface="Arial" pitchFamily="34" charset="0"/>
              </a:rPr>
              <a:t>Grade 6 or above in Maths GCSE </a:t>
            </a:r>
            <a:r>
              <a:rPr lang="en-GB" dirty="0">
                <a:solidFill>
                  <a:srgbClr val="FF0000"/>
                </a:solidFill>
                <a:latin typeface="+mj-lt"/>
                <a:cs typeface="Arial" pitchFamily="34" charset="0"/>
                <a:sym typeface="Wingdings" panose="05000000000000000000" pitchFamily="2" charset="2"/>
              </a:rPr>
              <a:t> the Maths in Biology is </a:t>
            </a:r>
            <a:r>
              <a:rPr lang="en-GB" b="1" u="sng" dirty="0">
                <a:solidFill>
                  <a:srgbClr val="FF0000"/>
                </a:solidFill>
                <a:latin typeface="+mj-lt"/>
                <a:cs typeface="Arial" pitchFamily="34" charset="0"/>
                <a:sym typeface="Wingdings" panose="05000000000000000000" pitchFamily="2" charset="2"/>
              </a:rPr>
              <a:t>not</a:t>
            </a:r>
            <a:r>
              <a:rPr lang="en-GB" dirty="0">
                <a:solidFill>
                  <a:srgbClr val="FF0000"/>
                </a:solidFill>
                <a:latin typeface="+mj-lt"/>
                <a:cs typeface="Arial" pitchFamily="34" charset="0"/>
                <a:sym typeface="Wingdings" panose="05000000000000000000" pitchFamily="2" charset="2"/>
              </a:rPr>
              <a:t> easy</a:t>
            </a:r>
            <a:r>
              <a:rPr lang="en-GB" dirty="0">
                <a:solidFill>
                  <a:srgbClr val="FF0000"/>
                </a:solidFill>
                <a:latin typeface="+mj-lt"/>
                <a:cs typeface="Arial" pitchFamily="34" charset="0"/>
              </a:rPr>
              <a:t>.</a:t>
            </a:r>
          </a:p>
          <a:p>
            <a:pPr fontAlgn="base">
              <a:lnSpc>
                <a:spcPct val="100000"/>
              </a:lnSpc>
              <a:spcBef>
                <a:spcPct val="0"/>
              </a:spcBef>
              <a:spcAft>
                <a:spcPts val="1000"/>
              </a:spcAft>
            </a:pPr>
            <a:endParaRPr lang="en-GB" dirty="0">
              <a:solidFill>
                <a:srgbClr val="FF0000"/>
              </a:solidFill>
              <a:latin typeface="+mj-lt"/>
              <a:cs typeface="Arial" pitchFamily="34" charset="0"/>
            </a:endParaRPr>
          </a:p>
          <a:p>
            <a:pPr fontAlgn="base">
              <a:lnSpc>
                <a:spcPct val="100000"/>
              </a:lnSpc>
              <a:spcBef>
                <a:spcPct val="0"/>
              </a:spcBef>
              <a:spcAft>
                <a:spcPts val="1000"/>
              </a:spcAft>
            </a:pPr>
            <a:r>
              <a:rPr lang="en-GB" dirty="0">
                <a:solidFill>
                  <a:schemeClr val="tx1"/>
                </a:solidFill>
                <a:latin typeface="+mj-lt"/>
                <a:cs typeface="Arial" pitchFamily="34" charset="0"/>
              </a:rPr>
              <a:t>An aptitude and love for Science!!</a:t>
            </a:r>
            <a:endParaRPr lang="en-US" dirty="0">
              <a:solidFill>
                <a:schemeClr val="tx1"/>
              </a:solidFill>
              <a:latin typeface="+mj-lt"/>
              <a:cs typeface="Arial" pitchFamily="34" charset="0"/>
            </a:endParaRPr>
          </a:p>
          <a:p>
            <a:pPr marL="0" indent="0">
              <a:lnSpc>
                <a:spcPct val="100000"/>
              </a:lnSpc>
              <a:buNone/>
            </a:pPr>
            <a:endParaRPr lang="en-GB" b="1" i="1" dirty="0">
              <a:latin typeface="+mj-lt"/>
            </a:endParaRPr>
          </a:p>
        </p:txBody>
      </p:sp>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3282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10369152" cy="3046988"/>
          </a:xfrm>
          <a:prstGeom prst="rect">
            <a:avLst/>
          </a:prstGeom>
          <a:noFill/>
        </p:spPr>
        <p:txBody>
          <a:bodyPr wrap="square" rtlCol="0">
            <a:spAutoFit/>
          </a:bodyPr>
          <a:lstStyle/>
          <a:p>
            <a:r>
              <a:rPr lang="en-GB" sz="2400" dirty="0"/>
              <a:t>Statins are a drug prescribed to people to reduce cholesterol in their blood.</a:t>
            </a:r>
          </a:p>
          <a:p>
            <a:r>
              <a:rPr lang="en-GB" sz="2400" dirty="0"/>
              <a:t>High levels of cholesterol are associated with increased blood pressure and cardiovascular disease.</a:t>
            </a:r>
          </a:p>
          <a:p>
            <a:r>
              <a:rPr lang="en-GB" sz="2400" dirty="0"/>
              <a:t>Statins can reduce the amount of enzyme Q10 found in the mitochondria.</a:t>
            </a:r>
          </a:p>
          <a:p>
            <a:r>
              <a:rPr lang="en-GB" sz="2400" dirty="0"/>
              <a:t>It is possible for people to take Q10 supplements available from health stores to try to reduce the impact of statins.</a:t>
            </a:r>
          </a:p>
          <a:p>
            <a:endParaRPr lang="en-GB" sz="2400" dirty="0"/>
          </a:p>
          <a:p>
            <a:endParaRPr lang="en-GB" sz="2400" dirty="0"/>
          </a:p>
        </p:txBody>
      </p:sp>
      <p:pic>
        <p:nvPicPr>
          <p:cNvPr id="2" name="Picture 1"/>
          <p:cNvPicPr>
            <a:picLocks noChangeAspect="1"/>
          </p:cNvPicPr>
          <p:nvPr/>
        </p:nvPicPr>
        <p:blipFill>
          <a:blip r:embed="rId3"/>
          <a:stretch>
            <a:fillRect/>
          </a:stretch>
        </p:blipFill>
        <p:spPr>
          <a:xfrm>
            <a:off x="7896200" y="3571482"/>
            <a:ext cx="3988158" cy="2523580"/>
          </a:xfrm>
          <a:prstGeom prst="rect">
            <a:avLst/>
          </a:prstGeom>
        </p:spPr>
      </p:pic>
      <p:sp>
        <p:nvSpPr>
          <p:cNvPr id="3" name="TextBox 2"/>
          <p:cNvSpPr txBox="1"/>
          <p:nvPr/>
        </p:nvSpPr>
        <p:spPr>
          <a:xfrm>
            <a:off x="551384" y="3571482"/>
            <a:ext cx="7344816" cy="1200329"/>
          </a:xfrm>
          <a:prstGeom prst="rect">
            <a:avLst/>
          </a:prstGeom>
          <a:noFill/>
        </p:spPr>
        <p:txBody>
          <a:bodyPr wrap="square" rtlCol="0">
            <a:spAutoFit/>
          </a:bodyPr>
          <a:lstStyle/>
          <a:p>
            <a:r>
              <a:rPr lang="en-GB" sz="2400" b="1" dirty="0"/>
              <a:t>Questions:</a:t>
            </a:r>
          </a:p>
          <a:p>
            <a:pPr marL="457200" indent="-457200">
              <a:buAutoNum type="arabicPeriod"/>
            </a:pPr>
            <a:r>
              <a:rPr lang="en-GB" sz="2400" dirty="0"/>
              <a:t>Suggest and explain the symptoms of someone suffering from enzyme deficiency in the mitochondria.</a:t>
            </a:r>
          </a:p>
        </p:txBody>
      </p:sp>
      <p:sp>
        <p:nvSpPr>
          <p:cNvPr id="5" name="Rectangle 4">
            <a:extLst>
              <a:ext uri="{FF2B5EF4-FFF2-40B4-BE49-F238E27FC236}">
                <a16:creationId xmlns:a16="http://schemas.microsoft.com/office/drawing/2014/main" id="{79253348-26CE-4596-89B4-6DFFD9FA2D57}"/>
              </a:ext>
            </a:extLst>
          </p:cNvPr>
          <p:cNvSpPr/>
          <p:nvPr/>
        </p:nvSpPr>
        <p:spPr>
          <a:xfrm>
            <a:off x="307642" y="4894733"/>
            <a:ext cx="7344816"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Any sensible symptom related to mitochondrial inhibition e.g. tiredness, lethargy etc. Statins specifically cause myopathy, a condition where muscle fibres do not function properly causing muscle weakness</a:t>
            </a:r>
          </a:p>
        </p:txBody>
      </p:sp>
    </p:spTree>
    <p:extLst>
      <p:ext uri="{BB962C8B-B14F-4D97-AF65-F5344CB8AC3E}">
        <p14:creationId xmlns:p14="http://schemas.microsoft.com/office/powerpoint/2010/main" val="2318201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10369152" cy="3046988"/>
          </a:xfrm>
          <a:prstGeom prst="rect">
            <a:avLst/>
          </a:prstGeom>
          <a:noFill/>
        </p:spPr>
        <p:txBody>
          <a:bodyPr wrap="square" rtlCol="0">
            <a:spAutoFit/>
          </a:bodyPr>
          <a:lstStyle/>
          <a:p>
            <a:r>
              <a:rPr lang="en-GB" sz="2400" dirty="0"/>
              <a:t>Statins are a drug prescribed to people to reduce cholesterol in their blood.</a:t>
            </a:r>
          </a:p>
          <a:p>
            <a:r>
              <a:rPr lang="en-GB" sz="2400" dirty="0"/>
              <a:t>High levels of cholesterol are associated with increased blood pressure and cardiovascular disease.</a:t>
            </a:r>
          </a:p>
          <a:p>
            <a:r>
              <a:rPr lang="en-GB" sz="2400" dirty="0"/>
              <a:t>Statins can reduce the amount of enzyme Q10 found in the mitochondria.</a:t>
            </a:r>
          </a:p>
          <a:p>
            <a:r>
              <a:rPr lang="en-GB" sz="2400" dirty="0"/>
              <a:t>It is possible for people to take Q10 supplements available from health stores to try to reduce the impact of statins.</a:t>
            </a:r>
          </a:p>
          <a:p>
            <a:endParaRPr lang="en-GB" sz="2400" dirty="0"/>
          </a:p>
          <a:p>
            <a:endParaRPr lang="en-GB" sz="2400" dirty="0"/>
          </a:p>
        </p:txBody>
      </p:sp>
      <p:pic>
        <p:nvPicPr>
          <p:cNvPr id="2" name="Picture 1"/>
          <p:cNvPicPr>
            <a:picLocks noChangeAspect="1"/>
          </p:cNvPicPr>
          <p:nvPr/>
        </p:nvPicPr>
        <p:blipFill>
          <a:blip r:embed="rId3"/>
          <a:stretch>
            <a:fillRect/>
          </a:stretch>
        </p:blipFill>
        <p:spPr>
          <a:xfrm>
            <a:off x="7896200" y="3571482"/>
            <a:ext cx="3988158" cy="2523580"/>
          </a:xfrm>
          <a:prstGeom prst="rect">
            <a:avLst/>
          </a:prstGeom>
        </p:spPr>
      </p:pic>
      <p:sp>
        <p:nvSpPr>
          <p:cNvPr id="3" name="TextBox 2"/>
          <p:cNvSpPr txBox="1"/>
          <p:nvPr/>
        </p:nvSpPr>
        <p:spPr>
          <a:xfrm>
            <a:off x="551384" y="3571482"/>
            <a:ext cx="7344816" cy="1200329"/>
          </a:xfrm>
          <a:prstGeom prst="rect">
            <a:avLst/>
          </a:prstGeom>
          <a:noFill/>
        </p:spPr>
        <p:txBody>
          <a:bodyPr wrap="square" rtlCol="0">
            <a:spAutoFit/>
          </a:bodyPr>
          <a:lstStyle/>
          <a:p>
            <a:r>
              <a:rPr lang="en-GB" sz="2400" b="1" dirty="0"/>
              <a:t>Questions:</a:t>
            </a:r>
          </a:p>
          <a:p>
            <a:r>
              <a:rPr lang="en-GB" sz="2400" dirty="0"/>
              <a:t>2.   Suggest how statins might reduce the amount of Q10      	available in the mitochondria.</a:t>
            </a:r>
          </a:p>
        </p:txBody>
      </p:sp>
      <p:sp>
        <p:nvSpPr>
          <p:cNvPr id="5" name="Rectangle 4">
            <a:extLst>
              <a:ext uri="{FF2B5EF4-FFF2-40B4-BE49-F238E27FC236}">
                <a16:creationId xmlns:a16="http://schemas.microsoft.com/office/drawing/2014/main" id="{8256819A-AFD9-4F5B-8D29-5A0C2E1C0899}"/>
              </a:ext>
            </a:extLst>
          </p:cNvPr>
          <p:cNvSpPr/>
          <p:nvPr/>
        </p:nvSpPr>
        <p:spPr>
          <a:xfrm>
            <a:off x="201625" y="4788444"/>
            <a:ext cx="8818375"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Statins are inhibitors and specifically inhibit the production of a precursor to Q10 (</a:t>
            </a:r>
            <a:r>
              <a:rPr lang="en-GB" sz="2400" dirty="0" err="1"/>
              <a:t>mevalonic</a:t>
            </a:r>
            <a:r>
              <a:rPr lang="en-GB" sz="2400" dirty="0"/>
              <a:t> acid). Students should be encouraged to explore their prior knowledge relating to enzymes such as inhibition and rate limiting factors. </a:t>
            </a:r>
          </a:p>
        </p:txBody>
      </p:sp>
    </p:spTree>
    <p:extLst>
      <p:ext uri="{BB962C8B-B14F-4D97-AF65-F5344CB8AC3E}">
        <p14:creationId xmlns:p14="http://schemas.microsoft.com/office/powerpoint/2010/main" val="1537601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10369152" cy="3046988"/>
          </a:xfrm>
          <a:prstGeom prst="rect">
            <a:avLst/>
          </a:prstGeom>
          <a:noFill/>
        </p:spPr>
        <p:txBody>
          <a:bodyPr wrap="square" rtlCol="0">
            <a:spAutoFit/>
          </a:bodyPr>
          <a:lstStyle/>
          <a:p>
            <a:r>
              <a:rPr lang="en-GB" sz="2400" dirty="0"/>
              <a:t>Statins are a drug prescribed to people to reduce cholesterol in their blood.</a:t>
            </a:r>
          </a:p>
          <a:p>
            <a:r>
              <a:rPr lang="en-GB" sz="2400" dirty="0"/>
              <a:t>High levels of cholesterol are associated with increased blood pressure and cardiovascular disease.</a:t>
            </a:r>
          </a:p>
          <a:p>
            <a:r>
              <a:rPr lang="en-GB" sz="2400" dirty="0"/>
              <a:t>Statins can reduce the amount of enzyme Q10 found in the mitochondria.</a:t>
            </a:r>
          </a:p>
          <a:p>
            <a:r>
              <a:rPr lang="en-GB" sz="2400" dirty="0"/>
              <a:t>It is possible for people to take Q10 supplements available from health stores to try to reduce the impact of statins.</a:t>
            </a:r>
          </a:p>
          <a:p>
            <a:endParaRPr lang="en-GB" sz="2400" dirty="0"/>
          </a:p>
          <a:p>
            <a:endParaRPr lang="en-GB" sz="2400" dirty="0"/>
          </a:p>
        </p:txBody>
      </p:sp>
      <p:pic>
        <p:nvPicPr>
          <p:cNvPr id="2" name="Picture 1"/>
          <p:cNvPicPr>
            <a:picLocks noChangeAspect="1"/>
          </p:cNvPicPr>
          <p:nvPr/>
        </p:nvPicPr>
        <p:blipFill>
          <a:blip r:embed="rId3"/>
          <a:stretch>
            <a:fillRect/>
          </a:stretch>
        </p:blipFill>
        <p:spPr>
          <a:xfrm>
            <a:off x="7896200" y="3571482"/>
            <a:ext cx="3988158" cy="2523580"/>
          </a:xfrm>
          <a:prstGeom prst="rect">
            <a:avLst/>
          </a:prstGeom>
        </p:spPr>
      </p:pic>
      <p:sp>
        <p:nvSpPr>
          <p:cNvPr id="3" name="TextBox 2"/>
          <p:cNvSpPr txBox="1"/>
          <p:nvPr/>
        </p:nvSpPr>
        <p:spPr>
          <a:xfrm>
            <a:off x="551384" y="3571482"/>
            <a:ext cx="7344816" cy="1200329"/>
          </a:xfrm>
          <a:prstGeom prst="rect">
            <a:avLst/>
          </a:prstGeom>
          <a:noFill/>
        </p:spPr>
        <p:txBody>
          <a:bodyPr wrap="square" rtlCol="0">
            <a:spAutoFit/>
          </a:bodyPr>
          <a:lstStyle/>
          <a:p>
            <a:r>
              <a:rPr lang="en-GB" sz="2400" b="1" dirty="0"/>
              <a:t>Questions:</a:t>
            </a:r>
          </a:p>
          <a:p>
            <a:r>
              <a:rPr lang="en-GB" sz="2400" dirty="0"/>
              <a:t>3.    Suggest why Q10 tablets may not have the desired 	effect on the body.</a:t>
            </a:r>
          </a:p>
        </p:txBody>
      </p:sp>
      <p:sp>
        <p:nvSpPr>
          <p:cNvPr id="5" name="Rectangle 4">
            <a:extLst>
              <a:ext uri="{FF2B5EF4-FFF2-40B4-BE49-F238E27FC236}">
                <a16:creationId xmlns:a16="http://schemas.microsoft.com/office/drawing/2014/main" id="{EFCBDBDA-0B9F-41E8-9697-71FA647BCD14}"/>
              </a:ext>
            </a:extLst>
          </p:cNvPr>
          <p:cNvSpPr/>
          <p:nvPr/>
        </p:nvSpPr>
        <p:spPr>
          <a:xfrm>
            <a:off x="307642" y="4849905"/>
            <a:ext cx="7344816"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As an enzyme, Q10 has a protein structure, proteins can be denatured by extreme </a:t>
            </a:r>
            <a:r>
              <a:rPr lang="en-GB" sz="2400" dirty="0" err="1"/>
              <a:t>pHs</a:t>
            </a:r>
            <a:r>
              <a:rPr lang="en-GB" sz="2400" dirty="0"/>
              <a:t> such as those found in the stomach, hence tablet supplements may not reach their site of action</a:t>
            </a:r>
          </a:p>
        </p:txBody>
      </p:sp>
    </p:spTree>
    <p:extLst>
      <p:ext uri="{BB962C8B-B14F-4D97-AF65-F5344CB8AC3E}">
        <p14:creationId xmlns:p14="http://schemas.microsoft.com/office/powerpoint/2010/main" val="195714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10369152" cy="5262979"/>
          </a:xfrm>
          <a:prstGeom prst="rect">
            <a:avLst/>
          </a:prstGeom>
          <a:noFill/>
        </p:spPr>
        <p:txBody>
          <a:bodyPr wrap="square" rtlCol="0">
            <a:spAutoFit/>
          </a:bodyPr>
          <a:lstStyle/>
          <a:p>
            <a:r>
              <a:rPr lang="en-GB" sz="2400" dirty="0"/>
              <a:t>Antibiotic resistance has arisen in many bacteria including staphylococci, streptococci and salmonella. Some species of bacteria have attained resistance by reducing the permeability of their cell wall to antibiotics.</a:t>
            </a:r>
          </a:p>
          <a:p>
            <a:endParaRPr lang="en-GB" sz="2400" dirty="0"/>
          </a:p>
          <a:p>
            <a:r>
              <a:rPr lang="en-GB" sz="2400" dirty="0"/>
              <a:t>Polymyxin is an antibiotic used to treat multi-drug resistant infections.</a:t>
            </a:r>
          </a:p>
          <a:p>
            <a:endParaRPr lang="en-GB" sz="2400" dirty="0"/>
          </a:p>
          <a:p>
            <a:r>
              <a:rPr lang="en-GB" sz="2400" dirty="0"/>
              <a:t>Polymyxin disrupts the cell membrane causing the cell to become more permeable. </a:t>
            </a:r>
          </a:p>
          <a:p>
            <a:endParaRPr lang="en-GB" sz="2400" dirty="0"/>
          </a:p>
          <a:p>
            <a:r>
              <a:rPr lang="en-GB" sz="2400" b="1" dirty="0"/>
              <a:t>Questions:</a:t>
            </a:r>
          </a:p>
          <a:p>
            <a:pPr marL="457200" indent="-457200">
              <a:buAutoNum type="arabicPeriod"/>
            </a:pPr>
            <a:r>
              <a:rPr lang="en-GB" sz="2400" dirty="0"/>
              <a:t>Suggest and explain how resistance is attained over generations of bacteria.</a:t>
            </a:r>
          </a:p>
          <a:p>
            <a:pPr marL="457200" indent="-457200">
              <a:buAutoNum type="arabicPeriod"/>
            </a:pPr>
            <a:r>
              <a:rPr lang="en-GB" sz="2400" dirty="0"/>
              <a:t>Suggest how polymyxin might change the structure of the cell membrane.</a:t>
            </a:r>
          </a:p>
          <a:p>
            <a:pPr marL="457200" indent="-457200">
              <a:buAutoNum type="arabicPeriod"/>
            </a:pPr>
            <a:r>
              <a:rPr lang="en-GB" sz="2400" dirty="0"/>
              <a:t>Suggest how changes to the cell membrane leads to cell death.</a:t>
            </a:r>
          </a:p>
          <a:p>
            <a:pPr marL="457200" indent="-457200">
              <a:buAutoNum type="arabicPeriod"/>
            </a:pPr>
            <a:endParaRPr lang="en-GB" sz="2400" dirty="0"/>
          </a:p>
        </p:txBody>
      </p:sp>
      <p:pic>
        <p:nvPicPr>
          <p:cNvPr id="2" name="Picture 1"/>
          <p:cNvPicPr>
            <a:picLocks noChangeAspect="1"/>
          </p:cNvPicPr>
          <p:nvPr/>
        </p:nvPicPr>
        <p:blipFill rotWithShape="1">
          <a:blip r:embed="rId3"/>
          <a:srcRect l="28349" t="8908" r="29126" b="6042"/>
          <a:stretch/>
        </p:blipFill>
        <p:spPr>
          <a:xfrm>
            <a:off x="10452174" y="1812017"/>
            <a:ext cx="1728192" cy="3456384"/>
          </a:xfrm>
          <a:prstGeom prst="rect">
            <a:avLst/>
          </a:prstGeom>
        </p:spPr>
      </p:pic>
    </p:spTree>
    <p:extLst>
      <p:ext uri="{BB962C8B-B14F-4D97-AF65-F5344CB8AC3E}">
        <p14:creationId xmlns:p14="http://schemas.microsoft.com/office/powerpoint/2010/main" val="506107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10369152" cy="5262979"/>
          </a:xfrm>
          <a:prstGeom prst="rect">
            <a:avLst/>
          </a:prstGeom>
          <a:noFill/>
        </p:spPr>
        <p:txBody>
          <a:bodyPr wrap="square" rtlCol="0">
            <a:spAutoFit/>
          </a:bodyPr>
          <a:lstStyle/>
          <a:p>
            <a:r>
              <a:rPr lang="en-GB" sz="2400" dirty="0"/>
              <a:t>Antibiotic resistance has arisen in many bacteria including staphylococci, streptococci and salmonella. Some species of bacteria have attained resistance by reducing the permeability of their cell wall to antibiotics.</a:t>
            </a:r>
          </a:p>
          <a:p>
            <a:endParaRPr lang="en-GB" sz="2400" dirty="0"/>
          </a:p>
          <a:p>
            <a:r>
              <a:rPr lang="en-GB" sz="2400" dirty="0"/>
              <a:t>Polymyxin is an antibiotic used to treat multi-drug resistant infections.</a:t>
            </a:r>
          </a:p>
          <a:p>
            <a:endParaRPr lang="en-GB" sz="2400" dirty="0"/>
          </a:p>
          <a:p>
            <a:r>
              <a:rPr lang="en-GB" sz="2400" dirty="0"/>
              <a:t>Polymyxin disrupts the cell membrane causing the cell to become more permeable. </a:t>
            </a:r>
          </a:p>
          <a:p>
            <a:endParaRPr lang="en-GB" sz="2400" dirty="0"/>
          </a:p>
          <a:p>
            <a:r>
              <a:rPr lang="en-GB" sz="2400" b="1" dirty="0"/>
              <a:t>Questions:</a:t>
            </a:r>
          </a:p>
          <a:p>
            <a:pPr marL="457200" indent="-457200">
              <a:buAutoNum type="arabicPeriod"/>
            </a:pPr>
            <a:r>
              <a:rPr lang="en-GB" sz="2400" dirty="0"/>
              <a:t>Suggest and explain how resistance is attained over generations of bacteria.</a:t>
            </a:r>
          </a:p>
          <a:p>
            <a:pPr marL="457200" indent="-457200">
              <a:buAutoNum type="arabicPeriod"/>
            </a:pPr>
            <a:r>
              <a:rPr lang="en-GB" sz="2400" dirty="0"/>
              <a:t>Suggest how polymyxin might change the structure of the cell membrane.</a:t>
            </a:r>
          </a:p>
          <a:p>
            <a:pPr marL="457200" indent="-457200">
              <a:buAutoNum type="arabicPeriod"/>
            </a:pPr>
            <a:r>
              <a:rPr lang="en-GB" sz="2400" dirty="0"/>
              <a:t>Suggest how changes to the cell membrane leads to cell death.</a:t>
            </a:r>
          </a:p>
          <a:p>
            <a:pPr marL="457200" indent="-457200">
              <a:buAutoNum type="arabicPeriod"/>
            </a:pPr>
            <a:endParaRPr lang="en-GB" sz="2400" dirty="0"/>
          </a:p>
        </p:txBody>
      </p:sp>
      <p:pic>
        <p:nvPicPr>
          <p:cNvPr id="2" name="Picture 1"/>
          <p:cNvPicPr>
            <a:picLocks noChangeAspect="1"/>
          </p:cNvPicPr>
          <p:nvPr/>
        </p:nvPicPr>
        <p:blipFill rotWithShape="1">
          <a:blip r:embed="rId3"/>
          <a:srcRect l="28349" t="8908" r="29126" b="6042"/>
          <a:stretch/>
        </p:blipFill>
        <p:spPr>
          <a:xfrm>
            <a:off x="10452174" y="1812017"/>
            <a:ext cx="1728192" cy="3456384"/>
          </a:xfrm>
          <a:prstGeom prst="rect">
            <a:avLst/>
          </a:prstGeom>
        </p:spPr>
      </p:pic>
      <p:sp>
        <p:nvSpPr>
          <p:cNvPr id="5" name="Rectangle 4">
            <a:extLst>
              <a:ext uri="{FF2B5EF4-FFF2-40B4-BE49-F238E27FC236}">
                <a16:creationId xmlns:a16="http://schemas.microsoft.com/office/drawing/2014/main" id="{8946E3BC-7F6B-441E-BFD3-57E8349BDA85}"/>
              </a:ext>
            </a:extLst>
          </p:cNvPr>
          <p:cNvSpPr/>
          <p:nvPr/>
        </p:nvSpPr>
        <p:spPr>
          <a:xfrm>
            <a:off x="7968208" y="1508399"/>
            <a:ext cx="3988157" cy="288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t>What is resistance an example of?</a:t>
            </a:r>
          </a:p>
          <a:p>
            <a:pPr algn="ctr"/>
            <a:endParaRPr lang="en-GB" dirty="0"/>
          </a:p>
          <a:p>
            <a:pPr algn="ctr"/>
            <a:r>
              <a:rPr lang="en-GB" dirty="0"/>
              <a:t>Review your new learning of the structure of the cell membrane.</a:t>
            </a:r>
          </a:p>
          <a:p>
            <a:pPr algn="ctr"/>
            <a:r>
              <a:rPr lang="en-GB" dirty="0"/>
              <a:t> </a:t>
            </a:r>
          </a:p>
          <a:p>
            <a:pPr algn="ctr"/>
            <a:r>
              <a:rPr lang="en-GB" dirty="0"/>
              <a:t>Watch this video on bacteria and antibiotics:</a:t>
            </a:r>
          </a:p>
          <a:p>
            <a:pPr algn="ctr"/>
            <a:r>
              <a:rPr lang="en-GB" dirty="0">
                <a:hlinkClick r:id="rId4"/>
              </a:rPr>
              <a:t>https://www.youtube.com/watch?v=znnp-Ivj2ek</a:t>
            </a:r>
            <a:endParaRPr lang="en-GB" dirty="0"/>
          </a:p>
        </p:txBody>
      </p:sp>
    </p:spTree>
    <p:extLst>
      <p:ext uri="{BB962C8B-B14F-4D97-AF65-F5344CB8AC3E}">
        <p14:creationId xmlns:p14="http://schemas.microsoft.com/office/powerpoint/2010/main" val="328654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10369152" cy="4524315"/>
          </a:xfrm>
          <a:prstGeom prst="rect">
            <a:avLst/>
          </a:prstGeom>
          <a:noFill/>
        </p:spPr>
        <p:txBody>
          <a:bodyPr wrap="square" rtlCol="0">
            <a:spAutoFit/>
          </a:bodyPr>
          <a:lstStyle/>
          <a:p>
            <a:r>
              <a:rPr lang="en-GB" sz="2400" dirty="0"/>
              <a:t>Antibiotic resistance has arisen in many bacteria including staphylococci, streptococci and salmonella. Some species of bacteria have attained resistance by reducing the permeability of their cell wall to antibiotics.</a:t>
            </a:r>
          </a:p>
          <a:p>
            <a:endParaRPr lang="en-GB" sz="2400" dirty="0"/>
          </a:p>
          <a:p>
            <a:r>
              <a:rPr lang="en-GB" sz="2400" dirty="0"/>
              <a:t>Polymyxin is an antibiotic used to treat multi-drug resistant infections.</a:t>
            </a:r>
          </a:p>
          <a:p>
            <a:endParaRPr lang="en-GB" sz="2400" dirty="0"/>
          </a:p>
          <a:p>
            <a:r>
              <a:rPr lang="en-GB" sz="2400" dirty="0"/>
              <a:t>Polymyxin disrupts the cell membrane causing the cell to become more permeable. </a:t>
            </a:r>
          </a:p>
          <a:p>
            <a:endParaRPr lang="en-GB" sz="2400" dirty="0"/>
          </a:p>
          <a:p>
            <a:r>
              <a:rPr lang="en-GB" sz="2400" b="1" dirty="0"/>
              <a:t>Questions:</a:t>
            </a:r>
          </a:p>
          <a:p>
            <a:pPr marL="457200" indent="-457200">
              <a:buAutoNum type="arabicPeriod"/>
            </a:pPr>
            <a:r>
              <a:rPr lang="en-GB" sz="2400" dirty="0"/>
              <a:t>Suggest and explain how resistance is attained over generations of bacteria.</a:t>
            </a:r>
          </a:p>
          <a:p>
            <a:pPr marL="457200" indent="-457200">
              <a:buAutoNum type="arabicPeriod"/>
            </a:pPr>
            <a:endParaRPr lang="en-GB" sz="2400" dirty="0"/>
          </a:p>
        </p:txBody>
      </p:sp>
      <p:pic>
        <p:nvPicPr>
          <p:cNvPr id="2" name="Picture 1"/>
          <p:cNvPicPr>
            <a:picLocks noChangeAspect="1"/>
          </p:cNvPicPr>
          <p:nvPr/>
        </p:nvPicPr>
        <p:blipFill rotWithShape="1">
          <a:blip r:embed="rId3"/>
          <a:srcRect l="28349" t="8908" r="29126" b="6042"/>
          <a:stretch/>
        </p:blipFill>
        <p:spPr>
          <a:xfrm>
            <a:off x="10452174" y="1812017"/>
            <a:ext cx="1728192" cy="3456384"/>
          </a:xfrm>
          <a:prstGeom prst="rect">
            <a:avLst/>
          </a:prstGeom>
        </p:spPr>
      </p:pic>
      <p:sp>
        <p:nvSpPr>
          <p:cNvPr id="3" name="Rectangle 2">
            <a:extLst>
              <a:ext uri="{FF2B5EF4-FFF2-40B4-BE49-F238E27FC236}">
                <a16:creationId xmlns:a16="http://schemas.microsoft.com/office/drawing/2014/main" id="{A6042B5D-D307-4063-A632-075AD90EB7EA}"/>
              </a:ext>
            </a:extLst>
          </p:cNvPr>
          <p:cNvSpPr/>
          <p:nvPr/>
        </p:nvSpPr>
        <p:spPr>
          <a:xfrm>
            <a:off x="263352" y="5136003"/>
            <a:ext cx="11917014"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Evolution by natural selection: variation, mutation, selection pressure, survival of fittest, inheritance and reference to DNA or genes. </a:t>
            </a:r>
          </a:p>
          <a:p>
            <a:r>
              <a:rPr lang="en-GB" sz="2400" i="1" dirty="0"/>
              <a:t>S&amp;C: Stronger answers might reference horizontal and vertical transmission within bacterial populations.</a:t>
            </a:r>
          </a:p>
        </p:txBody>
      </p:sp>
    </p:spTree>
    <p:extLst>
      <p:ext uri="{BB962C8B-B14F-4D97-AF65-F5344CB8AC3E}">
        <p14:creationId xmlns:p14="http://schemas.microsoft.com/office/powerpoint/2010/main" val="3222704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10369152" cy="4524315"/>
          </a:xfrm>
          <a:prstGeom prst="rect">
            <a:avLst/>
          </a:prstGeom>
          <a:noFill/>
        </p:spPr>
        <p:txBody>
          <a:bodyPr wrap="square" rtlCol="0">
            <a:spAutoFit/>
          </a:bodyPr>
          <a:lstStyle/>
          <a:p>
            <a:r>
              <a:rPr lang="en-GB" sz="2400" dirty="0"/>
              <a:t>Antibiotic resistance has arisen in many bacteria including staphylococci, streptococci and salmonella. Some species of bacteria have attained resistance by reducing the permeability of their cell wall to antibiotics.</a:t>
            </a:r>
          </a:p>
          <a:p>
            <a:endParaRPr lang="en-GB" sz="2400" dirty="0"/>
          </a:p>
          <a:p>
            <a:r>
              <a:rPr lang="en-GB" sz="2400" dirty="0"/>
              <a:t>Polymyxin is an antibiotic used to treat multi-drug resistant infections.</a:t>
            </a:r>
          </a:p>
          <a:p>
            <a:endParaRPr lang="en-GB" sz="2400" dirty="0"/>
          </a:p>
          <a:p>
            <a:r>
              <a:rPr lang="en-GB" sz="2400" dirty="0"/>
              <a:t>Polymyxin disrupts the cell membrane causing the cell to become more permeable. </a:t>
            </a:r>
          </a:p>
          <a:p>
            <a:endParaRPr lang="en-GB" sz="2400" dirty="0"/>
          </a:p>
          <a:p>
            <a:r>
              <a:rPr lang="en-GB" sz="2400" b="1" dirty="0"/>
              <a:t>Questions:</a:t>
            </a:r>
          </a:p>
          <a:p>
            <a:r>
              <a:rPr lang="en-GB" sz="2400" dirty="0"/>
              <a:t>2.   Suggest how polymyxin might change the structure of the cell membrane.</a:t>
            </a:r>
          </a:p>
          <a:p>
            <a:pPr marL="457200" indent="-457200">
              <a:buAutoNum type="arabicPeriod"/>
            </a:pPr>
            <a:endParaRPr lang="en-GB" sz="2400" dirty="0"/>
          </a:p>
        </p:txBody>
      </p:sp>
      <p:pic>
        <p:nvPicPr>
          <p:cNvPr id="2" name="Picture 1"/>
          <p:cNvPicPr>
            <a:picLocks noChangeAspect="1"/>
          </p:cNvPicPr>
          <p:nvPr/>
        </p:nvPicPr>
        <p:blipFill rotWithShape="1">
          <a:blip r:embed="rId3"/>
          <a:srcRect l="28349" t="8908" r="29126" b="6042"/>
          <a:stretch/>
        </p:blipFill>
        <p:spPr>
          <a:xfrm>
            <a:off x="10452174" y="1812017"/>
            <a:ext cx="1728192" cy="3456384"/>
          </a:xfrm>
          <a:prstGeom prst="rect">
            <a:avLst/>
          </a:prstGeom>
        </p:spPr>
      </p:pic>
      <p:sp>
        <p:nvSpPr>
          <p:cNvPr id="3" name="Rectangle 2">
            <a:extLst>
              <a:ext uri="{FF2B5EF4-FFF2-40B4-BE49-F238E27FC236}">
                <a16:creationId xmlns:a16="http://schemas.microsoft.com/office/drawing/2014/main" id="{7270A0A4-F5B2-42E8-8B76-510FF7F5C631}"/>
              </a:ext>
            </a:extLst>
          </p:cNvPr>
          <p:cNvSpPr/>
          <p:nvPr/>
        </p:nvSpPr>
        <p:spPr>
          <a:xfrm>
            <a:off x="47328" y="5027692"/>
            <a:ext cx="12133038"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Students should seek to describe the breakdown of the phospholipid bilayer with reference to the structure of phospholipids.</a:t>
            </a:r>
          </a:p>
          <a:p>
            <a:r>
              <a:rPr lang="en-GB" sz="2400" i="1" dirty="0"/>
              <a:t>S&amp;C: Polymyxins bind tightly to and penetrate to the cytoplasmic membrane, disrupt membrane integrity and cause lethal leakage of cytoplasmic components. </a:t>
            </a:r>
          </a:p>
        </p:txBody>
      </p:sp>
    </p:spTree>
    <p:extLst>
      <p:ext uri="{BB962C8B-B14F-4D97-AF65-F5344CB8AC3E}">
        <p14:creationId xmlns:p14="http://schemas.microsoft.com/office/powerpoint/2010/main" val="165090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10369152" cy="4524315"/>
          </a:xfrm>
          <a:prstGeom prst="rect">
            <a:avLst/>
          </a:prstGeom>
          <a:noFill/>
        </p:spPr>
        <p:txBody>
          <a:bodyPr wrap="square" rtlCol="0">
            <a:spAutoFit/>
          </a:bodyPr>
          <a:lstStyle/>
          <a:p>
            <a:r>
              <a:rPr lang="en-GB" sz="2400" dirty="0"/>
              <a:t>Antibiotic resistance has arisen in many bacteria including staphylococci, streptococci and salmonella. Some species of bacteria have attained resistance by reducing the permeability of their cell wall to antibiotics.</a:t>
            </a:r>
          </a:p>
          <a:p>
            <a:endParaRPr lang="en-GB" sz="2400" dirty="0"/>
          </a:p>
          <a:p>
            <a:r>
              <a:rPr lang="en-GB" sz="2400" dirty="0"/>
              <a:t>Polymyxin is an antibiotic used to treat multi-drug resistant infections.</a:t>
            </a:r>
          </a:p>
          <a:p>
            <a:endParaRPr lang="en-GB" sz="2400" dirty="0"/>
          </a:p>
          <a:p>
            <a:r>
              <a:rPr lang="en-GB" sz="2400" dirty="0"/>
              <a:t>Polymyxin disrupts the cell membrane causing the cell to become more permeable. </a:t>
            </a:r>
          </a:p>
          <a:p>
            <a:endParaRPr lang="en-GB" sz="2400" dirty="0"/>
          </a:p>
          <a:p>
            <a:r>
              <a:rPr lang="en-GB" sz="2400" b="1" dirty="0"/>
              <a:t>Questions:</a:t>
            </a:r>
          </a:p>
          <a:p>
            <a:r>
              <a:rPr lang="en-GB" sz="2400" dirty="0"/>
              <a:t>3.     Suggest how changes to the cell membrane leads to cell death.</a:t>
            </a:r>
          </a:p>
          <a:p>
            <a:pPr marL="457200" indent="-457200">
              <a:buAutoNum type="arabicPeriod"/>
            </a:pPr>
            <a:endParaRPr lang="en-GB" sz="2400" dirty="0"/>
          </a:p>
        </p:txBody>
      </p:sp>
      <p:pic>
        <p:nvPicPr>
          <p:cNvPr id="2" name="Picture 1"/>
          <p:cNvPicPr>
            <a:picLocks noChangeAspect="1"/>
          </p:cNvPicPr>
          <p:nvPr/>
        </p:nvPicPr>
        <p:blipFill rotWithShape="1">
          <a:blip r:embed="rId3"/>
          <a:srcRect l="28349" t="8908" r="29126" b="6042"/>
          <a:stretch/>
        </p:blipFill>
        <p:spPr>
          <a:xfrm>
            <a:off x="10452174" y="1812017"/>
            <a:ext cx="1728192" cy="3456384"/>
          </a:xfrm>
          <a:prstGeom prst="rect">
            <a:avLst/>
          </a:prstGeom>
        </p:spPr>
      </p:pic>
      <p:sp>
        <p:nvSpPr>
          <p:cNvPr id="3" name="Rectangle 2">
            <a:extLst>
              <a:ext uri="{FF2B5EF4-FFF2-40B4-BE49-F238E27FC236}">
                <a16:creationId xmlns:a16="http://schemas.microsoft.com/office/drawing/2014/main" id="{56C84580-A7E4-4B49-98B5-06ABE855D69B}"/>
              </a:ext>
            </a:extLst>
          </p:cNvPr>
          <p:cNvSpPr/>
          <p:nvPr/>
        </p:nvSpPr>
        <p:spPr>
          <a:xfrm>
            <a:off x="11634" y="5102516"/>
            <a:ext cx="12169352"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Changes to the structure of the cell membrane by polymyxin leads to leakage of cytoplasmic contents as well as increased permeability to other antibiotic drugs. Students should make reference to diffusion and osmosis/osmotic potentials.</a:t>
            </a:r>
          </a:p>
        </p:txBody>
      </p:sp>
    </p:spTree>
    <p:extLst>
      <p:ext uri="{BB962C8B-B14F-4D97-AF65-F5344CB8AC3E}">
        <p14:creationId xmlns:p14="http://schemas.microsoft.com/office/powerpoint/2010/main" val="2024917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4B2E-77D9-43F3-87D6-AD24DFE0B783}"/>
              </a:ext>
            </a:extLst>
          </p:cNvPr>
          <p:cNvSpPr>
            <a:spLocks noGrp="1"/>
          </p:cNvSpPr>
          <p:nvPr>
            <p:ph type="ctrTitle"/>
          </p:nvPr>
        </p:nvSpPr>
        <p:spPr/>
        <p:txBody>
          <a:bodyPr/>
          <a:lstStyle/>
          <a:p>
            <a:r>
              <a:rPr lang="en-GB" dirty="0"/>
              <a:t>Optional Stretch and Challenge Questions</a:t>
            </a:r>
          </a:p>
        </p:txBody>
      </p:sp>
      <p:sp>
        <p:nvSpPr>
          <p:cNvPr id="3" name="Subtitle 2">
            <a:extLst>
              <a:ext uri="{FF2B5EF4-FFF2-40B4-BE49-F238E27FC236}">
                <a16:creationId xmlns:a16="http://schemas.microsoft.com/office/drawing/2014/main" id="{5C676EE5-2A26-4D95-B347-E6DD33BEF23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13472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9145016" cy="4524315"/>
          </a:xfrm>
          <a:prstGeom prst="rect">
            <a:avLst/>
          </a:prstGeom>
          <a:noFill/>
        </p:spPr>
        <p:txBody>
          <a:bodyPr wrap="square" rtlCol="0">
            <a:spAutoFit/>
          </a:bodyPr>
          <a:lstStyle/>
          <a:p>
            <a:r>
              <a:rPr lang="en-GB" sz="2400" dirty="0"/>
              <a:t>DKC is a rare inherited disorder. Sufferers of DKC often have shortened telomeres and display signs of premature ageing.</a:t>
            </a:r>
          </a:p>
          <a:p>
            <a:endParaRPr lang="en-GB" sz="2400" dirty="0"/>
          </a:p>
          <a:p>
            <a:r>
              <a:rPr lang="en-GB" sz="2400" dirty="0"/>
              <a:t>DKC sufferers might display symptoms including: abnormal skin pigmentation, wasting of finger and toe nails, osteoporosis (brittle bones) and pulmonary complications.</a:t>
            </a:r>
          </a:p>
          <a:p>
            <a:endParaRPr lang="en-GB" sz="2400" dirty="0"/>
          </a:p>
          <a:p>
            <a:r>
              <a:rPr lang="en-GB" sz="2400" b="1" dirty="0"/>
              <a:t>Questions:</a:t>
            </a:r>
          </a:p>
          <a:p>
            <a:pPr marL="457200" indent="-457200">
              <a:buAutoNum type="arabicPeriod"/>
            </a:pPr>
            <a:r>
              <a:rPr lang="en-GB" sz="2400" dirty="0"/>
              <a:t>Suggest and explain which organelle is affected by DKC.</a:t>
            </a:r>
          </a:p>
          <a:p>
            <a:pPr marL="457200" indent="-457200">
              <a:buAutoNum type="arabicPeriod"/>
            </a:pPr>
            <a:r>
              <a:rPr lang="en-GB" sz="2400" dirty="0"/>
              <a:t>DKC is an inherited disorder. Suggest why stem cell therapy might be the only way to treat this condition effectively. Why might this be a controversial method of treatment?</a:t>
            </a:r>
          </a:p>
        </p:txBody>
      </p:sp>
      <p:pic>
        <p:nvPicPr>
          <p:cNvPr id="2" name="Picture 1"/>
          <p:cNvPicPr>
            <a:picLocks noChangeAspect="1"/>
          </p:cNvPicPr>
          <p:nvPr/>
        </p:nvPicPr>
        <p:blipFill rotWithShape="1">
          <a:blip r:embed="rId3"/>
          <a:srcRect l="1151" t="2314" r="75006" b="8130"/>
          <a:stretch/>
        </p:blipFill>
        <p:spPr>
          <a:xfrm>
            <a:off x="9598546" y="1340768"/>
            <a:ext cx="2568909" cy="4824536"/>
          </a:xfrm>
          <a:prstGeom prst="rect">
            <a:avLst/>
          </a:prstGeom>
        </p:spPr>
      </p:pic>
    </p:spTree>
    <p:extLst>
      <p:ext uri="{BB962C8B-B14F-4D97-AF65-F5344CB8AC3E}">
        <p14:creationId xmlns:p14="http://schemas.microsoft.com/office/powerpoint/2010/main" val="317642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12192000" cy="5462328"/>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b="1" i="1" u="sng" dirty="0">
                <a:latin typeface="+mj-lt"/>
              </a:rPr>
              <a:t>Course Structure:</a:t>
            </a:r>
          </a:p>
          <a:p>
            <a:pPr marL="0" indent="0">
              <a:lnSpc>
                <a:spcPct val="100000"/>
              </a:lnSpc>
              <a:buNone/>
            </a:pPr>
            <a:r>
              <a:rPr lang="en-GB" dirty="0">
                <a:solidFill>
                  <a:schemeClr val="tx1"/>
                </a:solidFill>
                <a:latin typeface="+mj-lt"/>
              </a:rPr>
              <a:t>There is no such thing as “AS” and “A” Level any more. You will do all your formal, external exams at the end of Year 13.</a:t>
            </a:r>
            <a:endParaRPr lang="en-GB" dirty="0">
              <a:solidFill>
                <a:schemeClr val="tx1"/>
              </a:solidFill>
            </a:endParaRPr>
          </a:p>
        </p:txBody>
      </p:sp>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Picture 2">
            <a:extLst>
              <a:ext uri="{FF2B5EF4-FFF2-40B4-BE49-F238E27FC236}">
                <a16:creationId xmlns:a16="http://schemas.microsoft.com/office/drawing/2014/main" id="{8402C37F-3DA8-431F-9418-EA2D644A1D6B}"/>
              </a:ext>
            </a:extLst>
          </p:cNvPr>
          <p:cNvPicPr>
            <a:picLocks noChangeAspect="1" noChangeArrowheads="1"/>
          </p:cNvPicPr>
          <p:nvPr/>
        </p:nvPicPr>
        <p:blipFill>
          <a:blip r:embed="rId2" cstate="print"/>
          <a:srcRect/>
          <a:stretch>
            <a:fillRect/>
          </a:stretch>
        </p:blipFill>
        <p:spPr bwMode="auto">
          <a:xfrm>
            <a:off x="2627647" y="2672603"/>
            <a:ext cx="6936705" cy="4176878"/>
          </a:xfrm>
          <a:prstGeom prst="rect">
            <a:avLst/>
          </a:prstGeom>
          <a:noFill/>
          <a:ln w="9525">
            <a:noFill/>
            <a:miter lim="800000"/>
            <a:headEnd/>
            <a:tailEnd/>
          </a:ln>
        </p:spPr>
      </p:pic>
      <p:sp>
        <p:nvSpPr>
          <p:cNvPr id="2" name="Speech Bubble: Rectangle with Corners Rounded 1">
            <a:extLst>
              <a:ext uri="{FF2B5EF4-FFF2-40B4-BE49-F238E27FC236}">
                <a16:creationId xmlns:a16="http://schemas.microsoft.com/office/drawing/2014/main" id="{422ED7F4-9782-449F-BC83-9584607C8D06}"/>
              </a:ext>
            </a:extLst>
          </p:cNvPr>
          <p:cNvSpPr/>
          <p:nvPr/>
        </p:nvSpPr>
        <p:spPr>
          <a:xfrm>
            <a:off x="9912423" y="4365104"/>
            <a:ext cx="2279575" cy="1656184"/>
          </a:xfrm>
          <a:prstGeom prst="wedgeRoundRectCallout">
            <a:avLst>
              <a:gd name="adj1" fmla="val -69938"/>
              <a:gd name="adj2" fmla="val 7450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Yes, that is an essay there. </a:t>
            </a:r>
          </a:p>
        </p:txBody>
      </p:sp>
    </p:spTree>
    <p:extLst>
      <p:ext uri="{BB962C8B-B14F-4D97-AF65-F5344CB8AC3E}">
        <p14:creationId xmlns:p14="http://schemas.microsoft.com/office/powerpoint/2010/main" val="3968168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9145016" cy="4524315"/>
          </a:xfrm>
          <a:prstGeom prst="rect">
            <a:avLst/>
          </a:prstGeom>
          <a:noFill/>
        </p:spPr>
        <p:txBody>
          <a:bodyPr wrap="square" rtlCol="0">
            <a:spAutoFit/>
          </a:bodyPr>
          <a:lstStyle/>
          <a:p>
            <a:r>
              <a:rPr lang="en-GB" sz="2400" dirty="0"/>
              <a:t>DKC is a rare inherited disorder. Sufferers of DKC often have shortened telomeres and display signs of premature ageing.</a:t>
            </a:r>
          </a:p>
          <a:p>
            <a:endParaRPr lang="en-GB" sz="2400" dirty="0"/>
          </a:p>
          <a:p>
            <a:r>
              <a:rPr lang="en-GB" sz="2400" dirty="0"/>
              <a:t>DKC sufferers might display symptoms including: abnormal skin pigmentation, wasting of finger and toe nails, osteoporosis (brittle bones) and pulmonary complications.</a:t>
            </a:r>
          </a:p>
          <a:p>
            <a:endParaRPr lang="en-GB" sz="2400" dirty="0"/>
          </a:p>
          <a:p>
            <a:r>
              <a:rPr lang="en-GB" sz="2400" b="1" dirty="0"/>
              <a:t>Questions:</a:t>
            </a:r>
          </a:p>
          <a:p>
            <a:pPr marL="457200" indent="-457200">
              <a:buAutoNum type="arabicPeriod"/>
            </a:pPr>
            <a:r>
              <a:rPr lang="en-GB" sz="2400" dirty="0"/>
              <a:t>Suggest and explain which organelle is affected by DKC.</a:t>
            </a:r>
          </a:p>
          <a:p>
            <a:pPr marL="457200" indent="-457200">
              <a:buAutoNum type="arabicPeriod"/>
            </a:pPr>
            <a:r>
              <a:rPr lang="en-GB" sz="2400" dirty="0"/>
              <a:t>DKC is an inherited disorder. Suggest why stem cell therapy might be the only way to treat this condition effectively. Why might this be a controversial method of treatment?</a:t>
            </a:r>
          </a:p>
        </p:txBody>
      </p:sp>
      <p:pic>
        <p:nvPicPr>
          <p:cNvPr id="2" name="Picture 1"/>
          <p:cNvPicPr>
            <a:picLocks noChangeAspect="1"/>
          </p:cNvPicPr>
          <p:nvPr/>
        </p:nvPicPr>
        <p:blipFill rotWithShape="1">
          <a:blip r:embed="rId3"/>
          <a:srcRect l="1151" t="2314" r="75006" b="8130"/>
          <a:stretch/>
        </p:blipFill>
        <p:spPr>
          <a:xfrm>
            <a:off x="9598546" y="1340768"/>
            <a:ext cx="2568909" cy="4824536"/>
          </a:xfrm>
          <a:prstGeom prst="rect">
            <a:avLst/>
          </a:prstGeom>
        </p:spPr>
      </p:pic>
      <p:sp>
        <p:nvSpPr>
          <p:cNvPr id="5" name="Rectangle 4">
            <a:extLst>
              <a:ext uri="{FF2B5EF4-FFF2-40B4-BE49-F238E27FC236}">
                <a16:creationId xmlns:a16="http://schemas.microsoft.com/office/drawing/2014/main" id="{8D222633-343D-4B3D-89E7-57B7512FFD3D}"/>
              </a:ext>
            </a:extLst>
          </p:cNvPr>
          <p:cNvSpPr/>
          <p:nvPr/>
        </p:nvSpPr>
        <p:spPr>
          <a:xfrm>
            <a:off x="7702321" y="3284984"/>
            <a:ext cx="3988157" cy="288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t>Review protein synthesis:</a:t>
            </a:r>
          </a:p>
          <a:p>
            <a:pPr algn="ctr"/>
            <a:r>
              <a:rPr lang="en-GB" dirty="0">
                <a:hlinkClick r:id="rId4"/>
              </a:rPr>
              <a:t>https://www.youtube.com/watch?v=oefAI2x2CQM&amp;t=14s</a:t>
            </a:r>
            <a:endParaRPr lang="en-GB" dirty="0"/>
          </a:p>
          <a:p>
            <a:pPr algn="ctr"/>
            <a:endParaRPr lang="en-GB" dirty="0"/>
          </a:p>
          <a:p>
            <a:pPr algn="ctr"/>
            <a:r>
              <a:rPr lang="en-GB" dirty="0"/>
              <a:t>This question is trying to get you to see the bigger picture – from the DNA to the whole organism.</a:t>
            </a:r>
          </a:p>
        </p:txBody>
      </p:sp>
    </p:spTree>
    <p:extLst>
      <p:ext uri="{BB962C8B-B14F-4D97-AF65-F5344CB8AC3E}">
        <p14:creationId xmlns:p14="http://schemas.microsoft.com/office/powerpoint/2010/main" val="1408096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9145016" cy="3416320"/>
          </a:xfrm>
          <a:prstGeom prst="rect">
            <a:avLst/>
          </a:prstGeom>
          <a:noFill/>
        </p:spPr>
        <p:txBody>
          <a:bodyPr wrap="square" rtlCol="0">
            <a:spAutoFit/>
          </a:bodyPr>
          <a:lstStyle/>
          <a:p>
            <a:r>
              <a:rPr lang="en-GB" sz="2400" dirty="0"/>
              <a:t>DKC is a rare inherited disorder. Sufferers of DKC often have shortened telomeres and display signs of premature ageing.</a:t>
            </a:r>
          </a:p>
          <a:p>
            <a:endParaRPr lang="en-GB" sz="2400" dirty="0"/>
          </a:p>
          <a:p>
            <a:r>
              <a:rPr lang="en-GB" sz="2400" dirty="0"/>
              <a:t>DKC sufferers might display symptoms including: abnormal skin pigmentation, wasting of finger and toe nails, osteoporosis (brittle bones) and pulmonary complications.</a:t>
            </a:r>
          </a:p>
          <a:p>
            <a:endParaRPr lang="en-GB" sz="2400" dirty="0"/>
          </a:p>
          <a:p>
            <a:r>
              <a:rPr lang="en-GB" sz="2400" b="1" dirty="0"/>
              <a:t>Questions:</a:t>
            </a:r>
          </a:p>
          <a:p>
            <a:pPr marL="457200" indent="-457200">
              <a:buAutoNum type="arabicPeriod"/>
            </a:pPr>
            <a:r>
              <a:rPr lang="en-GB" sz="2400" dirty="0"/>
              <a:t>Suggest and explain which organelle is affected by DKC.</a:t>
            </a:r>
          </a:p>
        </p:txBody>
      </p:sp>
      <p:pic>
        <p:nvPicPr>
          <p:cNvPr id="2" name="Picture 1"/>
          <p:cNvPicPr>
            <a:picLocks noChangeAspect="1"/>
          </p:cNvPicPr>
          <p:nvPr/>
        </p:nvPicPr>
        <p:blipFill rotWithShape="1">
          <a:blip r:embed="rId3"/>
          <a:srcRect l="1151" t="2314" r="75006" b="8130"/>
          <a:stretch/>
        </p:blipFill>
        <p:spPr>
          <a:xfrm>
            <a:off x="9598546" y="1340768"/>
            <a:ext cx="2568909" cy="4824536"/>
          </a:xfrm>
          <a:prstGeom prst="rect">
            <a:avLst/>
          </a:prstGeom>
        </p:spPr>
      </p:pic>
      <p:sp>
        <p:nvSpPr>
          <p:cNvPr id="3" name="Rectangle 2">
            <a:extLst>
              <a:ext uri="{FF2B5EF4-FFF2-40B4-BE49-F238E27FC236}">
                <a16:creationId xmlns:a16="http://schemas.microsoft.com/office/drawing/2014/main" id="{B43F1CE9-B760-486A-A65F-197C509B64EE}"/>
              </a:ext>
            </a:extLst>
          </p:cNvPr>
          <p:cNvSpPr/>
          <p:nvPr/>
        </p:nvSpPr>
        <p:spPr>
          <a:xfrm>
            <a:off x="581066" y="4419223"/>
            <a:ext cx="9145016"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DKC (dyskeratosis congenital) is a rare progressive congenital disorder. Poor telomere maintenance gives rise to abnormal functioning of the ribosomes (</a:t>
            </a:r>
            <a:r>
              <a:rPr lang="en-GB" sz="2400" dirty="0" err="1"/>
              <a:t>ribosomopathy</a:t>
            </a:r>
            <a:r>
              <a:rPr lang="en-GB" sz="2400" dirty="0"/>
              <a:t>). Students should identify that pigment, keratin and muscle fibres depend upon protein synthesis taking place at the ribosomes.</a:t>
            </a:r>
          </a:p>
        </p:txBody>
      </p:sp>
    </p:spTree>
    <p:extLst>
      <p:ext uri="{BB962C8B-B14F-4D97-AF65-F5344CB8AC3E}">
        <p14:creationId xmlns:p14="http://schemas.microsoft.com/office/powerpoint/2010/main" val="2684827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9145016" cy="4154984"/>
          </a:xfrm>
          <a:prstGeom prst="rect">
            <a:avLst/>
          </a:prstGeom>
          <a:noFill/>
        </p:spPr>
        <p:txBody>
          <a:bodyPr wrap="square" rtlCol="0">
            <a:spAutoFit/>
          </a:bodyPr>
          <a:lstStyle/>
          <a:p>
            <a:r>
              <a:rPr lang="en-GB" sz="2400" dirty="0"/>
              <a:t>DKC is a rare inherited disorder. Sufferers of DKC often have shortened telomeres and display signs of premature ageing.</a:t>
            </a:r>
          </a:p>
          <a:p>
            <a:endParaRPr lang="en-GB" sz="2400" dirty="0"/>
          </a:p>
          <a:p>
            <a:r>
              <a:rPr lang="en-GB" sz="2400" dirty="0"/>
              <a:t>DKC sufferers might display symptoms including: abnormal skin pigmentation, wasting of finger and toe nails, osteoporosis (brittle bones) and pulmonary complications.</a:t>
            </a:r>
          </a:p>
          <a:p>
            <a:endParaRPr lang="en-GB" sz="2400" dirty="0"/>
          </a:p>
          <a:p>
            <a:r>
              <a:rPr lang="en-GB" sz="2400" b="1" dirty="0"/>
              <a:t>Questions:</a:t>
            </a:r>
          </a:p>
          <a:p>
            <a:r>
              <a:rPr lang="en-GB" sz="2400" dirty="0"/>
              <a:t>2.  DKC is an inherited disorder. Suggest why stem cell therapy might be 	the only way to treat this condition effectively. Why might this be 	a controversial method of treatment?</a:t>
            </a:r>
          </a:p>
        </p:txBody>
      </p:sp>
      <p:pic>
        <p:nvPicPr>
          <p:cNvPr id="2" name="Picture 1"/>
          <p:cNvPicPr>
            <a:picLocks noChangeAspect="1"/>
          </p:cNvPicPr>
          <p:nvPr/>
        </p:nvPicPr>
        <p:blipFill rotWithShape="1">
          <a:blip r:embed="rId3"/>
          <a:srcRect l="1151" t="2314" r="75006" b="8130"/>
          <a:stretch/>
        </p:blipFill>
        <p:spPr>
          <a:xfrm>
            <a:off x="9598546" y="1340768"/>
            <a:ext cx="2568909" cy="4824536"/>
          </a:xfrm>
          <a:prstGeom prst="rect">
            <a:avLst/>
          </a:prstGeom>
        </p:spPr>
      </p:pic>
      <p:sp>
        <p:nvSpPr>
          <p:cNvPr id="3" name="Rectangle 2">
            <a:extLst>
              <a:ext uri="{FF2B5EF4-FFF2-40B4-BE49-F238E27FC236}">
                <a16:creationId xmlns:a16="http://schemas.microsoft.com/office/drawing/2014/main" id="{A5ED749E-F07A-48F0-B026-5641B053036C}"/>
              </a:ext>
            </a:extLst>
          </p:cNvPr>
          <p:cNvSpPr/>
          <p:nvPr/>
        </p:nvSpPr>
        <p:spPr>
          <a:xfrm>
            <a:off x="407368" y="2999803"/>
            <a:ext cx="9289032" cy="3416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Students should identify that an inherited disorder indicates a problem in the genetic coding for the ribosomes themselves and that this is unlikely to be effectively treated by conventional therapy. </a:t>
            </a:r>
          </a:p>
          <a:p>
            <a:r>
              <a:rPr lang="en-GB" sz="2400" dirty="0"/>
              <a:t>S&amp;C: Link to knowledge of stem cells that can be ‘reprogrammed’ and inserted into sufferers in order to produce functioning ribosomes and therefore healthy proteins. Students might extend their answers to explore the different types of stem cells available. Current research suggests induced pluripotent stem cells can restore telomere length and ribosome function.</a:t>
            </a:r>
          </a:p>
        </p:txBody>
      </p:sp>
    </p:spTree>
    <p:extLst>
      <p:ext uri="{BB962C8B-B14F-4D97-AF65-F5344CB8AC3E}">
        <p14:creationId xmlns:p14="http://schemas.microsoft.com/office/powerpoint/2010/main" val="2689479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8496944" cy="6001643"/>
          </a:xfrm>
          <a:prstGeom prst="rect">
            <a:avLst/>
          </a:prstGeom>
          <a:noFill/>
        </p:spPr>
        <p:txBody>
          <a:bodyPr wrap="square" rtlCol="0">
            <a:spAutoFit/>
          </a:bodyPr>
          <a:lstStyle/>
          <a:p>
            <a:r>
              <a:rPr lang="en-GB" sz="2400" dirty="0"/>
              <a:t>Chemotherapy is used to treat a wide range of cancers.</a:t>
            </a:r>
          </a:p>
          <a:p>
            <a:endParaRPr lang="en-GB" sz="2400" dirty="0"/>
          </a:p>
          <a:p>
            <a:r>
              <a:rPr lang="en-GB" sz="2400" dirty="0"/>
              <a:t>In chemotherapy a drug is administered that circulates throughout the body targeting cells that are dividing. Chemotherapy interrupts the process of division by damaging genes. Often a number of different chemotherapeutic drugs are used.</a:t>
            </a:r>
          </a:p>
          <a:p>
            <a:endParaRPr lang="en-GB" sz="2400" dirty="0"/>
          </a:p>
          <a:p>
            <a:r>
              <a:rPr lang="en-GB" sz="2400" b="1" dirty="0"/>
              <a:t>Questions:</a:t>
            </a:r>
          </a:p>
          <a:p>
            <a:pPr marL="457200" indent="-457200">
              <a:buAutoNum type="arabicPeriod"/>
            </a:pPr>
            <a:r>
              <a:rPr lang="en-GB" sz="2400" dirty="0"/>
              <a:t>A large number of drugs are packaged into liposomes in order to work effectively on the target cells. Explain why they must be packaged like this.</a:t>
            </a:r>
          </a:p>
          <a:p>
            <a:pPr marL="457200" indent="-457200">
              <a:buAutoNum type="arabicPeriod"/>
            </a:pPr>
            <a:r>
              <a:rPr lang="en-GB" sz="2400" dirty="0"/>
              <a:t>Suggest why chemotherapeutic drugs are more complex to deliver to their site of action than other drugs.</a:t>
            </a:r>
          </a:p>
          <a:p>
            <a:pPr marL="457200" indent="-457200">
              <a:buAutoNum type="arabicPeriod"/>
            </a:pPr>
            <a:r>
              <a:rPr lang="en-GB" sz="2400" dirty="0"/>
              <a:t>Suggest why a range of drugs are used in the effective treatment of cancer via chemotherapy.</a:t>
            </a:r>
          </a:p>
          <a:p>
            <a:pPr marL="457200" indent="-457200">
              <a:buAutoNum type="arabicPeriod"/>
            </a:pPr>
            <a:endParaRPr lang="en-GB" sz="2400" dirty="0"/>
          </a:p>
        </p:txBody>
      </p:sp>
      <p:pic>
        <p:nvPicPr>
          <p:cNvPr id="2" name="Picture 1"/>
          <p:cNvPicPr>
            <a:picLocks noChangeAspect="1"/>
          </p:cNvPicPr>
          <p:nvPr/>
        </p:nvPicPr>
        <p:blipFill>
          <a:blip r:embed="rId3"/>
          <a:stretch>
            <a:fillRect/>
          </a:stretch>
        </p:blipFill>
        <p:spPr>
          <a:xfrm>
            <a:off x="9264352" y="2361369"/>
            <a:ext cx="2664297" cy="3096344"/>
          </a:xfrm>
          <a:prstGeom prst="rect">
            <a:avLst/>
          </a:prstGeom>
        </p:spPr>
      </p:pic>
    </p:spTree>
    <p:extLst>
      <p:ext uri="{BB962C8B-B14F-4D97-AF65-F5344CB8AC3E}">
        <p14:creationId xmlns:p14="http://schemas.microsoft.com/office/powerpoint/2010/main" val="3368972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8496944" cy="6001643"/>
          </a:xfrm>
          <a:prstGeom prst="rect">
            <a:avLst/>
          </a:prstGeom>
          <a:noFill/>
        </p:spPr>
        <p:txBody>
          <a:bodyPr wrap="square" rtlCol="0">
            <a:spAutoFit/>
          </a:bodyPr>
          <a:lstStyle/>
          <a:p>
            <a:r>
              <a:rPr lang="en-GB" sz="2400" dirty="0"/>
              <a:t>Chemotherapy is used to treat a wide range of cancers.</a:t>
            </a:r>
          </a:p>
          <a:p>
            <a:endParaRPr lang="en-GB" sz="2400" dirty="0"/>
          </a:p>
          <a:p>
            <a:r>
              <a:rPr lang="en-GB" sz="2400" dirty="0"/>
              <a:t>In chemotherapy a drug is administered that circulates throughout the body targeting cells that are dividing. Chemotherapy interrupts the process of division by damaging genes. Often a number of different chemotherapeutic drugs are used.</a:t>
            </a:r>
          </a:p>
          <a:p>
            <a:endParaRPr lang="en-GB" sz="2400" dirty="0"/>
          </a:p>
          <a:p>
            <a:r>
              <a:rPr lang="en-GB" sz="2400" b="1" dirty="0"/>
              <a:t>Questions:</a:t>
            </a:r>
          </a:p>
          <a:p>
            <a:pPr marL="457200" indent="-457200">
              <a:buAutoNum type="arabicPeriod"/>
            </a:pPr>
            <a:r>
              <a:rPr lang="en-GB" sz="2400" dirty="0"/>
              <a:t>A large number of drugs are packaged into liposomes in order to work effectively on the target cells. Explain why they must be packaged like this.</a:t>
            </a:r>
          </a:p>
          <a:p>
            <a:pPr marL="457200" indent="-457200">
              <a:buAutoNum type="arabicPeriod"/>
            </a:pPr>
            <a:r>
              <a:rPr lang="en-GB" sz="2400" dirty="0"/>
              <a:t>Suggest why chemotherapeutic drugs are more complex to deliver to their site of action than other drugs.</a:t>
            </a:r>
          </a:p>
          <a:p>
            <a:pPr marL="457200" indent="-457200">
              <a:buAutoNum type="arabicPeriod"/>
            </a:pPr>
            <a:r>
              <a:rPr lang="en-GB" sz="2400" dirty="0"/>
              <a:t>Suggest why a range of drugs are used in the effective treatment of cancer via chemotherapy.</a:t>
            </a:r>
          </a:p>
          <a:p>
            <a:pPr marL="457200" indent="-457200">
              <a:buAutoNum type="arabicPeriod"/>
            </a:pPr>
            <a:endParaRPr lang="en-GB" sz="2400" dirty="0"/>
          </a:p>
        </p:txBody>
      </p:sp>
      <p:pic>
        <p:nvPicPr>
          <p:cNvPr id="2" name="Picture 1"/>
          <p:cNvPicPr>
            <a:picLocks noChangeAspect="1"/>
          </p:cNvPicPr>
          <p:nvPr/>
        </p:nvPicPr>
        <p:blipFill>
          <a:blip r:embed="rId3"/>
          <a:stretch>
            <a:fillRect/>
          </a:stretch>
        </p:blipFill>
        <p:spPr>
          <a:xfrm>
            <a:off x="9264352" y="2361369"/>
            <a:ext cx="2664297" cy="3096344"/>
          </a:xfrm>
          <a:prstGeom prst="rect">
            <a:avLst/>
          </a:prstGeom>
        </p:spPr>
      </p:pic>
      <p:sp>
        <p:nvSpPr>
          <p:cNvPr id="5" name="Rectangle 4">
            <a:extLst>
              <a:ext uri="{FF2B5EF4-FFF2-40B4-BE49-F238E27FC236}">
                <a16:creationId xmlns:a16="http://schemas.microsoft.com/office/drawing/2014/main" id="{75229C35-D09E-49FE-BF39-9E7ECD909622}"/>
              </a:ext>
            </a:extLst>
          </p:cNvPr>
          <p:cNvSpPr/>
          <p:nvPr/>
        </p:nvSpPr>
        <p:spPr>
          <a:xfrm>
            <a:off x="7702321" y="3284984"/>
            <a:ext cx="3988157" cy="288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t>Review the stages of mitosis (this will help with lesson 2 anyway):</a:t>
            </a:r>
          </a:p>
          <a:p>
            <a:pPr algn="ctr"/>
            <a:r>
              <a:rPr lang="en-GB" dirty="0">
                <a:hlinkClick r:id="rId4"/>
              </a:rPr>
              <a:t>https://www.youtube.com/watch?v=f-ldPgEfAHI</a:t>
            </a:r>
            <a:endParaRPr lang="en-GB" dirty="0"/>
          </a:p>
          <a:p>
            <a:pPr algn="ctr"/>
            <a:endParaRPr lang="en-GB" dirty="0"/>
          </a:p>
          <a:p>
            <a:pPr algn="ctr"/>
            <a:r>
              <a:rPr lang="en-GB" dirty="0"/>
              <a:t>Review cancer:</a:t>
            </a:r>
          </a:p>
          <a:p>
            <a:pPr algn="ctr"/>
            <a:r>
              <a:rPr lang="en-GB" dirty="0">
                <a:hlinkClick r:id="rId5"/>
              </a:rPr>
              <a:t>https://www.youtube.com/watch?v=QVCjdNxJreE</a:t>
            </a:r>
            <a:endParaRPr lang="en-GB" dirty="0"/>
          </a:p>
        </p:txBody>
      </p:sp>
    </p:spTree>
    <p:extLst>
      <p:ext uri="{BB962C8B-B14F-4D97-AF65-F5344CB8AC3E}">
        <p14:creationId xmlns:p14="http://schemas.microsoft.com/office/powerpoint/2010/main" val="3943003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8496944" cy="4524315"/>
          </a:xfrm>
          <a:prstGeom prst="rect">
            <a:avLst/>
          </a:prstGeom>
          <a:noFill/>
        </p:spPr>
        <p:txBody>
          <a:bodyPr wrap="square" rtlCol="0">
            <a:spAutoFit/>
          </a:bodyPr>
          <a:lstStyle/>
          <a:p>
            <a:r>
              <a:rPr lang="en-GB" sz="2400" dirty="0"/>
              <a:t>Chemotherapy is used to treat a wide range of cancers.</a:t>
            </a:r>
          </a:p>
          <a:p>
            <a:endParaRPr lang="en-GB" sz="2400" dirty="0"/>
          </a:p>
          <a:p>
            <a:r>
              <a:rPr lang="en-GB" sz="2400" dirty="0"/>
              <a:t>In chemotherapy a drug is administered that circulates throughout the body targeting cells that are dividing. Chemotherapy interrupts the process of division by damaging genes. Often a number of different chemotherapeutic drugs are used.</a:t>
            </a:r>
          </a:p>
          <a:p>
            <a:endParaRPr lang="en-GB" sz="2400" dirty="0"/>
          </a:p>
          <a:p>
            <a:r>
              <a:rPr lang="en-GB" sz="2400" b="1" dirty="0"/>
              <a:t>Questions:</a:t>
            </a:r>
          </a:p>
          <a:p>
            <a:pPr marL="457200" indent="-457200">
              <a:buAutoNum type="arabicPeriod"/>
            </a:pPr>
            <a:r>
              <a:rPr lang="en-GB" sz="2400" dirty="0"/>
              <a:t>A large number of drugs are packaged into liposomes in order to work effectively on the target cells. Explain why they must be packaged like this.</a:t>
            </a:r>
          </a:p>
          <a:p>
            <a:pPr marL="457200" indent="-457200">
              <a:buAutoNum type="arabicPeriod"/>
            </a:pPr>
            <a:endParaRPr lang="en-GB" sz="2400" dirty="0"/>
          </a:p>
        </p:txBody>
      </p:sp>
      <p:pic>
        <p:nvPicPr>
          <p:cNvPr id="2" name="Picture 1"/>
          <p:cNvPicPr>
            <a:picLocks noChangeAspect="1"/>
          </p:cNvPicPr>
          <p:nvPr/>
        </p:nvPicPr>
        <p:blipFill>
          <a:blip r:embed="rId3"/>
          <a:stretch>
            <a:fillRect/>
          </a:stretch>
        </p:blipFill>
        <p:spPr>
          <a:xfrm>
            <a:off x="9264352" y="2361369"/>
            <a:ext cx="2664297" cy="3096344"/>
          </a:xfrm>
          <a:prstGeom prst="rect">
            <a:avLst/>
          </a:prstGeom>
        </p:spPr>
      </p:pic>
      <p:sp>
        <p:nvSpPr>
          <p:cNvPr id="3" name="Rectangle 2">
            <a:extLst>
              <a:ext uri="{FF2B5EF4-FFF2-40B4-BE49-F238E27FC236}">
                <a16:creationId xmlns:a16="http://schemas.microsoft.com/office/drawing/2014/main" id="{3D8306FF-8DFE-48CF-A80B-113575DC45CE}"/>
              </a:ext>
            </a:extLst>
          </p:cNvPr>
          <p:cNvSpPr/>
          <p:nvPr/>
        </p:nvSpPr>
        <p:spPr>
          <a:xfrm>
            <a:off x="263350" y="4802376"/>
            <a:ext cx="11665299"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Large molecules, and molecules that are charged, are unable to pass through the cell membrane; these molecules are either too big to pass, or are repelled by hydrophobic phosphate heads. Lipid based molecules can cross the cell membrane, as can very small molecules (including very small, charged molecules such as water, carbon dioxide and oxygen).</a:t>
            </a:r>
          </a:p>
        </p:txBody>
      </p:sp>
    </p:spTree>
    <p:extLst>
      <p:ext uri="{BB962C8B-B14F-4D97-AF65-F5344CB8AC3E}">
        <p14:creationId xmlns:p14="http://schemas.microsoft.com/office/powerpoint/2010/main" val="919800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8496944" cy="4154984"/>
          </a:xfrm>
          <a:prstGeom prst="rect">
            <a:avLst/>
          </a:prstGeom>
          <a:noFill/>
        </p:spPr>
        <p:txBody>
          <a:bodyPr wrap="square" rtlCol="0">
            <a:spAutoFit/>
          </a:bodyPr>
          <a:lstStyle/>
          <a:p>
            <a:r>
              <a:rPr lang="en-GB" sz="2400" dirty="0"/>
              <a:t>Chemotherapy is used to treat a wide range of cancers.</a:t>
            </a:r>
          </a:p>
          <a:p>
            <a:endParaRPr lang="en-GB" sz="2400" dirty="0"/>
          </a:p>
          <a:p>
            <a:r>
              <a:rPr lang="en-GB" sz="2400" dirty="0"/>
              <a:t>In chemotherapy a drug is administered that circulates throughout the body targeting cells that are dividing. Chemotherapy interrupts the process of division by damaging genes. Often a number of different chemotherapeutic drugs are used.</a:t>
            </a:r>
          </a:p>
          <a:p>
            <a:endParaRPr lang="en-GB" sz="2400" dirty="0"/>
          </a:p>
          <a:p>
            <a:r>
              <a:rPr lang="en-GB" sz="2400" b="1" dirty="0"/>
              <a:t>Questions:</a:t>
            </a:r>
          </a:p>
          <a:p>
            <a:r>
              <a:rPr lang="en-GB" sz="2400" dirty="0"/>
              <a:t>2. Suggest why chemotherapeutic drugs are more complex to deliver to their site of action than other drugs.</a:t>
            </a:r>
          </a:p>
          <a:p>
            <a:pPr marL="457200" indent="-457200">
              <a:buAutoNum type="arabicPeriod"/>
            </a:pPr>
            <a:endParaRPr lang="en-GB" sz="2400" dirty="0"/>
          </a:p>
        </p:txBody>
      </p:sp>
      <p:pic>
        <p:nvPicPr>
          <p:cNvPr id="2" name="Picture 1"/>
          <p:cNvPicPr>
            <a:picLocks noChangeAspect="1"/>
          </p:cNvPicPr>
          <p:nvPr/>
        </p:nvPicPr>
        <p:blipFill>
          <a:blip r:embed="rId3"/>
          <a:stretch>
            <a:fillRect/>
          </a:stretch>
        </p:blipFill>
        <p:spPr>
          <a:xfrm>
            <a:off x="9264352" y="2361369"/>
            <a:ext cx="2664297" cy="3096344"/>
          </a:xfrm>
          <a:prstGeom prst="rect">
            <a:avLst/>
          </a:prstGeom>
        </p:spPr>
      </p:pic>
      <p:sp>
        <p:nvSpPr>
          <p:cNvPr id="3" name="Rectangle 2">
            <a:extLst>
              <a:ext uri="{FF2B5EF4-FFF2-40B4-BE49-F238E27FC236}">
                <a16:creationId xmlns:a16="http://schemas.microsoft.com/office/drawing/2014/main" id="{421D04B6-8FFA-42A2-8272-9ECDCE3B3A69}"/>
              </a:ext>
            </a:extLst>
          </p:cNvPr>
          <p:cNvSpPr/>
          <p:nvPr/>
        </p:nvSpPr>
        <p:spPr>
          <a:xfrm>
            <a:off x="263351" y="4523916"/>
            <a:ext cx="11928650"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Any drug delivery suffers from rapid excretion via the kidneys or via phagocytosis. Having penetrated the phospholipid bilayer, chemotherapeutic drugs must then cross the nuclear membrane (which is also double layered). Students should be able to explain that these drugs need to target the contents of the nucleus and must therefore cross </a:t>
            </a:r>
            <a:r>
              <a:rPr lang="en-GB" sz="2400" b="1" dirty="0"/>
              <a:t>two</a:t>
            </a:r>
            <a:r>
              <a:rPr lang="en-GB" sz="2400" dirty="0"/>
              <a:t> membranes before being able to do so.</a:t>
            </a:r>
          </a:p>
        </p:txBody>
      </p:sp>
    </p:spTree>
    <p:extLst>
      <p:ext uri="{BB962C8B-B14F-4D97-AF65-F5344CB8AC3E}">
        <p14:creationId xmlns:p14="http://schemas.microsoft.com/office/powerpoint/2010/main" val="732389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908720"/>
            <a:ext cx="8496944" cy="4154984"/>
          </a:xfrm>
          <a:prstGeom prst="rect">
            <a:avLst/>
          </a:prstGeom>
          <a:noFill/>
        </p:spPr>
        <p:txBody>
          <a:bodyPr wrap="square" rtlCol="0">
            <a:spAutoFit/>
          </a:bodyPr>
          <a:lstStyle/>
          <a:p>
            <a:r>
              <a:rPr lang="en-GB" sz="2400" dirty="0"/>
              <a:t>Chemotherapy is used to treat a wide range of cancers.</a:t>
            </a:r>
          </a:p>
          <a:p>
            <a:endParaRPr lang="en-GB" sz="2400" dirty="0"/>
          </a:p>
          <a:p>
            <a:r>
              <a:rPr lang="en-GB" sz="2400" dirty="0"/>
              <a:t>In chemotherapy a drug is administered that circulates throughout the body targeting cells that are dividing. Chemotherapy interrupts the process of division by damaging genes. Often a number of different chemotherapeutic drugs are used.</a:t>
            </a:r>
          </a:p>
          <a:p>
            <a:endParaRPr lang="en-GB" sz="2400" dirty="0"/>
          </a:p>
          <a:p>
            <a:r>
              <a:rPr lang="en-GB" sz="2400" b="1" dirty="0"/>
              <a:t>Questions:</a:t>
            </a:r>
          </a:p>
          <a:p>
            <a:r>
              <a:rPr lang="en-GB" sz="2400" dirty="0"/>
              <a:t>3. Suggest why a range of drugs are used in the effective treatment of cancer via chemotherapy.</a:t>
            </a:r>
          </a:p>
          <a:p>
            <a:pPr marL="457200" indent="-457200">
              <a:buAutoNum type="arabicPeriod"/>
            </a:pPr>
            <a:endParaRPr lang="en-GB" sz="2400" dirty="0"/>
          </a:p>
        </p:txBody>
      </p:sp>
      <p:pic>
        <p:nvPicPr>
          <p:cNvPr id="2" name="Picture 1"/>
          <p:cNvPicPr>
            <a:picLocks noChangeAspect="1"/>
          </p:cNvPicPr>
          <p:nvPr/>
        </p:nvPicPr>
        <p:blipFill>
          <a:blip r:embed="rId3"/>
          <a:stretch>
            <a:fillRect/>
          </a:stretch>
        </p:blipFill>
        <p:spPr>
          <a:xfrm>
            <a:off x="9264352" y="2361369"/>
            <a:ext cx="2664297" cy="3096344"/>
          </a:xfrm>
          <a:prstGeom prst="rect">
            <a:avLst/>
          </a:prstGeom>
        </p:spPr>
      </p:pic>
      <p:sp>
        <p:nvSpPr>
          <p:cNvPr id="3" name="Rectangle 2">
            <a:extLst>
              <a:ext uri="{FF2B5EF4-FFF2-40B4-BE49-F238E27FC236}">
                <a16:creationId xmlns:a16="http://schemas.microsoft.com/office/drawing/2014/main" id="{B5F06D47-FA6D-4797-95D8-A5C319B76D8E}"/>
              </a:ext>
            </a:extLst>
          </p:cNvPr>
          <p:cNvSpPr/>
          <p:nvPr/>
        </p:nvSpPr>
        <p:spPr>
          <a:xfrm>
            <a:off x="12340" y="5084394"/>
            <a:ext cx="12179660"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400" dirty="0"/>
              <a:t>Different drugs target cells at different stages of division. Students should explain that at any given time, cells could be at any point of the cell cycle. Stronger answers will identify stages of the cell cycle by name and will describe their characteristics.</a:t>
            </a:r>
          </a:p>
        </p:txBody>
      </p:sp>
    </p:spTree>
    <p:extLst>
      <p:ext uri="{BB962C8B-B14F-4D97-AF65-F5344CB8AC3E}">
        <p14:creationId xmlns:p14="http://schemas.microsoft.com/office/powerpoint/2010/main" val="14889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12192000" cy="5462328"/>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b="1" i="1" u="sng" dirty="0">
                <a:latin typeface="+mj-lt"/>
              </a:rPr>
              <a:t>Using these resources:</a:t>
            </a:r>
          </a:p>
          <a:p>
            <a:pPr marL="0" indent="0">
              <a:lnSpc>
                <a:spcPct val="100000"/>
              </a:lnSpc>
              <a:buNone/>
            </a:pPr>
            <a:r>
              <a:rPr lang="en-GB" dirty="0">
                <a:solidFill>
                  <a:schemeClr val="tx1"/>
                </a:solidFill>
                <a:latin typeface="+mj-lt"/>
              </a:rPr>
              <a:t>Download the workbook. You can use this to complete the tasks set! </a:t>
            </a:r>
          </a:p>
          <a:p>
            <a:pPr marL="0" indent="0">
              <a:lnSpc>
                <a:spcPct val="100000"/>
              </a:lnSpc>
              <a:buNone/>
            </a:pPr>
            <a:r>
              <a:rPr lang="en-GB" dirty="0">
                <a:solidFill>
                  <a:schemeClr val="tx1"/>
                </a:solidFill>
                <a:latin typeface="+mj-lt"/>
              </a:rPr>
              <a:t>	</a:t>
            </a:r>
            <a:r>
              <a:rPr lang="en-GB" i="1" dirty="0">
                <a:solidFill>
                  <a:schemeClr val="tx1"/>
                </a:solidFill>
                <a:latin typeface="+mj-lt"/>
              </a:rPr>
              <a:t>It is up to you if you print it and hand write your answers, use it as a structure 	for written notes, or complete it on the computer. </a:t>
            </a:r>
          </a:p>
          <a:p>
            <a:pPr marL="0" indent="0">
              <a:lnSpc>
                <a:spcPct val="100000"/>
              </a:lnSpc>
              <a:buNone/>
            </a:pPr>
            <a:endParaRPr lang="en-GB" dirty="0">
              <a:solidFill>
                <a:schemeClr val="tx1"/>
              </a:solidFill>
              <a:latin typeface="+mj-lt"/>
            </a:endParaRPr>
          </a:p>
          <a:p>
            <a:pPr>
              <a:lnSpc>
                <a:spcPct val="100000"/>
              </a:lnSpc>
            </a:pPr>
            <a:r>
              <a:rPr lang="en-GB" dirty="0">
                <a:solidFill>
                  <a:schemeClr val="tx1"/>
                </a:solidFill>
                <a:latin typeface="+mj-lt"/>
              </a:rPr>
              <a:t>The work book is split into three sections. </a:t>
            </a:r>
          </a:p>
          <a:p>
            <a:pPr>
              <a:lnSpc>
                <a:spcPct val="100000"/>
              </a:lnSpc>
            </a:pPr>
            <a:r>
              <a:rPr lang="en-GB" dirty="0">
                <a:solidFill>
                  <a:schemeClr val="tx1"/>
                </a:solidFill>
                <a:latin typeface="+mj-lt"/>
              </a:rPr>
              <a:t>Each matches with one of three power points.</a:t>
            </a:r>
          </a:p>
          <a:p>
            <a:pPr>
              <a:lnSpc>
                <a:spcPct val="100000"/>
              </a:lnSpc>
            </a:pPr>
            <a:r>
              <a:rPr lang="en-GB" dirty="0">
                <a:solidFill>
                  <a:schemeClr val="tx1"/>
                </a:solidFill>
                <a:latin typeface="+mj-lt"/>
              </a:rPr>
              <a:t>Work through each power point and complete the work book as you go through!</a:t>
            </a:r>
          </a:p>
          <a:p>
            <a:pPr marL="0" indent="0">
              <a:lnSpc>
                <a:spcPct val="100000"/>
              </a:lnSpc>
              <a:buNone/>
            </a:pPr>
            <a:endParaRPr lang="en-GB" dirty="0">
              <a:solidFill>
                <a:schemeClr val="tx1"/>
              </a:solidFill>
              <a:latin typeface="+mj-lt"/>
            </a:endParaRPr>
          </a:p>
          <a:p>
            <a:pPr marL="0" indent="0">
              <a:lnSpc>
                <a:spcPct val="100000"/>
              </a:lnSpc>
              <a:buNone/>
            </a:pPr>
            <a:endParaRPr lang="en-GB" dirty="0">
              <a:solidFill>
                <a:schemeClr val="tx1"/>
              </a:solidFill>
            </a:endParaRPr>
          </a:p>
        </p:txBody>
      </p:sp>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1572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12192000" cy="5462328"/>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b="1" i="1" u="sng" dirty="0">
                <a:latin typeface="+mj-lt"/>
              </a:rPr>
              <a:t>Using these resources:</a:t>
            </a:r>
          </a:p>
          <a:p>
            <a:pPr marL="0" indent="0">
              <a:lnSpc>
                <a:spcPct val="100000"/>
              </a:lnSpc>
              <a:buNone/>
            </a:pPr>
            <a:r>
              <a:rPr lang="en-GB" dirty="0">
                <a:solidFill>
                  <a:schemeClr val="tx1"/>
                </a:solidFill>
                <a:latin typeface="+mj-lt"/>
              </a:rPr>
              <a:t>I have made two copies of some slides. </a:t>
            </a:r>
          </a:p>
          <a:p>
            <a:pPr marL="0" indent="0">
              <a:lnSpc>
                <a:spcPct val="100000"/>
              </a:lnSpc>
              <a:buNone/>
            </a:pPr>
            <a:r>
              <a:rPr lang="en-GB" dirty="0">
                <a:solidFill>
                  <a:schemeClr val="tx1"/>
                </a:solidFill>
                <a:latin typeface="+mj-lt"/>
              </a:rPr>
              <a:t>If you look at one slide and think “WHHAAAAT!?”</a:t>
            </a:r>
          </a:p>
          <a:p>
            <a:pPr marL="0" indent="0">
              <a:lnSpc>
                <a:spcPct val="100000"/>
              </a:lnSpc>
              <a:buNone/>
            </a:pPr>
            <a:r>
              <a:rPr lang="en-GB" dirty="0">
                <a:solidFill>
                  <a:schemeClr val="tx1"/>
                </a:solidFill>
                <a:latin typeface="+mj-lt"/>
              </a:rPr>
              <a:t>Go to the next slide, there will be an orange Hint Box there, with questions or video links to provide additional support</a:t>
            </a:r>
          </a:p>
          <a:p>
            <a:pPr marL="0" indent="0">
              <a:lnSpc>
                <a:spcPct val="100000"/>
              </a:lnSpc>
              <a:buNone/>
            </a:pPr>
            <a:endParaRPr lang="en-GB" dirty="0">
              <a:solidFill>
                <a:schemeClr val="tx1"/>
              </a:solidFill>
              <a:latin typeface="+mj-lt"/>
            </a:endParaRPr>
          </a:p>
          <a:p>
            <a:pPr marL="0" indent="0">
              <a:lnSpc>
                <a:spcPct val="100000"/>
              </a:lnSpc>
              <a:buNone/>
            </a:pPr>
            <a:endParaRPr lang="en-GB" dirty="0">
              <a:solidFill>
                <a:schemeClr val="tx1"/>
              </a:solidFill>
            </a:endParaRPr>
          </a:p>
        </p:txBody>
      </p:sp>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a:extLst>
              <a:ext uri="{FF2B5EF4-FFF2-40B4-BE49-F238E27FC236}">
                <a16:creationId xmlns:a16="http://schemas.microsoft.com/office/drawing/2014/main" id="{2D82D455-F46E-485D-8DC3-EEE954793278}"/>
              </a:ext>
            </a:extLst>
          </p:cNvPr>
          <p:cNvSpPr/>
          <p:nvPr/>
        </p:nvSpPr>
        <p:spPr>
          <a:xfrm>
            <a:off x="4711088" y="4077072"/>
            <a:ext cx="2769824" cy="18722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t>Always be proactive, use the internet to find answers to questions. Don’t accept being confused and not knowing!</a:t>
            </a:r>
          </a:p>
        </p:txBody>
      </p:sp>
    </p:spTree>
    <p:extLst>
      <p:ext uri="{BB962C8B-B14F-4D97-AF65-F5344CB8AC3E}">
        <p14:creationId xmlns:p14="http://schemas.microsoft.com/office/powerpoint/2010/main" val="145307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12192000" cy="5462328"/>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b="1" i="1" u="sng" dirty="0">
                <a:latin typeface="+mj-lt"/>
              </a:rPr>
              <a:t>Using these resources:</a:t>
            </a:r>
          </a:p>
          <a:p>
            <a:pPr marL="0" indent="0">
              <a:lnSpc>
                <a:spcPct val="100000"/>
              </a:lnSpc>
              <a:buNone/>
            </a:pPr>
            <a:r>
              <a:rPr lang="en-GB" b="1" i="1" u="sng" dirty="0">
                <a:solidFill>
                  <a:srgbClr val="FF0000"/>
                </a:solidFill>
                <a:latin typeface="+mj-lt"/>
              </a:rPr>
              <a:t>REFLECT WHEN YOU ARE FINISHED:</a:t>
            </a:r>
          </a:p>
          <a:p>
            <a:pPr marL="0" indent="0">
              <a:lnSpc>
                <a:spcPct val="100000"/>
              </a:lnSpc>
              <a:buNone/>
            </a:pPr>
            <a:r>
              <a:rPr lang="en-GB" dirty="0">
                <a:solidFill>
                  <a:schemeClr val="tx1"/>
                </a:solidFill>
                <a:latin typeface="+mj-lt"/>
              </a:rPr>
              <a:t>Do you know what you want to do at university already?</a:t>
            </a:r>
          </a:p>
          <a:p>
            <a:pPr marL="0" indent="0">
              <a:lnSpc>
                <a:spcPct val="100000"/>
              </a:lnSpc>
              <a:buNone/>
            </a:pPr>
            <a:r>
              <a:rPr lang="en-GB" dirty="0">
                <a:solidFill>
                  <a:schemeClr val="tx1"/>
                </a:solidFill>
                <a:latin typeface="+mj-lt"/>
              </a:rPr>
              <a:t>	If you do, great – you might know already that you need Biology</a:t>
            </a:r>
          </a:p>
          <a:p>
            <a:pPr marL="0" indent="0">
              <a:lnSpc>
                <a:spcPct val="100000"/>
              </a:lnSpc>
              <a:buNone/>
            </a:pPr>
            <a:r>
              <a:rPr lang="en-GB" dirty="0">
                <a:solidFill>
                  <a:schemeClr val="tx1"/>
                </a:solidFill>
                <a:latin typeface="+mj-lt"/>
              </a:rPr>
              <a:t>	If you do not, not to worry but consider:</a:t>
            </a:r>
          </a:p>
          <a:p>
            <a:pPr marL="0" indent="0">
              <a:lnSpc>
                <a:spcPct val="100000"/>
              </a:lnSpc>
              <a:buNone/>
            </a:pPr>
            <a:r>
              <a:rPr lang="en-GB" dirty="0">
                <a:solidFill>
                  <a:schemeClr val="tx1"/>
                </a:solidFill>
                <a:latin typeface="+mj-lt"/>
              </a:rPr>
              <a:t>			Is this content </a:t>
            </a:r>
            <a:r>
              <a:rPr lang="en-GB" dirty="0">
                <a:solidFill>
                  <a:srgbClr val="FF0000"/>
                </a:solidFill>
                <a:latin typeface="+mj-lt"/>
              </a:rPr>
              <a:t>interesting</a:t>
            </a:r>
            <a:r>
              <a:rPr lang="en-GB" dirty="0">
                <a:solidFill>
                  <a:schemeClr val="tx1"/>
                </a:solidFill>
                <a:latin typeface="+mj-lt"/>
              </a:rPr>
              <a:t>?</a:t>
            </a:r>
          </a:p>
          <a:p>
            <a:pPr marL="0" indent="0">
              <a:lnSpc>
                <a:spcPct val="100000"/>
              </a:lnSpc>
              <a:buNone/>
            </a:pPr>
            <a:r>
              <a:rPr lang="en-GB" dirty="0">
                <a:solidFill>
                  <a:schemeClr val="tx1"/>
                </a:solidFill>
                <a:latin typeface="+mj-lt"/>
              </a:rPr>
              <a:t>			As the content gets </a:t>
            </a:r>
            <a:r>
              <a:rPr lang="en-GB" dirty="0">
                <a:solidFill>
                  <a:srgbClr val="FF0000"/>
                </a:solidFill>
                <a:latin typeface="+mj-lt"/>
              </a:rPr>
              <a:t>harder</a:t>
            </a:r>
            <a:r>
              <a:rPr lang="en-GB" dirty="0">
                <a:solidFill>
                  <a:schemeClr val="tx1"/>
                </a:solidFill>
                <a:latin typeface="+mj-lt"/>
              </a:rPr>
              <a:t>, will you still feel happy you chose it?</a:t>
            </a:r>
          </a:p>
          <a:p>
            <a:pPr marL="0" indent="0">
              <a:lnSpc>
                <a:spcPct val="100000"/>
              </a:lnSpc>
              <a:buNone/>
            </a:pPr>
            <a:r>
              <a:rPr lang="en-GB" dirty="0">
                <a:solidFill>
                  <a:schemeClr val="tx1"/>
                </a:solidFill>
                <a:latin typeface="+mj-lt"/>
              </a:rPr>
              <a:t>			Does the </a:t>
            </a:r>
            <a:r>
              <a:rPr lang="en-GB" dirty="0">
                <a:solidFill>
                  <a:srgbClr val="FF0000"/>
                </a:solidFill>
                <a:latin typeface="+mj-lt"/>
              </a:rPr>
              <a:t>maths</a:t>
            </a:r>
            <a:r>
              <a:rPr lang="en-GB" dirty="0">
                <a:solidFill>
                  <a:schemeClr val="tx1"/>
                </a:solidFill>
                <a:latin typeface="+mj-lt"/>
              </a:rPr>
              <a:t> bother you?</a:t>
            </a:r>
          </a:p>
          <a:p>
            <a:pPr marL="0" indent="0">
              <a:lnSpc>
                <a:spcPct val="100000"/>
              </a:lnSpc>
              <a:buNone/>
            </a:pPr>
            <a:endParaRPr lang="en-GB" dirty="0">
              <a:solidFill>
                <a:schemeClr val="tx1"/>
              </a:solidFill>
              <a:latin typeface="+mj-lt"/>
            </a:endParaRPr>
          </a:p>
          <a:p>
            <a:pPr marL="0" indent="0">
              <a:lnSpc>
                <a:spcPct val="100000"/>
              </a:lnSpc>
              <a:buNone/>
            </a:pPr>
            <a:endParaRPr lang="en-GB" dirty="0">
              <a:solidFill>
                <a:schemeClr val="tx1"/>
              </a:solidFill>
            </a:endParaRPr>
          </a:p>
        </p:txBody>
      </p:sp>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0044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6"/>
          <p:cNvPicPr preferRelativeResize="0"/>
          <p:nvPr/>
        </p:nvPicPr>
        <p:blipFill rotWithShape="1">
          <a:blip r:embed="rId3">
            <a:alphaModFix/>
          </a:blip>
          <a:srcRect t="50000"/>
          <a:stretch/>
        </p:blipFill>
        <p:spPr>
          <a:xfrm>
            <a:off x="2261648" y="1096565"/>
            <a:ext cx="7149126" cy="2747525"/>
          </a:xfrm>
          <a:prstGeom prst="rect">
            <a:avLst/>
          </a:prstGeom>
          <a:noFill/>
          <a:ln>
            <a:noFill/>
          </a:ln>
        </p:spPr>
      </p:pic>
      <p:sp>
        <p:nvSpPr>
          <p:cNvPr id="48" name="Google Shape;48;p6"/>
          <p:cNvSpPr txBox="1"/>
          <p:nvPr/>
        </p:nvSpPr>
        <p:spPr>
          <a:xfrm>
            <a:off x="367775" y="4056400"/>
            <a:ext cx="11368800" cy="726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4800" dirty="0"/>
              <a:t>Presentation 1:</a:t>
            </a:r>
          </a:p>
          <a:p>
            <a:pPr marL="0" lvl="0" indent="0" algn="ctr">
              <a:spcBef>
                <a:spcPts val="0"/>
              </a:spcBef>
              <a:spcAft>
                <a:spcPts val="0"/>
              </a:spcAft>
              <a:buNone/>
            </a:pPr>
            <a:r>
              <a:rPr lang="en-GB" sz="4800" dirty="0"/>
              <a:t>Essential Knowledge</a:t>
            </a:r>
            <a:endParaRPr sz="4800" dirty="0"/>
          </a:p>
          <a:p>
            <a:pPr marL="0" lvl="0" indent="0" algn="ctr">
              <a:spcBef>
                <a:spcPts val="0"/>
              </a:spcBef>
              <a:spcAft>
                <a:spcPts val="0"/>
              </a:spcAft>
              <a:buNone/>
            </a:pPr>
            <a:r>
              <a:rPr lang="en-GB" sz="4800" dirty="0"/>
              <a:t>for A Level Biology </a:t>
            </a:r>
            <a:endParaRPr sz="4800" dirty="0"/>
          </a:p>
        </p:txBody>
      </p:sp>
    </p:spTree>
    <p:extLst>
      <p:ext uri="{BB962C8B-B14F-4D97-AF65-F5344CB8AC3E}">
        <p14:creationId xmlns:p14="http://schemas.microsoft.com/office/powerpoint/2010/main" val="401479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7"/>
          <p:cNvSpPr txBox="1"/>
          <p:nvPr/>
        </p:nvSpPr>
        <p:spPr>
          <a:xfrm>
            <a:off x="335325" y="984350"/>
            <a:ext cx="6544200" cy="520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dirty="0"/>
              <a:t>A Level Biology builds on your GCSE knowledge.</a:t>
            </a:r>
            <a:endParaRPr sz="2400" dirty="0"/>
          </a:p>
          <a:p>
            <a:pPr marL="0" lvl="0" indent="0" rtl="0">
              <a:spcBef>
                <a:spcPts val="0"/>
              </a:spcBef>
              <a:spcAft>
                <a:spcPts val="0"/>
              </a:spcAft>
              <a:buNone/>
            </a:pPr>
            <a:endParaRPr sz="2400" dirty="0"/>
          </a:p>
          <a:p>
            <a:pPr marL="0" lvl="0" indent="0" rtl="0">
              <a:spcBef>
                <a:spcPts val="0"/>
              </a:spcBef>
              <a:spcAft>
                <a:spcPts val="0"/>
              </a:spcAft>
              <a:buNone/>
            </a:pPr>
            <a:r>
              <a:rPr lang="en-GB" sz="2400" b="1" dirty="0"/>
              <a:t>Everyone</a:t>
            </a:r>
            <a:r>
              <a:rPr lang="en-GB" sz="2400" dirty="0"/>
              <a:t> finds the A Level Biology course difficult, but it is incredibly rewarding so stick at it!</a:t>
            </a:r>
            <a:endParaRPr sz="2400" dirty="0"/>
          </a:p>
          <a:p>
            <a:pPr marL="0" lvl="0" indent="0" rtl="0">
              <a:spcBef>
                <a:spcPts val="0"/>
              </a:spcBef>
              <a:spcAft>
                <a:spcPts val="0"/>
              </a:spcAft>
              <a:buNone/>
            </a:pPr>
            <a:endParaRPr sz="2400" dirty="0"/>
          </a:p>
          <a:p>
            <a:pPr marL="0" lvl="0" indent="0" rtl="0">
              <a:spcBef>
                <a:spcPts val="0"/>
              </a:spcBef>
              <a:spcAft>
                <a:spcPts val="0"/>
              </a:spcAft>
              <a:buNone/>
            </a:pPr>
            <a:r>
              <a:rPr lang="en-GB" sz="2400" dirty="0"/>
              <a:t>This lesson summarises some of the key concepts from GCSE Biology which will help form the foundation of your study of the advanced material in A-Level.</a:t>
            </a:r>
            <a:endParaRPr sz="2400" dirty="0"/>
          </a:p>
          <a:p>
            <a:pPr marL="0" lvl="0" indent="0" rtl="0">
              <a:spcBef>
                <a:spcPts val="0"/>
              </a:spcBef>
              <a:spcAft>
                <a:spcPts val="0"/>
              </a:spcAft>
              <a:buNone/>
            </a:pPr>
            <a:endParaRPr sz="2400" dirty="0"/>
          </a:p>
          <a:p>
            <a:pPr marL="0" lvl="0" indent="0" rtl="0">
              <a:spcBef>
                <a:spcPts val="0"/>
              </a:spcBef>
              <a:spcAft>
                <a:spcPts val="0"/>
              </a:spcAft>
              <a:buNone/>
            </a:pPr>
            <a:endParaRPr sz="2400" dirty="0"/>
          </a:p>
        </p:txBody>
      </p:sp>
      <p:pic>
        <p:nvPicPr>
          <p:cNvPr id="55" name="Google Shape;55;p7"/>
          <p:cNvPicPr preferRelativeResize="0"/>
          <p:nvPr/>
        </p:nvPicPr>
        <p:blipFill rotWithShape="1">
          <a:blip r:embed="rId3">
            <a:alphaModFix/>
          </a:blip>
          <a:srcRect t="50000"/>
          <a:stretch/>
        </p:blipFill>
        <p:spPr>
          <a:xfrm>
            <a:off x="7745375" y="2853400"/>
            <a:ext cx="3481825" cy="1338125"/>
          </a:xfrm>
          <a:prstGeom prst="rect">
            <a:avLst/>
          </a:prstGeom>
          <a:noFill/>
          <a:ln>
            <a:noFill/>
          </a:ln>
        </p:spPr>
      </p:pic>
    </p:spTree>
    <p:extLst>
      <p:ext uri="{BB962C8B-B14F-4D97-AF65-F5344CB8AC3E}">
        <p14:creationId xmlns:p14="http://schemas.microsoft.com/office/powerpoint/2010/main" val="245646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384" y="692696"/>
            <a:ext cx="7560840" cy="5632311"/>
          </a:xfrm>
          <a:prstGeom prst="rect">
            <a:avLst/>
          </a:prstGeom>
          <a:noFill/>
        </p:spPr>
        <p:txBody>
          <a:bodyPr wrap="square" rtlCol="0">
            <a:spAutoFit/>
          </a:bodyPr>
          <a:lstStyle/>
          <a:p>
            <a:r>
              <a:rPr lang="en-GB" sz="2400" b="1" u="sng" dirty="0"/>
              <a:t>Cell Biology</a:t>
            </a:r>
          </a:p>
          <a:p>
            <a:endParaRPr lang="en-GB" sz="2400" b="1" u="sng" dirty="0"/>
          </a:p>
          <a:p>
            <a:r>
              <a:rPr lang="en-GB" sz="2400" dirty="0"/>
              <a:t>The structure and function of cells explains the majority of concepts in Biology.</a:t>
            </a:r>
          </a:p>
          <a:p>
            <a:endParaRPr lang="en-GB" sz="2400" dirty="0"/>
          </a:p>
          <a:p>
            <a:r>
              <a:rPr lang="en-GB" sz="2400" dirty="0"/>
              <a:t>Throughout AS and A2 Biology you will use this knowledge to explain topics from infection and disease, control and responses, to inheritance and evolution.</a:t>
            </a:r>
          </a:p>
          <a:p>
            <a:endParaRPr lang="en-GB" sz="2400" dirty="0"/>
          </a:p>
          <a:p>
            <a:r>
              <a:rPr lang="en-GB" sz="2400" dirty="0"/>
              <a:t>Some structures are common between eukaryotes and prokaryotes, some are not.</a:t>
            </a:r>
          </a:p>
          <a:p>
            <a:endParaRPr lang="en-GB" sz="2400" dirty="0"/>
          </a:p>
          <a:p>
            <a:r>
              <a:rPr lang="en-GB" sz="2400" dirty="0"/>
              <a:t>Exam questions will explore your understanding of both the functions of these organelles and the consequences of their failure or inhibition.</a:t>
            </a:r>
          </a:p>
        </p:txBody>
      </p:sp>
      <p:pic>
        <p:nvPicPr>
          <p:cNvPr id="3" name="Picture 9" descr="Image result for eukaryotic cell">
            <a:extLst>
              <a:ext uri="{FF2B5EF4-FFF2-40B4-BE49-F238E27FC236}">
                <a16:creationId xmlns:a16="http://schemas.microsoft.com/office/drawing/2014/main" id="{6FDBD210-845B-4B6F-A084-868F31A75CD6}"/>
              </a:ext>
            </a:extLst>
          </p:cNvPr>
          <p:cNvPicPr>
            <a:picLocks noChangeAspect="1"/>
          </p:cNvPicPr>
          <p:nvPr/>
        </p:nvPicPr>
        <p:blipFill rotWithShape="1">
          <a:blip r:embed="rId3"/>
          <a:srcRect l="30864"/>
          <a:stretch/>
        </p:blipFill>
        <p:spPr>
          <a:xfrm>
            <a:off x="8832304" y="1052736"/>
            <a:ext cx="2580841" cy="2928317"/>
          </a:xfrm>
          <a:prstGeom prst="rect">
            <a:avLst/>
          </a:prstGeom>
        </p:spPr>
      </p:pic>
      <p:grpSp>
        <p:nvGrpSpPr>
          <p:cNvPr id="4" name="Group 3"/>
          <p:cNvGrpSpPr/>
          <p:nvPr/>
        </p:nvGrpSpPr>
        <p:grpSpPr>
          <a:xfrm>
            <a:off x="8113283" y="4025663"/>
            <a:ext cx="3500434" cy="2232939"/>
            <a:chOff x="8113283" y="4025663"/>
            <a:chExt cx="3500434" cy="2232939"/>
          </a:xfrm>
        </p:grpSpPr>
        <p:pic>
          <p:nvPicPr>
            <p:cNvPr id="5" name="Picture 11" descr="Image result for prokaryote cell">
              <a:extLst>
                <a:ext uri="{FF2B5EF4-FFF2-40B4-BE49-F238E27FC236}">
                  <a16:creationId xmlns:a16="http://schemas.microsoft.com/office/drawing/2014/main" id="{40387EDF-FE09-4137-900F-EDC048DB6368}"/>
                </a:ext>
              </a:extLst>
            </p:cNvPr>
            <p:cNvPicPr>
              <a:picLocks noChangeAspect="1"/>
            </p:cNvPicPr>
            <p:nvPr/>
          </p:nvPicPr>
          <p:blipFill>
            <a:blip r:embed="rId4"/>
            <a:stretch>
              <a:fillRect/>
            </a:stretch>
          </p:blipFill>
          <p:spPr>
            <a:xfrm>
              <a:off x="8870517" y="4025663"/>
              <a:ext cx="2743200" cy="2232939"/>
            </a:xfrm>
            <a:prstGeom prst="rect">
              <a:avLst/>
            </a:prstGeom>
          </p:spPr>
        </p:pic>
        <p:sp>
          <p:nvSpPr>
            <p:cNvPr id="6" name="Rectangle 5"/>
            <p:cNvSpPr/>
            <p:nvPr/>
          </p:nvSpPr>
          <p:spPr>
            <a:xfrm rot="19894301">
              <a:off x="8113283" y="4464472"/>
              <a:ext cx="2088679" cy="47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Rectangle 6"/>
          <p:cNvSpPr/>
          <p:nvPr/>
        </p:nvSpPr>
        <p:spPr>
          <a:xfrm rot="19894301">
            <a:off x="10757242" y="5588580"/>
            <a:ext cx="1044274" cy="47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83981259"/>
      </p:ext>
    </p:extLst>
  </p:cSld>
  <p:clrMapOvr>
    <a:masterClrMapping/>
  </p:clrMapOvr>
</p:sld>
</file>

<file path=ppt/theme/theme1.xml><?xml version="1.0" encoding="utf-8"?>
<a:theme xmlns:a="http://schemas.openxmlformats.org/drawingml/2006/main" name="PiXL template presentation widescreen 1">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8A77E1AD-F4C1-47C0-9DA9-B9074AEA7072}" vid="{B71914E6-87C7-4175-B29E-579CA76CD9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PiXL PowerPoint Science  (1)</Template>
  <TotalTime>1559</TotalTime>
  <Words>4268</Words>
  <Application>Microsoft Office PowerPoint</Application>
  <PresentationFormat>Widescreen</PresentationFormat>
  <Paragraphs>327</Paragraphs>
  <Slides>37</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vt:lpstr>
      <vt:lpstr>Calibri</vt:lpstr>
      <vt:lpstr>Calibri Light</vt:lpstr>
      <vt:lpstr>News Gothic MT</vt:lpstr>
      <vt:lpstr>PiXL template presentation widescreen 1</vt:lpstr>
      <vt:lpstr>Custom Design</vt:lpstr>
      <vt:lpstr>1_Custom Design</vt:lpstr>
      <vt:lpstr>Y11 Thinking about A Level Biology!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Stretch and Challenge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Now</dc:title>
  <dc:creator>Amanda Fleck</dc:creator>
  <cp:lastModifiedBy>elizabeth buchanan</cp:lastModifiedBy>
  <cp:revision>128</cp:revision>
  <cp:lastPrinted>2016-06-23T20:03:07Z</cp:lastPrinted>
  <dcterms:created xsi:type="dcterms:W3CDTF">2016-06-20T08:20:52Z</dcterms:created>
  <dcterms:modified xsi:type="dcterms:W3CDTF">2020-06-24T10:52:53Z</dcterms:modified>
</cp:coreProperties>
</file>