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22"/>
  </p:notesMasterIdLst>
  <p:sldIdLst>
    <p:sldId id="269" r:id="rId2"/>
    <p:sldId id="549" r:id="rId3"/>
    <p:sldId id="550" r:id="rId4"/>
    <p:sldId id="551" r:id="rId5"/>
    <p:sldId id="572" r:id="rId6"/>
    <p:sldId id="552" r:id="rId7"/>
    <p:sldId id="256" r:id="rId8"/>
    <p:sldId id="257" r:id="rId9"/>
    <p:sldId id="258" r:id="rId10"/>
    <p:sldId id="573" r:id="rId11"/>
    <p:sldId id="259" r:id="rId12"/>
    <p:sldId id="260" r:id="rId13"/>
    <p:sldId id="261" r:id="rId14"/>
    <p:sldId id="267" r:id="rId15"/>
    <p:sldId id="262" r:id="rId16"/>
    <p:sldId id="263" r:id="rId17"/>
    <p:sldId id="264" r:id="rId18"/>
    <p:sldId id="268" r:id="rId19"/>
    <p:sldId id="265" r:id="rId20"/>
    <p:sldId id="266" r:id="rId21"/>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Collins" initials="KC" lastIdx="16" clrIdx="0">
    <p:extLst>
      <p:ext uri="{19B8F6BF-5375-455C-9EA6-DF929625EA0E}">
        <p15:presenceInfo xmlns:p15="http://schemas.microsoft.com/office/powerpoint/2012/main" userId="6370e7ac12b07be2" providerId="Windows Live"/>
      </p:ext>
    </p:extLst>
  </p:cmAuthor>
  <p:cmAuthor id="2" name="James Wynne" initials="JW" lastIdx="14" clrIdx="1">
    <p:extLst>
      <p:ext uri="{19B8F6BF-5375-455C-9EA6-DF929625EA0E}">
        <p15:presenceInfo xmlns:p15="http://schemas.microsoft.com/office/powerpoint/2012/main" userId="6745d9b558859c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EA5B04-A89F-4015-A198-D7560FF60902}">
  <a:tblStyle styleId="{50EA5B04-A89F-4015-A198-D7560FF609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0" autoAdjust="0"/>
  </p:normalViewPr>
  <p:slideViewPr>
    <p:cSldViewPr snapToGrid="0">
      <p:cViewPr varScale="1">
        <p:scale>
          <a:sx n="63" d="100"/>
          <a:sy n="63" d="100"/>
        </p:scale>
        <p:origin x="9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7251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f8bd91d24_0_4: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5" name="Google Shape;45;g3f8bd91d24_0_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91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fa5fddbeb_1_87: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GB"/>
              <a:t>This slide can be shown as a help to the activity (which relies on prior GCSE knowledge)</a:t>
            </a:r>
            <a:endParaRPr/>
          </a:p>
          <a:p>
            <a:pPr marL="0" lvl="0" indent="0">
              <a:spcBef>
                <a:spcPts val="0"/>
              </a:spcBef>
              <a:spcAft>
                <a:spcPts val="0"/>
              </a:spcAft>
              <a:buClr>
                <a:schemeClr val="dk1"/>
              </a:buClr>
              <a:buSzPts val="1100"/>
              <a:buFont typeface="Arial"/>
              <a:buNone/>
            </a:pPr>
            <a:r>
              <a:rPr lang="en-GB"/>
              <a:t>Or it could be used as a help sheet for students</a:t>
            </a:r>
            <a:endParaRPr/>
          </a:p>
          <a:p>
            <a:pPr marL="0" lvl="0" indent="0">
              <a:spcBef>
                <a:spcPts val="0"/>
              </a:spcBef>
              <a:spcAft>
                <a:spcPts val="0"/>
              </a:spcAft>
              <a:buClr>
                <a:schemeClr val="dk1"/>
              </a:buClr>
              <a:buSzPts val="1100"/>
              <a:buFont typeface="Arial"/>
              <a:buNone/>
            </a:pPr>
            <a:r>
              <a:rPr lang="en-GB"/>
              <a:t>Or it could be used to help students peer assess the work of others</a:t>
            </a:r>
            <a:endParaRPr/>
          </a:p>
          <a:p>
            <a:pPr marL="0" lvl="0" indent="0" rtl="0">
              <a:spcBef>
                <a:spcPts val="0"/>
              </a:spcBef>
              <a:spcAft>
                <a:spcPts val="0"/>
              </a:spcAft>
              <a:buNone/>
            </a:pPr>
            <a:endParaRPr/>
          </a:p>
        </p:txBody>
      </p:sp>
      <p:sp>
        <p:nvSpPr>
          <p:cNvPr id="127" name="Google Shape;127;g3fa5fddbeb_1_8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18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f8bd91d24_0_5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dirty="0"/>
              <a:t>Set students approximately 10 minutes to complete</a:t>
            </a:r>
            <a:r>
              <a:rPr lang="en-GB" baseline="0" dirty="0"/>
              <a:t> the tasks on the slide and then peer review with the following slide.</a:t>
            </a:r>
          </a:p>
          <a:p>
            <a:pPr marL="0" lvl="0" indent="0" rtl="0">
              <a:spcBef>
                <a:spcPts val="0"/>
              </a:spcBef>
              <a:spcAft>
                <a:spcPts val="0"/>
              </a:spcAft>
              <a:buNone/>
            </a:pPr>
            <a:r>
              <a:rPr lang="en-GB" baseline="0" dirty="0"/>
              <a:t>You may want to proved students with a pre-printed version of the diagram.</a:t>
            </a:r>
            <a:endParaRPr dirty="0"/>
          </a:p>
        </p:txBody>
      </p:sp>
      <p:sp>
        <p:nvSpPr>
          <p:cNvPr id="137" name="Google Shape;137;g3f8bd91d24_0_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fa5fddbeb_1_9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6" name="Google Shape;146;g3fa5fddbeb_1_9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74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fa5fddbeb_1_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fa5fddbeb_1_1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2" name="Google Shape;52;g3fa5fddbeb_1_18: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30021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a5fddbeb_1_3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a:t>This slide can be shown as a help to the activity (which relies on prior GCSE knowledge)</a:t>
            </a:r>
            <a:endParaRPr/>
          </a:p>
          <a:p>
            <a:pPr marL="0" lvl="0" indent="0">
              <a:spcBef>
                <a:spcPts val="0"/>
              </a:spcBef>
              <a:spcAft>
                <a:spcPts val="0"/>
              </a:spcAft>
              <a:buNone/>
            </a:pPr>
            <a:r>
              <a:rPr lang="en-GB"/>
              <a:t>Or it could be used as a help sheet for students</a:t>
            </a:r>
            <a:endParaRPr/>
          </a:p>
          <a:p>
            <a:pPr marL="0" lvl="0" indent="0" rtl="0">
              <a:spcBef>
                <a:spcPts val="0"/>
              </a:spcBef>
              <a:spcAft>
                <a:spcPts val="0"/>
              </a:spcAft>
              <a:buNone/>
            </a:pPr>
            <a:r>
              <a:rPr lang="en-GB"/>
              <a:t>Or it could be used to help students peer assess the work of others</a:t>
            </a:r>
            <a:endParaRPr/>
          </a:p>
        </p:txBody>
      </p:sp>
      <p:sp>
        <p:nvSpPr>
          <p:cNvPr id="58" name="Google Shape;58;g3fa5fddbeb_1_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44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a5fddbeb_1_3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a:t>This slide can be shown as a help to the activity (which relies on prior GCSE knowledge)</a:t>
            </a:r>
            <a:endParaRPr/>
          </a:p>
          <a:p>
            <a:pPr marL="0" lvl="0" indent="0">
              <a:spcBef>
                <a:spcPts val="0"/>
              </a:spcBef>
              <a:spcAft>
                <a:spcPts val="0"/>
              </a:spcAft>
              <a:buNone/>
            </a:pPr>
            <a:r>
              <a:rPr lang="en-GB"/>
              <a:t>Or it could be used as a help sheet for students</a:t>
            </a:r>
            <a:endParaRPr/>
          </a:p>
          <a:p>
            <a:pPr marL="0" lvl="0" indent="0" rtl="0">
              <a:spcBef>
                <a:spcPts val="0"/>
              </a:spcBef>
              <a:spcAft>
                <a:spcPts val="0"/>
              </a:spcAft>
              <a:buNone/>
            </a:pPr>
            <a:r>
              <a:rPr lang="en-GB"/>
              <a:t>Or it could be used to help students peer assess the work of others</a:t>
            </a:r>
            <a:endParaRPr/>
          </a:p>
        </p:txBody>
      </p:sp>
      <p:sp>
        <p:nvSpPr>
          <p:cNvPr id="58" name="Google Shape;58;g3fa5fddbeb_1_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52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f8bd91d24_0_1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dirty="0"/>
              <a:t>Set students approximately 10 minutes to complete the activity,</a:t>
            </a:r>
            <a:r>
              <a:rPr lang="en-GB" baseline="0" dirty="0"/>
              <a:t> longer will be required for discussion of the going deeper topics.</a:t>
            </a:r>
            <a:endParaRPr dirty="0"/>
          </a:p>
        </p:txBody>
      </p:sp>
      <p:sp>
        <p:nvSpPr>
          <p:cNvPr id="66" name="Google Shape;66;g3f8bd91d24_0_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36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a5fddbeb_1_5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dirty="0"/>
              <a:t>Solutions</a:t>
            </a:r>
            <a:r>
              <a:rPr lang="en-GB" baseline="0" dirty="0"/>
              <a:t> to the problems – can be peer reviewed or discussed as the class.</a:t>
            </a:r>
            <a:endParaRPr dirty="0"/>
          </a:p>
        </p:txBody>
      </p:sp>
      <p:sp>
        <p:nvSpPr>
          <p:cNvPr id="83" name="Google Shape;83;g3fa5fddbeb_1_5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6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fa5fddbeb_1_68: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GB"/>
              <a:t>This slide can be shown as a help to the activity (which relies on prior GCSE knowledge)</a:t>
            </a:r>
            <a:endParaRPr/>
          </a:p>
          <a:p>
            <a:pPr marL="0" lvl="0" indent="0">
              <a:spcBef>
                <a:spcPts val="0"/>
              </a:spcBef>
              <a:spcAft>
                <a:spcPts val="0"/>
              </a:spcAft>
              <a:buClr>
                <a:schemeClr val="dk1"/>
              </a:buClr>
              <a:buSzPts val="1100"/>
              <a:buFont typeface="Arial"/>
              <a:buNone/>
            </a:pPr>
            <a:r>
              <a:rPr lang="en-GB"/>
              <a:t>Or it could be used as a help sheet for students</a:t>
            </a:r>
            <a:endParaRPr/>
          </a:p>
          <a:p>
            <a:pPr marL="0" lvl="0" indent="0">
              <a:spcBef>
                <a:spcPts val="0"/>
              </a:spcBef>
              <a:spcAft>
                <a:spcPts val="0"/>
              </a:spcAft>
              <a:buClr>
                <a:schemeClr val="dk1"/>
              </a:buClr>
              <a:buSzPts val="1100"/>
              <a:buFont typeface="Arial"/>
              <a:buNone/>
            </a:pPr>
            <a:r>
              <a:rPr lang="en-GB"/>
              <a:t>Or it could be used to help students peer assess the work of others</a:t>
            </a:r>
            <a:endParaRPr/>
          </a:p>
          <a:p>
            <a:pPr marL="0" lvl="0" indent="0" rtl="0">
              <a:spcBef>
                <a:spcPts val="0"/>
              </a:spcBef>
              <a:spcAft>
                <a:spcPts val="0"/>
              </a:spcAft>
              <a:buNone/>
            </a:pPr>
            <a:endParaRPr/>
          </a:p>
        </p:txBody>
      </p:sp>
      <p:sp>
        <p:nvSpPr>
          <p:cNvPr id="101" name="Google Shape;101;g3fa5fddbeb_1_6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2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8bd91d24_0_40: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dirty="0"/>
              <a:t>Set approximately 10 minutes for students to work through the tasks on the sheet – longer will be needed if</a:t>
            </a:r>
            <a:r>
              <a:rPr lang="en-GB" baseline="0" dirty="0"/>
              <a:t> discussion of the going deeper element is to take place.</a:t>
            </a:r>
            <a:endParaRPr dirty="0"/>
          </a:p>
        </p:txBody>
      </p:sp>
      <p:sp>
        <p:nvSpPr>
          <p:cNvPr id="109" name="Google Shape;109;g3f8bd91d24_0_4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95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fa5fddbeb_1_79: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GB" dirty="0"/>
              <a:t>Solutions to the going</a:t>
            </a:r>
            <a:r>
              <a:rPr lang="en-GB" baseline="0" dirty="0"/>
              <a:t> previous slides tasks</a:t>
            </a:r>
            <a:endParaRPr dirty="0"/>
          </a:p>
        </p:txBody>
      </p:sp>
      <p:sp>
        <p:nvSpPr>
          <p:cNvPr id="118" name="Google Shape;118;g3fa5fddbeb_1_7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01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7F7F7F"/>
              </a:buClr>
              <a:buSzPts val="3200"/>
              <a:buFont typeface="Arial"/>
              <a:buNone/>
              <a:defRPr sz="3200" b="1" i="0"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61544" y="768791"/>
            <a:ext cx="11753088" cy="75825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rot="5400000">
            <a:off x="3897471" y="-2072810"/>
            <a:ext cx="4351338" cy="11774424"/>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rot="5400000">
            <a:off x="7341075" y="1539399"/>
            <a:ext cx="5449889" cy="38252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rot="5400000">
            <a:off x="1248885" y="-415131"/>
            <a:ext cx="5449889"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C0EE8-38F9-AA43-9A1E-DDB7AA53D086}"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CE6BE-E385-7045-A891-EC4718FCDFA8}" type="slidenum">
              <a:rPr lang="en-US" smtClean="0"/>
              <a:t>‹#›</a:t>
            </a:fld>
            <a:endParaRPr lang="en-US"/>
          </a:p>
        </p:txBody>
      </p:sp>
    </p:spTree>
    <p:extLst>
      <p:ext uri="{BB962C8B-B14F-4D97-AF65-F5344CB8AC3E}">
        <p14:creationId xmlns:p14="http://schemas.microsoft.com/office/powerpoint/2010/main" val="287865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1544" y="768791"/>
            <a:ext cx="11753088" cy="75825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5928" y="1638733"/>
            <a:ext cx="11728704"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7">
            <a:alphaModFix/>
          </a:blip>
          <a:srcRect/>
          <a:stretch/>
        </p:blipFill>
        <p:spPr>
          <a:xfrm>
            <a:off x="10788151" y="16872"/>
            <a:ext cx="1373014" cy="1020648"/>
          </a:xfrm>
          <a:prstGeom prst="rect">
            <a:avLst/>
          </a:prstGeom>
          <a:noFill/>
          <a:ln>
            <a:noFill/>
          </a:ln>
        </p:spPr>
      </p:pic>
      <p:pic>
        <p:nvPicPr>
          <p:cNvPr id="16" name="Google Shape;16;p1"/>
          <p:cNvPicPr preferRelativeResize="0"/>
          <p:nvPr/>
        </p:nvPicPr>
        <p:blipFill rotWithShape="1">
          <a:blip r:embed="rId8">
            <a:alphaModFix/>
          </a:blip>
          <a:srcRect/>
          <a:stretch/>
        </p:blipFill>
        <p:spPr>
          <a:xfrm>
            <a:off x="30835" y="16872"/>
            <a:ext cx="3373484" cy="831540"/>
          </a:xfrm>
          <a:prstGeom prst="rect">
            <a:avLst/>
          </a:prstGeom>
          <a:noFill/>
          <a:ln>
            <a:noFill/>
          </a:ln>
        </p:spPr>
      </p:pic>
      <p:sp>
        <p:nvSpPr>
          <p:cNvPr id="17" name="Google Shape;17;p1"/>
          <p:cNvSpPr/>
          <p:nvPr/>
        </p:nvSpPr>
        <p:spPr>
          <a:xfrm>
            <a:off x="0" y="6561057"/>
            <a:ext cx="12192000" cy="226407"/>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chemeClr val="lt1"/>
                </a:solidFill>
                <a:latin typeface="Arial"/>
                <a:ea typeface="Arial"/>
                <a:cs typeface="Arial"/>
                <a:sym typeface="Arial"/>
              </a:rPr>
              <a:t>better hope – brighter future</a:t>
            </a:r>
            <a:endParaRPr sz="12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youtube.com/watch?v=4iI7f4xw0B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RojfU77c38"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youtube.com/watch?v=h5KBL1BPX1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GGxf6cp3L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192026"/>
            <a:ext cx="8974772" cy="740003"/>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fontScale="90000"/>
          </a:bodyPr>
          <a:lstStyle/>
          <a:p>
            <a:r>
              <a:rPr lang="en-GB" sz="4800" dirty="0"/>
              <a:t>Y11 Thinking about A Level Physics! </a:t>
            </a:r>
          </a:p>
        </p:txBody>
      </p:sp>
      <p:sp>
        <p:nvSpPr>
          <p:cNvPr id="3" name="Content Placeholder 2"/>
          <p:cNvSpPr>
            <a:spLocks noGrp="1"/>
          </p:cNvSpPr>
          <p:nvPr>
            <p:ph idx="1"/>
          </p:nvPr>
        </p:nvSpPr>
        <p:spPr>
          <a:xfrm>
            <a:off x="0" y="1073427"/>
            <a:ext cx="12192000" cy="5629126"/>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3600" b="1" dirty="0">
                <a:latin typeface="+mj-lt"/>
              </a:rPr>
              <a:t>Welcome to presentation 1!</a:t>
            </a:r>
          </a:p>
          <a:p>
            <a:pPr marL="0" indent="0">
              <a:lnSpc>
                <a:spcPct val="100000"/>
              </a:lnSpc>
              <a:buNone/>
            </a:pPr>
            <a:r>
              <a:rPr lang="en-GB" b="1" i="1" u="sng" dirty="0">
                <a:latin typeface="+mj-lt"/>
              </a:rPr>
              <a:t>What to expect from these resources:</a:t>
            </a:r>
          </a:p>
          <a:p>
            <a:pPr>
              <a:lnSpc>
                <a:spcPct val="100000"/>
              </a:lnSpc>
            </a:pPr>
            <a:r>
              <a:rPr lang="en-GB" dirty="0">
                <a:latin typeface="+mj-lt"/>
              </a:rPr>
              <a:t>An </a:t>
            </a:r>
            <a:r>
              <a:rPr lang="en-GB" b="1" dirty="0">
                <a:solidFill>
                  <a:srgbClr val="0070C0"/>
                </a:solidFill>
                <a:latin typeface="+mj-lt"/>
              </a:rPr>
              <a:t>outline</a:t>
            </a:r>
            <a:r>
              <a:rPr lang="en-GB" dirty="0">
                <a:latin typeface="+mj-lt"/>
              </a:rPr>
              <a:t> of the course entry requirements and structure</a:t>
            </a:r>
          </a:p>
          <a:p>
            <a:pPr>
              <a:lnSpc>
                <a:spcPct val="100000"/>
              </a:lnSpc>
            </a:pPr>
            <a:r>
              <a:rPr lang="en-GB" dirty="0">
                <a:latin typeface="+mj-lt"/>
              </a:rPr>
              <a:t>A </a:t>
            </a:r>
            <a:r>
              <a:rPr lang="en-GB" b="1" dirty="0">
                <a:solidFill>
                  <a:srgbClr val="0070C0"/>
                </a:solidFill>
                <a:latin typeface="+mj-lt"/>
              </a:rPr>
              <a:t>taste</a:t>
            </a:r>
            <a:r>
              <a:rPr lang="en-GB" dirty="0">
                <a:latin typeface="+mj-lt"/>
              </a:rPr>
              <a:t> of what the content will look like</a:t>
            </a:r>
          </a:p>
          <a:p>
            <a:pPr>
              <a:lnSpc>
                <a:spcPct val="100000"/>
              </a:lnSpc>
            </a:pPr>
            <a:r>
              <a:rPr lang="en-GB" dirty="0">
                <a:latin typeface="+mj-lt"/>
              </a:rPr>
              <a:t>Clear </a:t>
            </a:r>
            <a:r>
              <a:rPr lang="en-GB" b="1" dirty="0">
                <a:solidFill>
                  <a:srgbClr val="0070C0"/>
                </a:solidFill>
                <a:latin typeface="+mj-lt"/>
              </a:rPr>
              <a:t>structure</a:t>
            </a:r>
            <a:r>
              <a:rPr lang="en-GB" dirty="0">
                <a:latin typeface="+mj-lt"/>
              </a:rPr>
              <a:t> to prepare for learning next year and help you “Bridge the Gap” from GCSE to A Level!</a:t>
            </a:r>
          </a:p>
        </p:txBody>
      </p:sp>
      <p:graphicFrame>
        <p:nvGraphicFramePr>
          <p:cNvPr id="8" name="Group 41"/>
          <p:cNvGraphicFramePr>
            <a:graphicFrameLocks noGrp="1"/>
          </p:cNvGraphicFramePr>
          <p:nvPr>
            <p:extLst>
              <p:ext uri="{D42A27DB-BD31-4B8C-83A1-F6EECF244321}">
                <p14:modId xmlns:p14="http://schemas.microsoft.com/office/powerpoint/2010/main" val="1310598407"/>
              </p:ext>
            </p:extLst>
          </p:nvPr>
        </p:nvGraphicFramePr>
        <p:xfrm>
          <a:off x="1679575" y="4419119"/>
          <a:ext cx="8582891" cy="2133600"/>
        </p:xfrm>
        <a:graphic>
          <a:graphicData uri="http://schemas.openxmlformats.org/drawingml/2006/table">
            <a:tbl>
              <a:tblPr/>
              <a:tblGrid>
                <a:gridCol w="2500283">
                  <a:extLst>
                    <a:ext uri="{9D8B030D-6E8A-4147-A177-3AD203B41FA5}">
                      <a16:colId xmlns:a16="http://schemas.microsoft.com/office/drawing/2014/main" val="20000"/>
                    </a:ext>
                  </a:extLst>
                </a:gridCol>
                <a:gridCol w="6082608">
                  <a:extLst>
                    <a:ext uri="{9D8B030D-6E8A-4147-A177-3AD203B41FA5}">
                      <a16:colId xmlns:a16="http://schemas.microsoft.com/office/drawing/2014/main" val="20001"/>
                    </a:ext>
                  </a:extLst>
                </a:gridCol>
              </a:tblGrid>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Learning 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What is A Level Physics About?!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5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Prior knowledge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Combined or Triple Physics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289889"/>
                  </a:ext>
                </a:extLst>
              </a:tr>
              <a:tr h="8974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a:ln>
                            <a:noFill/>
                          </a:ln>
                          <a:solidFill>
                            <a:schemeClr val="bg1"/>
                          </a:solidFill>
                          <a:effectLst/>
                          <a:latin typeface="Calibri" pitchFamily="34" charset="0"/>
                        </a:rPr>
                        <a:t>Application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E40"/>
                    </a:solidFill>
                  </a:tcPr>
                </a:tc>
                <a:tc>
                  <a:txBody>
                    <a:bodyPr/>
                    <a:lstStyle/>
                    <a:p>
                      <a:r>
                        <a:rPr lang="en-GB" sz="2000" kern="1200" dirty="0">
                          <a:solidFill>
                            <a:schemeClr val="tx1"/>
                          </a:solidFill>
                          <a:latin typeface="+mn-lt"/>
                          <a:ea typeface="+mn-ea"/>
                          <a:cs typeface="+mn-cs"/>
                        </a:rPr>
                        <a:t>Identify what the entry requirements and course structure is</a:t>
                      </a:r>
                    </a:p>
                    <a:p>
                      <a:r>
                        <a:rPr lang="en-GB" sz="2000" kern="1200" dirty="0">
                          <a:solidFill>
                            <a:schemeClr val="tx1"/>
                          </a:solidFill>
                          <a:latin typeface="+mn-lt"/>
                          <a:ea typeface="+mn-ea"/>
                          <a:cs typeface="+mn-cs"/>
                        </a:rPr>
                        <a:t>Begin to prepare for the transition from GCSE to A Level using independent study resources</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 name="Picture 6" descr="Chestnut-Grove-Leaves-Col.png"/>
          <p:cNvPicPr>
            <a:picLocks noChangeAspect="1" noChangeArrowheads="1"/>
          </p:cNvPicPr>
          <p:nvPr/>
        </p:nvPicPr>
        <p:blipFill>
          <a:blip r:embed="rId2" cstate="print"/>
          <a:srcRect/>
          <a:stretch>
            <a:fillRect/>
          </a:stretch>
        </p:blipFill>
        <p:spPr bwMode="auto">
          <a:xfrm>
            <a:off x="3695605" y="4950473"/>
            <a:ext cx="523148" cy="627228"/>
          </a:xfrm>
          <a:prstGeom prst="rect">
            <a:avLst/>
          </a:prstGeom>
          <a:noFill/>
          <a:ln w="9525">
            <a:noFill/>
            <a:miter lim="800000"/>
            <a:headEnd/>
            <a:tailEnd/>
          </a:ln>
        </p:spPr>
      </p:pic>
      <p:pic>
        <p:nvPicPr>
          <p:cNvPr id="10" name="Picture 6" descr="proud_banner.jpg"/>
          <p:cNvPicPr>
            <a:picLocks noChangeAspect="1"/>
          </p:cNvPicPr>
          <p:nvPr/>
        </p:nvPicPr>
        <p:blipFill>
          <a:blip r:embed="rId3" cstate="print"/>
          <a:srcRect/>
          <a:stretch>
            <a:fillRect/>
          </a:stretch>
        </p:blipFill>
        <p:spPr bwMode="auto">
          <a:xfrm>
            <a:off x="1703512" y="5949280"/>
            <a:ext cx="2497304" cy="457200"/>
          </a:xfrm>
          <a:prstGeom prst="rect">
            <a:avLst/>
          </a:prstGeom>
          <a:noFill/>
          <a:ln w="9525">
            <a:noFill/>
            <a:miter lim="800000"/>
            <a:headEnd/>
            <a:tailEnd/>
          </a:ln>
        </p:spPr>
      </p:pic>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42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Forces and Motion </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62" name="Google Shape;62;p8"/>
          <p:cNvSpPr txBox="1"/>
          <p:nvPr/>
        </p:nvSpPr>
        <p:spPr>
          <a:xfrm>
            <a:off x="4652300" y="1049250"/>
            <a:ext cx="7116600" cy="53004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a:solidFill>
                  <a:schemeClr val="dk1"/>
                </a:solidFill>
              </a:rPr>
              <a:t>Motion Graphs</a:t>
            </a:r>
            <a:endParaRPr sz="2000" b="1" dirty="0"/>
          </a:p>
          <a:p>
            <a:pPr marL="0" lvl="0" indent="0" rtl="0">
              <a:spcBef>
                <a:spcPts val="0"/>
              </a:spcBef>
              <a:spcAft>
                <a:spcPts val="0"/>
              </a:spcAft>
              <a:buNone/>
            </a:pPr>
            <a:endParaRPr sz="2000" dirty="0"/>
          </a:p>
          <a:p>
            <a:pPr marL="0" lvl="0" indent="0" rtl="0">
              <a:spcBef>
                <a:spcPts val="0"/>
              </a:spcBef>
              <a:spcAft>
                <a:spcPts val="0"/>
              </a:spcAft>
              <a:buNone/>
            </a:pPr>
            <a:r>
              <a:rPr lang="en-GB" sz="2000" dirty="0"/>
              <a:t>The motion of an object can be illustrated on a motion graph.</a:t>
            </a:r>
            <a:endParaRPr sz="2000" dirty="0"/>
          </a:p>
          <a:p>
            <a:pPr marL="0" lvl="0" indent="0" rtl="0">
              <a:spcBef>
                <a:spcPts val="0"/>
              </a:spcBef>
              <a:spcAft>
                <a:spcPts val="0"/>
              </a:spcAft>
              <a:buNone/>
            </a:pPr>
            <a:endParaRPr sz="2000" dirty="0"/>
          </a:p>
          <a:p>
            <a:pPr marL="0" lvl="0" indent="0" rtl="0">
              <a:spcBef>
                <a:spcPts val="0"/>
              </a:spcBef>
              <a:spcAft>
                <a:spcPts val="0"/>
              </a:spcAft>
              <a:buNone/>
            </a:pPr>
            <a:r>
              <a:rPr lang="en-GB" sz="2000" dirty="0"/>
              <a:t>A velocity vs time graph can be used to calculate acceleration (using the gradient) or the displacement (the area under the line).</a:t>
            </a:r>
            <a:endParaRPr sz="2000" dirty="0"/>
          </a:p>
          <a:p>
            <a:pPr marL="0" lvl="0" indent="0" rtl="0">
              <a:spcBef>
                <a:spcPts val="0"/>
              </a:spcBef>
              <a:spcAft>
                <a:spcPts val="0"/>
              </a:spcAft>
              <a:buNone/>
            </a:pPr>
            <a:endParaRPr sz="2000" dirty="0"/>
          </a:p>
        </p:txBody>
      </p:sp>
      <p:pic>
        <p:nvPicPr>
          <p:cNvPr id="63" name="Google Shape;63;p8"/>
          <p:cNvPicPr preferRelativeResize="0"/>
          <p:nvPr/>
        </p:nvPicPr>
        <p:blipFill>
          <a:blip r:embed="rId3">
            <a:alphaModFix/>
          </a:blip>
          <a:stretch>
            <a:fillRect/>
          </a:stretch>
        </p:blipFill>
        <p:spPr>
          <a:xfrm>
            <a:off x="7513026" y="3062897"/>
            <a:ext cx="4039874" cy="3221750"/>
          </a:xfrm>
          <a:prstGeom prst="rect">
            <a:avLst/>
          </a:prstGeom>
          <a:noFill/>
          <a:ln>
            <a:noFill/>
          </a:ln>
        </p:spPr>
      </p:pic>
      <p:sp>
        <p:nvSpPr>
          <p:cNvPr id="6" name="Rectangle 5">
            <a:extLst>
              <a:ext uri="{FF2B5EF4-FFF2-40B4-BE49-F238E27FC236}">
                <a16:creationId xmlns:a16="http://schemas.microsoft.com/office/drawing/2014/main" id="{69AB328E-2321-4BEA-B624-E4D00367F9BB}"/>
              </a:ext>
            </a:extLst>
          </p:cNvPr>
          <p:cNvSpPr/>
          <p:nvPr/>
        </p:nvSpPr>
        <p:spPr>
          <a:xfrm>
            <a:off x="58675" y="1049250"/>
            <a:ext cx="4419600" cy="94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hlinkClick r:id="rId4"/>
              </a:rPr>
              <a:t>https://www.youtube.com/watch?v=4iI7f4xw0Bk</a:t>
            </a:r>
            <a:endParaRPr lang="en-GB" dirty="0"/>
          </a:p>
        </p:txBody>
      </p:sp>
    </p:spTree>
    <p:extLst>
      <p:ext uri="{BB962C8B-B14F-4D97-AF65-F5344CB8AC3E}">
        <p14:creationId xmlns:p14="http://schemas.microsoft.com/office/powerpoint/2010/main" val="269086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b="1"/>
              <a:t>Essential Forces and Motion TASK</a:t>
            </a:r>
            <a:endParaRPr sz="2400" b="1"/>
          </a:p>
          <a:p>
            <a:pPr marL="0" lvl="0" indent="0">
              <a:spcBef>
                <a:spcPts val="0"/>
              </a:spcBef>
              <a:spcAft>
                <a:spcPts val="0"/>
              </a:spcAft>
              <a:buNone/>
            </a:pPr>
            <a:endParaRPr sz="2400" b="1"/>
          </a:p>
          <a:p>
            <a:pPr marL="0" lvl="0" indent="0">
              <a:spcBef>
                <a:spcPts val="0"/>
              </a:spcBef>
              <a:spcAft>
                <a:spcPts val="0"/>
              </a:spcAft>
              <a:buNone/>
            </a:pPr>
            <a:endParaRPr sz="2400" b="1"/>
          </a:p>
          <a:p>
            <a:pPr marL="0" lvl="0" indent="0">
              <a:spcBef>
                <a:spcPts val="0"/>
              </a:spcBef>
              <a:spcAft>
                <a:spcPts val="0"/>
              </a:spcAft>
              <a:buNone/>
            </a:pPr>
            <a:endParaRPr sz="2400" b="1"/>
          </a:p>
          <a:p>
            <a:pPr marL="0" lvl="0" indent="0">
              <a:spcBef>
                <a:spcPts val="0"/>
              </a:spcBef>
              <a:spcAft>
                <a:spcPts val="0"/>
              </a:spcAft>
              <a:buNone/>
            </a:pPr>
            <a:endParaRPr sz="2400" b="1"/>
          </a:p>
        </p:txBody>
      </p:sp>
      <p:sp>
        <p:nvSpPr>
          <p:cNvPr id="69" name="Google Shape;69;p9"/>
          <p:cNvSpPr txBox="1"/>
          <p:nvPr/>
        </p:nvSpPr>
        <p:spPr>
          <a:xfrm>
            <a:off x="281249" y="973525"/>
            <a:ext cx="6273775" cy="53652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sz="2000" dirty="0"/>
              <a:t>At 0s the 10kg mass pictured is stationary before a series of forces act upon it.</a:t>
            </a:r>
            <a:endParaRPr sz="2000" dirty="0"/>
          </a:p>
          <a:p>
            <a:pPr marL="457200" lvl="0" indent="-342900" rtl="0">
              <a:spcBef>
                <a:spcPts val="0"/>
              </a:spcBef>
              <a:spcAft>
                <a:spcPts val="0"/>
              </a:spcAft>
              <a:buSzPts val="1800"/>
              <a:buAutoNum type="arabicPeriod"/>
            </a:pPr>
            <a:r>
              <a:rPr lang="en-GB" sz="2000" dirty="0"/>
              <a:t>Describe the motion of the 10kg mass in each of the subsequent timeframes. </a:t>
            </a:r>
            <a:endParaRPr sz="2000" dirty="0"/>
          </a:p>
          <a:p>
            <a:pPr marL="457200" lvl="0" indent="-342900" rtl="0">
              <a:spcBef>
                <a:spcPts val="0"/>
              </a:spcBef>
              <a:spcAft>
                <a:spcPts val="0"/>
              </a:spcAft>
              <a:buSzPts val="1800"/>
              <a:buAutoNum type="arabicPeriod"/>
            </a:pPr>
            <a:r>
              <a:rPr lang="en-GB" sz="2000" dirty="0"/>
              <a:t>Where applicable calculate the initial velocity ‘u’, final velocity ‘v’ and acceleration ‘a’ of the mass using equations you recall from GCSE Science.</a:t>
            </a:r>
            <a:endParaRPr sz="2000" dirty="0"/>
          </a:p>
          <a:p>
            <a:pPr marL="457200" lvl="0" indent="-342900">
              <a:spcBef>
                <a:spcPts val="0"/>
              </a:spcBef>
              <a:spcAft>
                <a:spcPts val="0"/>
              </a:spcAft>
              <a:buSzPts val="1800"/>
              <a:buAutoNum type="arabicPeriod"/>
            </a:pPr>
            <a:r>
              <a:rPr lang="en-GB" sz="2000" dirty="0"/>
              <a:t>Sketch a velocity vs time graph for the complete 9 seconds.</a:t>
            </a:r>
          </a:p>
          <a:p>
            <a:pPr marL="457200" lvl="0" indent="-342900">
              <a:spcBef>
                <a:spcPts val="0"/>
              </a:spcBef>
              <a:spcAft>
                <a:spcPts val="0"/>
              </a:spcAft>
              <a:buSzPts val="1800"/>
              <a:buAutoNum type="arabicPeriod"/>
            </a:pPr>
            <a:endParaRPr sz="2000" dirty="0"/>
          </a:p>
          <a:p>
            <a:pPr marL="0" lvl="0" indent="0">
              <a:spcBef>
                <a:spcPts val="0"/>
              </a:spcBef>
              <a:spcAft>
                <a:spcPts val="0"/>
              </a:spcAft>
              <a:buNone/>
            </a:pPr>
            <a:r>
              <a:rPr lang="en-GB" sz="2000" b="1" dirty="0"/>
              <a:t>Going Deeper:</a:t>
            </a:r>
            <a:endParaRPr sz="2000" dirty="0"/>
          </a:p>
          <a:p>
            <a:pPr marL="457200" lvl="0" indent="-342900">
              <a:spcBef>
                <a:spcPts val="0"/>
              </a:spcBef>
              <a:spcAft>
                <a:spcPts val="0"/>
              </a:spcAft>
              <a:buSzPts val="1800"/>
              <a:buAutoNum type="arabicPeriod"/>
            </a:pPr>
            <a:r>
              <a:rPr lang="en-GB" sz="2000" dirty="0"/>
              <a:t>Use your graph to calculate how far the mass travelled in total.</a:t>
            </a:r>
            <a:endParaRPr sz="2000" dirty="0"/>
          </a:p>
          <a:p>
            <a:pPr marL="457200" lvl="0" indent="-342900">
              <a:spcBef>
                <a:spcPts val="0"/>
              </a:spcBef>
              <a:spcAft>
                <a:spcPts val="0"/>
              </a:spcAft>
              <a:buSzPts val="1800"/>
              <a:buAutoNum type="arabicPeriod"/>
            </a:pPr>
            <a:r>
              <a:rPr lang="en-GB" sz="2000" dirty="0"/>
              <a:t>Use your graph to derive an equation for the displacement ‘s’ of the mass after time ‘t’ given the initial 'u’ and final ‘v’ velocity.</a:t>
            </a:r>
            <a:endParaRPr sz="2000" dirty="0"/>
          </a:p>
        </p:txBody>
      </p:sp>
      <p:sp>
        <p:nvSpPr>
          <p:cNvPr id="70" name="Google Shape;70;p9"/>
          <p:cNvSpPr/>
          <p:nvPr/>
        </p:nvSpPr>
        <p:spPr>
          <a:xfrm>
            <a:off x="8632225" y="4954175"/>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3000"/>
              <a:t>10kg</a:t>
            </a:r>
            <a:endParaRPr sz="3000"/>
          </a:p>
        </p:txBody>
      </p:sp>
      <p:sp>
        <p:nvSpPr>
          <p:cNvPr id="71" name="Google Shape;71;p9"/>
          <p:cNvSpPr/>
          <p:nvPr/>
        </p:nvSpPr>
        <p:spPr>
          <a:xfrm>
            <a:off x="10428025" y="5305625"/>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a:t>5N</a:t>
            </a:r>
            <a:endParaRPr/>
          </a:p>
        </p:txBody>
      </p:sp>
      <p:sp>
        <p:nvSpPr>
          <p:cNvPr id="72" name="Google Shape;72;p9"/>
          <p:cNvSpPr/>
          <p:nvPr/>
        </p:nvSpPr>
        <p:spPr>
          <a:xfrm>
            <a:off x="8632225" y="3429000"/>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t>10kg</a:t>
            </a:r>
            <a:endParaRPr sz="3000"/>
          </a:p>
        </p:txBody>
      </p:sp>
      <p:sp>
        <p:nvSpPr>
          <p:cNvPr id="73" name="Google Shape;73;p9"/>
          <p:cNvSpPr/>
          <p:nvPr/>
        </p:nvSpPr>
        <p:spPr>
          <a:xfrm>
            <a:off x="10428025" y="3780450"/>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a:t>5N</a:t>
            </a:r>
            <a:endParaRPr/>
          </a:p>
        </p:txBody>
      </p:sp>
      <p:sp>
        <p:nvSpPr>
          <p:cNvPr id="74" name="Google Shape;74;p9"/>
          <p:cNvSpPr/>
          <p:nvPr/>
        </p:nvSpPr>
        <p:spPr>
          <a:xfrm>
            <a:off x="8632225" y="1991300"/>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t>10kg</a:t>
            </a:r>
            <a:endParaRPr sz="3000"/>
          </a:p>
        </p:txBody>
      </p:sp>
      <p:sp>
        <p:nvSpPr>
          <p:cNvPr id="75" name="Google Shape;75;p9"/>
          <p:cNvSpPr/>
          <p:nvPr/>
        </p:nvSpPr>
        <p:spPr>
          <a:xfrm>
            <a:off x="10428025" y="2342750"/>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5N</a:t>
            </a:r>
            <a:endParaRPr/>
          </a:p>
        </p:txBody>
      </p:sp>
      <p:sp>
        <p:nvSpPr>
          <p:cNvPr id="76" name="Google Shape;76;p9"/>
          <p:cNvSpPr/>
          <p:nvPr/>
        </p:nvSpPr>
        <p:spPr>
          <a:xfrm>
            <a:off x="7593625" y="3802200"/>
            <a:ext cx="1038600" cy="443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5N</a:t>
            </a:r>
            <a:endParaRPr/>
          </a:p>
        </p:txBody>
      </p:sp>
      <p:sp>
        <p:nvSpPr>
          <p:cNvPr id="77" name="Google Shape;77;p9"/>
          <p:cNvSpPr/>
          <p:nvPr/>
        </p:nvSpPr>
        <p:spPr>
          <a:xfrm>
            <a:off x="6728425" y="5327375"/>
            <a:ext cx="1903800" cy="443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10N</a:t>
            </a:r>
            <a:endParaRPr/>
          </a:p>
        </p:txBody>
      </p:sp>
      <p:sp>
        <p:nvSpPr>
          <p:cNvPr id="78" name="Google Shape;78;p9"/>
          <p:cNvSpPr txBox="1"/>
          <p:nvPr/>
        </p:nvSpPr>
        <p:spPr>
          <a:xfrm>
            <a:off x="7593625" y="1632600"/>
            <a:ext cx="1038600" cy="72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3000" dirty="0"/>
              <a:t>0-3s</a:t>
            </a:r>
            <a:endParaRPr sz="3000" dirty="0"/>
          </a:p>
        </p:txBody>
      </p:sp>
      <p:sp>
        <p:nvSpPr>
          <p:cNvPr id="79" name="Google Shape;79;p9"/>
          <p:cNvSpPr txBox="1"/>
          <p:nvPr/>
        </p:nvSpPr>
        <p:spPr>
          <a:xfrm>
            <a:off x="7593625" y="3065550"/>
            <a:ext cx="10386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t>3-6s</a:t>
            </a:r>
            <a:endParaRPr sz="3000"/>
          </a:p>
        </p:txBody>
      </p:sp>
      <p:sp>
        <p:nvSpPr>
          <p:cNvPr id="80" name="Google Shape;80;p9"/>
          <p:cNvSpPr txBox="1"/>
          <p:nvPr/>
        </p:nvSpPr>
        <p:spPr>
          <a:xfrm>
            <a:off x="7593625" y="4534250"/>
            <a:ext cx="10386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t>6-9s</a:t>
            </a:r>
            <a:endParaRPr sz="3000"/>
          </a:p>
        </p:txBody>
      </p:sp>
      <p:sp>
        <p:nvSpPr>
          <p:cNvPr id="15" name="Rectangle 14">
            <a:extLst>
              <a:ext uri="{FF2B5EF4-FFF2-40B4-BE49-F238E27FC236}">
                <a16:creationId xmlns:a16="http://schemas.microsoft.com/office/drawing/2014/main" id="{9C04475E-BBC6-4F01-A957-11B69113D715}"/>
              </a:ext>
            </a:extLst>
          </p:cNvPr>
          <p:cNvSpPr/>
          <p:nvPr/>
        </p:nvSpPr>
        <p:spPr>
          <a:xfrm>
            <a:off x="4276544" y="482633"/>
            <a:ext cx="4355681" cy="461665"/>
          </a:xfrm>
          <a:prstGeom prst="rect">
            <a:avLst/>
          </a:prstGeom>
        </p:spPr>
        <p:txBody>
          <a:bodyPr wrap="none">
            <a:spAutoFit/>
          </a:bodyPr>
          <a:lstStyle/>
          <a:p>
            <a:pPr algn="ctr"/>
            <a:r>
              <a:rPr lang="en-GB" sz="2400" b="1" dirty="0">
                <a:solidFill>
                  <a:srgbClr val="FF0000"/>
                </a:solidFill>
              </a:rPr>
              <a:t>WORK OUT THE ANSWERS!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p:nvPr/>
        </p:nvSpPr>
        <p:spPr>
          <a:xfrm>
            <a:off x="1362925" y="76200"/>
            <a:ext cx="7052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Forces and Motion TASK answers</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86" name="Google Shape;86;p10"/>
          <p:cNvSpPr txBox="1"/>
          <p:nvPr/>
        </p:nvSpPr>
        <p:spPr>
          <a:xfrm>
            <a:off x="281250" y="973525"/>
            <a:ext cx="6230700" cy="53652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GB" sz="2000" dirty="0"/>
              <a:t>Describe the motion of the 10kg mass in each of the subsequent timeframes. </a:t>
            </a:r>
            <a:endParaRPr sz="2000" dirty="0"/>
          </a:p>
          <a:p>
            <a:pPr marL="914400" lvl="1" indent="-342900" rtl="0">
              <a:spcBef>
                <a:spcPts val="0"/>
              </a:spcBef>
              <a:spcAft>
                <a:spcPts val="0"/>
              </a:spcAft>
              <a:buClr>
                <a:srgbClr val="6AA84F"/>
              </a:buClr>
              <a:buSzPts val="1800"/>
              <a:buAutoNum type="alphaLcPeriod"/>
            </a:pPr>
            <a:r>
              <a:rPr lang="en-GB" sz="2000" dirty="0">
                <a:solidFill>
                  <a:srgbClr val="6AA84F"/>
                </a:solidFill>
              </a:rPr>
              <a:t>0-3 Accelerating to right</a:t>
            </a:r>
            <a:endParaRPr sz="2000" dirty="0">
              <a:solidFill>
                <a:srgbClr val="6AA84F"/>
              </a:solidFill>
            </a:endParaRPr>
          </a:p>
          <a:p>
            <a:pPr marL="914400" lvl="1" indent="-342900" rtl="0">
              <a:spcBef>
                <a:spcPts val="0"/>
              </a:spcBef>
              <a:spcAft>
                <a:spcPts val="0"/>
              </a:spcAft>
              <a:buClr>
                <a:srgbClr val="6AA84F"/>
              </a:buClr>
              <a:buSzPts val="1800"/>
              <a:buAutoNum type="alphaLcPeriod"/>
            </a:pPr>
            <a:r>
              <a:rPr lang="en-GB" sz="2000" dirty="0">
                <a:solidFill>
                  <a:srgbClr val="6AA84F"/>
                </a:solidFill>
              </a:rPr>
              <a:t>3-6 Constant velocity</a:t>
            </a:r>
            <a:endParaRPr sz="2000" dirty="0">
              <a:solidFill>
                <a:srgbClr val="6AA84F"/>
              </a:solidFill>
            </a:endParaRPr>
          </a:p>
          <a:p>
            <a:pPr marL="914400" lvl="1" indent="-342900" rtl="0">
              <a:spcBef>
                <a:spcPts val="0"/>
              </a:spcBef>
              <a:spcAft>
                <a:spcPts val="0"/>
              </a:spcAft>
              <a:buClr>
                <a:srgbClr val="6AA84F"/>
              </a:buClr>
              <a:buSzPts val="1800"/>
              <a:buAutoNum type="alphaLcPeriod"/>
            </a:pPr>
            <a:r>
              <a:rPr lang="en-GB" sz="2000" dirty="0">
                <a:solidFill>
                  <a:srgbClr val="6AA84F"/>
                </a:solidFill>
              </a:rPr>
              <a:t>6-9 Deceleration (-</a:t>
            </a:r>
            <a:r>
              <a:rPr lang="en-GB" sz="2000" dirty="0" err="1">
                <a:solidFill>
                  <a:srgbClr val="6AA84F"/>
                </a:solidFill>
              </a:rPr>
              <a:t>ve</a:t>
            </a:r>
            <a:r>
              <a:rPr lang="en-GB" sz="2000" dirty="0">
                <a:solidFill>
                  <a:srgbClr val="6AA84F"/>
                </a:solidFill>
              </a:rPr>
              <a:t> acceleration)</a:t>
            </a:r>
            <a:endParaRPr sz="2000" dirty="0">
              <a:solidFill>
                <a:srgbClr val="6AA84F"/>
              </a:solidFill>
            </a:endParaRPr>
          </a:p>
          <a:p>
            <a:pPr marL="457200" lvl="0" indent="-342900" rtl="0">
              <a:spcBef>
                <a:spcPts val="0"/>
              </a:spcBef>
              <a:spcAft>
                <a:spcPts val="0"/>
              </a:spcAft>
              <a:buSzPts val="1800"/>
              <a:buAutoNum type="arabicPeriod"/>
            </a:pPr>
            <a:r>
              <a:rPr lang="en-GB" sz="2000" dirty="0"/>
              <a:t>Where applicable calculate the initial velocity ‘u’, final velocity ‘v’ and acceleration ‘a’ of the mass using equations you recall from GCSE Science.</a:t>
            </a:r>
            <a:endParaRPr sz="2000" dirty="0"/>
          </a:p>
          <a:p>
            <a:pPr marL="914400" lvl="1" indent="-342900" rtl="0">
              <a:spcBef>
                <a:spcPts val="0"/>
              </a:spcBef>
              <a:spcAft>
                <a:spcPts val="0"/>
              </a:spcAft>
              <a:buClr>
                <a:srgbClr val="6AA84F"/>
              </a:buClr>
              <a:buSzPts val="1800"/>
              <a:buAutoNum type="alphaLcPeriod"/>
            </a:pPr>
            <a:r>
              <a:rPr lang="en-GB" sz="2000" dirty="0">
                <a:solidFill>
                  <a:srgbClr val="6AA84F"/>
                </a:solidFill>
              </a:rPr>
              <a:t>0-3 u=0 v=1.5m/s</a:t>
            </a:r>
            <a:endParaRPr sz="2000" dirty="0">
              <a:solidFill>
                <a:srgbClr val="6AA84F"/>
              </a:solidFill>
            </a:endParaRPr>
          </a:p>
          <a:p>
            <a:pPr marL="914400" lvl="1" indent="-342900" rtl="0">
              <a:spcBef>
                <a:spcPts val="0"/>
              </a:spcBef>
              <a:spcAft>
                <a:spcPts val="0"/>
              </a:spcAft>
              <a:buClr>
                <a:srgbClr val="6AA84F"/>
              </a:buClr>
              <a:buSzPts val="1800"/>
              <a:buAutoNum type="alphaLcPeriod"/>
            </a:pPr>
            <a:r>
              <a:rPr lang="en-GB" sz="2000" dirty="0">
                <a:solidFill>
                  <a:srgbClr val="6AA84F"/>
                </a:solidFill>
              </a:rPr>
              <a:t>3-6 u=1.5m/s v=1.5m/s</a:t>
            </a:r>
            <a:endParaRPr sz="2000" dirty="0">
              <a:solidFill>
                <a:srgbClr val="6AA84F"/>
              </a:solidFill>
            </a:endParaRPr>
          </a:p>
          <a:p>
            <a:pPr marL="914400" lvl="1" indent="-342900" rtl="0">
              <a:spcBef>
                <a:spcPts val="0"/>
              </a:spcBef>
              <a:spcAft>
                <a:spcPts val="0"/>
              </a:spcAft>
              <a:buClr>
                <a:srgbClr val="6AA84F"/>
              </a:buClr>
              <a:buSzPts val="1800"/>
              <a:buAutoNum type="alphaLcPeriod"/>
            </a:pPr>
            <a:r>
              <a:rPr lang="en-GB" sz="2000" dirty="0">
                <a:solidFill>
                  <a:srgbClr val="6AA84F"/>
                </a:solidFill>
              </a:rPr>
              <a:t>6-9 u=1.5m/s v=0</a:t>
            </a:r>
            <a:endParaRPr sz="2000" dirty="0"/>
          </a:p>
          <a:p>
            <a:pPr marL="457200" lvl="0" indent="-342900" rtl="0">
              <a:spcBef>
                <a:spcPts val="0"/>
              </a:spcBef>
              <a:spcAft>
                <a:spcPts val="0"/>
              </a:spcAft>
              <a:buSzPts val="1800"/>
              <a:buAutoNum type="arabicPeriod"/>
            </a:pPr>
            <a:r>
              <a:rPr lang="en-GB" sz="2000" dirty="0"/>
              <a:t>Sketch a velocity vs time graph for the complete 9 seconds.</a:t>
            </a:r>
            <a:endParaRPr sz="2000" dirty="0"/>
          </a:p>
          <a:p>
            <a:pPr marL="0" lvl="0" indent="0" rtl="0">
              <a:spcBef>
                <a:spcPts val="0"/>
              </a:spcBef>
              <a:spcAft>
                <a:spcPts val="0"/>
              </a:spcAft>
              <a:buNone/>
            </a:pPr>
            <a:endParaRPr sz="2000" dirty="0"/>
          </a:p>
        </p:txBody>
      </p:sp>
      <p:sp>
        <p:nvSpPr>
          <p:cNvPr id="87" name="Google Shape;87;p10"/>
          <p:cNvSpPr/>
          <p:nvPr/>
        </p:nvSpPr>
        <p:spPr>
          <a:xfrm>
            <a:off x="8632225" y="4954175"/>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t>10kg</a:t>
            </a:r>
            <a:endParaRPr sz="3000"/>
          </a:p>
        </p:txBody>
      </p:sp>
      <p:sp>
        <p:nvSpPr>
          <p:cNvPr id="88" name="Google Shape;88;p10"/>
          <p:cNvSpPr/>
          <p:nvPr/>
        </p:nvSpPr>
        <p:spPr>
          <a:xfrm>
            <a:off x="10428025" y="5305625"/>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5N</a:t>
            </a:r>
            <a:endParaRPr/>
          </a:p>
        </p:txBody>
      </p:sp>
      <p:sp>
        <p:nvSpPr>
          <p:cNvPr id="89" name="Google Shape;89;p10"/>
          <p:cNvSpPr/>
          <p:nvPr/>
        </p:nvSpPr>
        <p:spPr>
          <a:xfrm>
            <a:off x="8632225" y="3429000"/>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t>10kg</a:t>
            </a:r>
            <a:endParaRPr sz="3000"/>
          </a:p>
        </p:txBody>
      </p:sp>
      <p:sp>
        <p:nvSpPr>
          <p:cNvPr id="90" name="Google Shape;90;p10"/>
          <p:cNvSpPr/>
          <p:nvPr/>
        </p:nvSpPr>
        <p:spPr>
          <a:xfrm>
            <a:off x="10428025" y="3780450"/>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5N</a:t>
            </a:r>
            <a:endParaRPr/>
          </a:p>
        </p:txBody>
      </p:sp>
      <p:sp>
        <p:nvSpPr>
          <p:cNvPr id="91" name="Google Shape;91;p10"/>
          <p:cNvSpPr/>
          <p:nvPr/>
        </p:nvSpPr>
        <p:spPr>
          <a:xfrm>
            <a:off x="8632225" y="1991300"/>
            <a:ext cx="1795800" cy="1189800"/>
          </a:xfrm>
          <a:prstGeom prst="roundRect">
            <a:avLst>
              <a:gd name="adj" fmla="val 16667"/>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a:t>10kg</a:t>
            </a:r>
            <a:endParaRPr sz="3000"/>
          </a:p>
        </p:txBody>
      </p:sp>
      <p:sp>
        <p:nvSpPr>
          <p:cNvPr id="92" name="Google Shape;92;p10"/>
          <p:cNvSpPr/>
          <p:nvPr/>
        </p:nvSpPr>
        <p:spPr>
          <a:xfrm>
            <a:off x="10428025" y="2342750"/>
            <a:ext cx="1038600" cy="48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5N</a:t>
            </a:r>
            <a:endParaRPr/>
          </a:p>
        </p:txBody>
      </p:sp>
      <p:sp>
        <p:nvSpPr>
          <p:cNvPr id="93" name="Google Shape;93;p10"/>
          <p:cNvSpPr/>
          <p:nvPr/>
        </p:nvSpPr>
        <p:spPr>
          <a:xfrm>
            <a:off x="7593625" y="3802200"/>
            <a:ext cx="1038600" cy="443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5N</a:t>
            </a:r>
            <a:endParaRPr/>
          </a:p>
        </p:txBody>
      </p:sp>
      <p:sp>
        <p:nvSpPr>
          <p:cNvPr id="94" name="Google Shape;94;p10"/>
          <p:cNvSpPr/>
          <p:nvPr/>
        </p:nvSpPr>
        <p:spPr>
          <a:xfrm>
            <a:off x="6728425" y="5327375"/>
            <a:ext cx="1903800" cy="443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10N</a:t>
            </a:r>
            <a:endParaRPr/>
          </a:p>
        </p:txBody>
      </p:sp>
      <p:sp>
        <p:nvSpPr>
          <p:cNvPr id="95" name="Google Shape;95;p10"/>
          <p:cNvSpPr txBox="1"/>
          <p:nvPr/>
        </p:nvSpPr>
        <p:spPr>
          <a:xfrm>
            <a:off x="7593625" y="1632600"/>
            <a:ext cx="10386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t>0-3s</a:t>
            </a:r>
            <a:endParaRPr sz="3000"/>
          </a:p>
        </p:txBody>
      </p:sp>
      <p:sp>
        <p:nvSpPr>
          <p:cNvPr id="96" name="Google Shape;96;p10"/>
          <p:cNvSpPr txBox="1"/>
          <p:nvPr/>
        </p:nvSpPr>
        <p:spPr>
          <a:xfrm>
            <a:off x="7593625" y="3065550"/>
            <a:ext cx="10386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t>3-6s</a:t>
            </a:r>
            <a:endParaRPr sz="3000"/>
          </a:p>
        </p:txBody>
      </p:sp>
      <p:sp>
        <p:nvSpPr>
          <p:cNvPr id="97" name="Google Shape;97;p10"/>
          <p:cNvSpPr txBox="1"/>
          <p:nvPr/>
        </p:nvSpPr>
        <p:spPr>
          <a:xfrm>
            <a:off x="7593625" y="4534250"/>
            <a:ext cx="10386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t>6-9s</a:t>
            </a:r>
            <a:endParaRPr sz="3000"/>
          </a:p>
        </p:txBody>
      </p:sp>
      <p:pic>
        <p:nvPicPr>
          <p:cNvPr id="98" name="Google Shape;98;p10"/>
          <p:cNvPicPr preferRelativeResize="0"/>
          <p:nvPr/>
        </p:nvPicPr>
        <p:blipFill>
          <a:blip r:embed="rId3">
            <a:alphaModFix/>
          </a:blip>
          <a:stretch>
            <a:fillRect/>
          </a:stretch>
        </p:blipFill>
        <p:spPr>
          <a:xfrm>
            <a:off x="3817326" y="4815604"/>
            <a:ext cx="2400594" cy="13952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dirty="0"/>
              <a:t>Essential DC Circuits </a:t>
            </a: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p:txBody>
      </p:sp>
      <p:sp>
        <p:nvSpPr>
          <p:cNvPr id="104" name="Google Shape;104;p11"/>
          <p:cNvSpPr txBox="1"/>
          <p:nvPr/>
        </p:nvSpPr>
        <p:spPr>
          <a:xfrm>
            <a:off x="259599" y="1042817"/>
            <a:ext cx="11782345" cy="5278800"/>
          </a:xfrm>
          <a:prstGeom prst="rect">
            <a:avLst/>
          </a:prstGeom>
          <a:solidFill>
            <a:srgbClr val="F9CB9C"/>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000" b="1" dirty="0"/>
              <a:t>Current, Potential Difference and Resistance</a:t>
            </a:r>
            <a:endParaRPr sz="2000" b="1" dirty="0"/>
          </a:p>
          <a:p>
            <a:pPr marL="0" lvl="0" indent="0">
              <a:spcBef>
                <a:spcPts val="0"/>
              </a:spcBef>
              <a:spcAft>
                <a:spcPts val="0"/>
              </a:spcAft>
              <a:buNone/>
            </a:pPr>
            <a:endParaRPr sz="2000" dirty="0"/>
          </a:p>
          <a:p>
            <a:pPr marL="0" lvl="0" indent="0">
              <a:spcBef>
                <a:spcPts val="0"/>
              </a:spcBef>
              <a:spcAft>
                <a:spcPts val="0"/>
              </a:spcAft>
              <a:buNone/>
            </a:pPr>
            <a:r>
              <a:rPr lang="en-GB" sz="2000" dirty="0"/>
              <a:t>Current ‘I’ is the rate of flow of charge ‘Q’ in a circuit. It is measured in Amps with an ammeter in series.</a:t>
            </a:r>
            <a:endParaRPr sz="2000" dirty="0"/>
          </a:p>
          <a:p>
            <a:pPr marL="0" lvl="0" indent="0">
              <a:spcBef>
                <a:spcPts val="0"/>
              </a:spcBef>
              <a:spcAft>
                <a:spcPts val="0"/>
              </a:spcAft>
              <a:buNone/>
            </a:pPr>
            <a:endParaRPr sz="2000" dirty="0"/>
          </a:p>
          <a:p>
            <a:pPr marL="0" lvl="0" indent="0" algn="ctr">
              <a:spcBef>
                <a:spcPts val="0"/>
              </a:spcBef>
              <a:spcAft>
                <a:spcPts val="0"/>
              </a:spcAft>
              <a:buNone/>
            </a:pPr>
            <a:r>
              <a:rPr lang="en-GB" sz="2000" b="1" dirty="0"/>
              <a:t>I = Q/t</a:t>
            </a:r>
            <a:endParaRPr sz="2000" b="1" dirty="0"/>
          </a:p>
          <a:p>
            <a:pPr marL="0" lvl="0" indent="0">
              <a:spcBef>
                <a:spcPts val="0"/>
              </a:spcBef>
              <a:spcAft>
                <a:spcPts val="0"/>
              </a:spcAft>
              <a:buNone/>
            </a:pPr>
            <a:endParaRPr sz="2000" dirty="0"/>
          </a:p>
          <a:p>
            <a:pPr marL="0" lvl="0" indent="0">
              <a:spcBef>
                <a:spcPts val="0"/>
              </a:spcBef>
              <a:spcAft>
                <a:spcPts val="0"/>
              </a:spcAft>
              <a:buNone/>
            </a:pPr>
            <a:r>
              <a:rPr lang="en-GB" sz="2000" dirty="0"/>
              <a:t>Potential difference ‘V’ is a measure of how much energy ‘E’ is transferred by the charge ‘Q’ as it passes through a component in the circuit. It is measured in Volts with a voltmeter in parallel.</a:t>
            </a:r>
            <a:endParaRPr sz="2000" dirty="0"/>
          </a:p>
          <a:p>
            <a:pPr marL="0" lvl="0" indent="0">
              <a:spcBef>
                <a:spcPts val="0"/>
              </a:spcBef>
              <a:spcAft>
                <a:spcPts val="0"/>
              </a:spcAft>
              <a:buNone/>
            </a:pPr>
            <a:endParaRPr sz="2000" dirty="0"/>
          </a:p>
          <a:p>
            <a:pPr marL="0" lvl="0" indent="0" algn="ctr">
              <a:spcBef>
                <a:spcPts val="0"/>
              </a:spcBef>
              <a:spcAft>
                <a:spcPts val="0"/>
              </a:spcAft>
              <a:buNone/>
            </a:pPr>
            <a:r>
              <a:rPr lang="en-GB" sz="2000" b="1" dirty="0"/>
              <a:t>V = E/Q</a:t>
            </a:r>
            <a:endParaRPr sz="2000" b="1" dirty="0"/>
          </a:p>
          <a:p>
            <a:pPr marL="0" lvl="0" indent="0">
              <a:spcBef>
                <a:spcPts val="0"/>
              </a:spcBef>
              <a:spcAft>
                <a:spcPts val="0"/>
              </a:spcAft>
              <a:buNone/>
            </a:pPr>
            <a:endParaRPr sz="2000" dirty="0"/>
          </a:p>
          <a:p>
            <a:pPr marL="0" lvl="0" indent="0">
              <a:spcBef>
                <a:spcPts val="0"/>
              </a:spcBef>
              <a:spcAft>
                <a:spcPts val="0"/>
              </a:spcAft>
              <a:buNone/>
            </a:pPr>
            <a:r>
              <a:rPr lang="en-GB" sz="2000" dirty="0"/>
              <a:t>The resistance ‘R’ of a component is a measure of how difficult it is for the current to flow. It is measured in Ohms ‘Ω’. A high resistance lowers the current. Components with a high resistance will take a larger share of energy in a loop of a circuit.</a:t>
            </a:r>
            <a:endParaRPr sz="2000" dirty="0"/>
          </a:p>
          <a:p>
            <a:pPr marL="0" lvl="0" indent="0">
              <a:spcBef>
                <a:spcPts val="0"/>
              </a:spcBef>
              <a:spcAft>
                <a:spcPts val="0"/>
              </a:spcAft>
              <a:buNone/>
            </a:pPr>
            <a:endParaRPr sz="2000" dirty="0"/>
          </a:p>
          <a:p>
            <a:pPr marL="0" lvl="0" indent="0" algn="ctr">
              <a:spcBef>
                <a:spcPts val="0"/>
              </a:spcBef>
              <a:spcAft>
                <a:spcPts val="0"/>
              </a:spcAft>
              <a:buNone/>
            </a:pPr>
            <a:r>
              <a:rPr lang="en-GB" sz="2000" b="1" dirty="0"/>
              <a:t>V = IR</a:t>
            </a:r>
            <a:endParaRPr sz="2000" b="1" dirty="0"/>
          </a:p>
        </p:txBody>
      </p:sp>
      <p:sp>
        <p:nvSpPr>
          <p:cNvPr id="4" name="Rectangle 3">
            <a:extLst>
              <a:ext uri="{FF2B5EF4-FFF2-40B4-BE49-F238E27FC236}">
                <a16:creationId xmlns:a16="http://schemas.microsoft.com/office/drawing/2014/main" id="{DD3D4AB5-F721-41EE-9637-3E72E85FF461}"/>
              </a:ext>
            </a:extLst>
          </p:cNvPr>
          <p:cNvSpPr/>
          <p:nvPr/>
        </p:nvSpPr>
        <p:spPr>
          <a:xfrm>
            <a:off x="7772400" y="65807"/>
            <a:ext cx="4419600" cy="94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hlinkClick r:id="rId3"/>
              </a:rPr>
              <a:t>https://www.youtube.com/watch?v=hRojfU77c38</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p11"/>
          <p:cNvSpPr txBox="1"/>
          <p:nvPr/>
        </p:nvSpPr>
        <p:spPr>
          <a:xfrm>
            <a:off x="126609" y="930275"/>
            <a:ext cx="6604782" cy="5278800"/>
          </a:xfrm>
          <a:prstGeom prst="rect">
            <a:avLst/>
          </a:prstGeom>
          <a:solidFill>
            <a:srgbClr val="FCE5CD"/>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000" b="1" dirty="0"/>
              <a:t>Series and Parallel Circuits</a:t>
            </a:r>
            <a:endParaRPr sz="2000" b="1" dirty="0"/>
          </a:p>
          <a:p>
            <a:pPr marL="0" lvl="0" indent="0">
              <a:spcBef>
                <a:spcPts val="0"/>
              </a:spcBef>
              <a:spcAft>
                <a:spcPts val="0"/>
              </a:spcAft>
              <a:buNone/>
            </a:pPr>
            <a:endParaRPr sz="2000" dirty="0"/>
          </a:p>
          <a:p>
            <a:pPr marL="0" lvl="0" indent="0">
              <a:spcBef>
                <a:spcPts val="0"/>
              </a:spcBef>
              <a:spcAft>
                <a:spcPts val="0"/>
              </a:spcAft>
              <a:buNone/>
            </a:pPr>
            <a:r>
              <a:rPr lang="en-GB" sz="2000" dirty="0"/>
              <a:t>A series circuit is a single loop. The current is always the same at every point in the loop. The energy is shared between all components so the potential difference across each individual component will match the supply voltage of the cell.</a:t>
            </a:r>
            <a:endParaRPr sz="2000" dirty="0"/>
          </a:p>
          <a:p>
            <a:pPr marL="0" lvl="0" indent="0">
              <a:spcBef>
                <a:spcPts val="0"/>
              </a:spcBef>
              <a:spcAft>
                <a:spcPts val="0"/>
              </a:spcAft>
              <a:buNone/>
            </a:pPr>
            <a:endParaRPr sz="2000" dirty="0"/>
          </a:p>
          <a:p>
            <a:pPr marL="0" lvl="0" indent="0">
              <a:spcBef>
                <a:spcPts val="0"/>
              </a:spcBef>
              <a:spcAft>
                <a:spcPts val="0"/>
              </a:spcAft>
              <a:buNone/>
            </a:pPr>
            <a:r>
              <a:rPr lang="en-GB" sz="2000" dirty="0"/>
              <a:t>A parallel circuit contains multiple loops. The current splits at a junction but is always conserved (the amount flowing in equals the amount flowing out). More current flows down the path of least resistance.</a:t>
            </a:r>
            <a:endParaRPr sz="2000" dirty="0"/>
          </a:p>
          <a:p>
            <a:pPr marL="0" lvl="0" indent="0">
              <a:spcBef>
                <a:spcPts val="0"/>
              </a:spcBef>
              <a:spcAft>
                <a:spcPts val="0"/>
              </a:spcAft>
              <a:buNone/>
            </a:pPr>
            <a:endParaRPr sz="2000" dirty="0"/>
          </a:p>
          <a:p>
            <a:pPr marL="0" lvl="0" indent="0" rtl="0">
              <a:spcBef>
                <a:spcPts val="0"/>
              </a:spcBef>
              <a:spcAft>
                <a:spcPts val="0"/>
              </a:spcAft>
              <a:buNone/>
            </a:pPr>
            <a:r>
              <a:rPr lang="en-GB" sz="2000" dirty="0"/>
              <a:t>Each loop in the circuit gets its own supply of energy to be shared.</a:t>
            </a:r>
            <a:endParaRPr sz="2000" dirty="0"/>
          </a:p>
        </p:txBody>
      </p:sp>
      <p:pic>
        <p:nvPicPr>
          <p:cNvPr id="5" name="Google Shape;106;p11"/>
          <p:cNvPicPr preferRelativeResize="0"/>
          <p:nvPr/>
        </p:nvPicPr>
        <p:blipFill>
          <a:blip r:embed="rId2">
            <a:alphaModFix/>
          </a:blip>
          <a:stretch>
            <a:fillRect/>
          </a:stretch>
        </p:blipFill>
        <p:spPr>
          <a:xfrm>
            <a:off x="7050583" y="1140636"/>
            <a:ext cx="4702973" cy="5478213"/>
          </a:xfrm>
          <a:prstGeom prst="rect">
            <a:avLst/>
          </a:prstGeom>
          <a:noFill/>
          <a:ln>
            <a:noFill/>
          </a:ln>
        </p:spPr>
      </p:pic>
      <p:sp>
        <p:nvSpPr>
          <p:cNvPr id="7" name="Google Shape;103;p11"/>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dirty="0"/>
              <a:t>Essential DC Circuits </a:t>
            </a: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p:txBody>
      </p:sp>
    </p:spTree>
    <p:extLst>
      <p:ext uri="{BB962C8B-B14F-4D97-AF65-F5344CB8AC3E}">
        <p14:creationId xmlns:p14="http://schemas.microsoft.com/office/powerpoint/2010/main" val="193291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DC Circuits TASK</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112" name="Google Shape;112;p12"/>
          <p:cNvSpPr txBox="1"/>
          <p:nvPr/>
        </p:nvSpPr>
        <p:spPr>
          <a:xfrm>
            <a:off x="161779" y="790337"/>
            <a:ext cx="8577900" cy="3943133"/>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GB" sz="2000" dirty="0"/>
              <a:t>Sketch and label as many circuit symbols as you can remember from GCSE Science.</a:t>
            </a:r>
            <a:endParaRPr sz="2000" dirty="0"/>
          </a:p>
          <a:p>
            <a:pPr marL="457200" lvl="0" indent="-342900" rtl="0">
              <a:spcBef>
                <a:spcPts val="0"/>
              </a:spcBef>
              <a:spcAft>
                <a:spcPts val="0"/>
              </a:spcAft>
              <a:buSzPts val="1800"/>
              <a:buAutoNum type="arabicPeriod"/>
            </a:pPr>
            <a:r>
              <a:rPr lang="en-GB" sz="2000" dirty="0"/>
              <a:t>Describe a simple experiment that you could perform to calculate the resistance of component B.</a:t>
            </a:r>
            <a:endParaRPr sz="2000" dirty="0"/>
          </a:p>
          <a:p>
            <a:pPr marL="457200" lvl="0" indent="-342900" rtl="0">
              <a:spcBef>
                <a:spcPts val="0"/>
              </a:spcBef>
              <a:spcAft>
                <a:spcPts val="0"/>
              </a:spcAft>
              <a:buSzPts val="1800"/>
              <a:buAutoNum type="arabicPeriod"/>
            </a:pPr>
            <a:r>
              <a:rPr lang="en-GB" sz="2000" dirty="0"/>
              <a:t>Complete the following table, add units to each column heading.</a:t>
            </a:r>
            <a:endParaRPr sz="2000" dirty="0"/>
          </a:p>
          <a:p>
            <a:pPr marL="0" lvl="0" indent="0" rtl="0">
              <a:spcBef>
                <a:spcPts val="0"/>
              </a:spcBef>
              <a:spcAft>
                <a:spcPts val="0"/>
              </a:spcAft>
              <a:buNone/>
            </a:pPr>
            <a:endParaRPr sz="2000" dirty="0"/>
          </a:p>
          <a:p>
            <a:pPr marL="0" lvl="0" indent="0" rtl="0">
              <a:spcBef>
                <a:spcPts val="0"/>
              </a:spcBef>
              <a:spcAft>
                <a:spcPts val="0"/>
              </a:spcAft>
              <a:buNone/>
            </a:pPr>
            <a:endParaRPr sz="2000" dirty="0"/>
          </a:p>
          <a:p>
            <a:pPr marL="0" lvl="0" indent="0" rtl="0">
              <a:spcBef>
                <a:spcPts val="0"/>
              </a:spcBef>
              <a:spcAft>
                <a:spcPts val="0"/>
              </a:spcAft>
              <a:buNone/>
            </a:pPr>
            <a:endParaRPr sz="2000" dirty="0"/>
          </a:p>
          <a:p>
            <a:pPr marL="0" lvl="0" indent="0" rtl="0">
              <a:spcBef>
                <a:spcPts val="0"/>
              </a:spcBef>
              <a:spcAft>
                <a:spcPts val="0"/>
              </a:spcAft>
              <a:buNone/>
            </a:pPr>
            <a:endParaRPr sz="2000" dirty="0"/>
          </a:p>
          <a:p>
            <a:pPr marL="0" lvl="0" indent="0" rtl="0">
              <a:spcBef>
                <a:spcPts val="0"/>
              </a:spcBef>
              <a:spcAft>
                <a:spcPts val="0"/>
              </a:spcAft>
              <a:buNone/>
            </a:pPr>
            <a:endParaRPr sz="2000" dirty="0"/>
          </a:p>
        </p:txBody>
      </p:sp>
      <p:pic>
        <p:nvPicPr>
          <p:cNvPr id="113" name="Google Shape;113;p12"/>
          <p:cNvPicPr preferRelativeResize="0"/>
          <p:nvPr/>
        </p:nvPicPr>
        <p:blipFill>
          <a:blip r:embed="rId3">
            <a:alphaModFix/>
          </a:blip>
          <a:stretch>
            <a:fillRect/>
          </a:stretch>
        </p:blipFill>
        <p:spPr>
          <a:xfrm>
            <a:off x="8984851" y="735980"/>
            <a:ext cx="2878574" cy="3585375"/>
          </a:xfrm>
          <a:prstGeom prst="rect">
            <a:avLst/>
          </a:prstGeom>
          <a:noFill/>
          <a:ln>
            <a:noFill/>
          </a:ln>
        </p:spPr>
      </p:pic>
      <p:graphicFrame>
        <p:nvGraphicFramePr>
          <p:cNvPr id="114" name="Google Shape;114;p12"/>
          <p:cNvGraphicFramePr/>
          <p:nvPr>
            <p:extLst>
              <p:ext uri="{D42A27DB-BD31-4B8C-83A1-F6EECF244321}">
                <p14:modId xmlns:p14="http://schemas.microsoft.com/office/powerpoint/2010/main" val="2804721875"/>
              </p:ext>
            </p:extLst>
          </p:nvPr>
        </p:nvGraphicFramePr>
        <p:xfrm>
          <a:off x="335824" y="2486463"/>
          <a:ext cx="8088923" cy="2072550"/>
        </p:xfrm>
        <a:graphic>
          <a:graphicData uri="http://schemas.openxmlformats.org/drawingml/2006/table">
            <a:tbl>
              <a:tblPr>
                <a:noFill/>
                <a:tableStyleId>{50EA5B04-A89F-4015-A198-D7560FF60902}</a:tableStyleId>
              </a:tblPr>
              <a:tblGrid>
                <a:gridCol w="1709224">
                  <a:extLst>
                    <a:ext uri="{9D8B030D-6E8A-4147-A177-3AD203B41FA5}">
                      <a16:colId xmlns:a16="http://schemas.microsoft.com/office/drawing/2014/main" val="20000"/>
                    </a:ext>
                  </a:extLst>
                </a:gridCol>
                <a:gridCol w="2095200">
                  <a:extLst>
                    <a:ext uri="{9D8B030D-6E8A-4147-A177-3AD203B41FA5}">
                      <a16:colId xmlns:a16="http://schemas.microsoft.com/office/drawing/2014/main" val="20001"/>
                    </a:ext>
                  </a:extLst>
                </a:gridCol>
                <a:gridCol w="2262268">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312825">
                <a:tc>
                  <a:txBody>
                    <a:bodyPr/>
                    <a:lstStyle/>
                    <a:p>
                      <a:pPr marL="0" lvl="0" indent="0" algn="ctr">
                        <a:spcBef>
                          <a:spcPts val="0"/>
                        </a:spcBef>
                        <a:spcAft>
                          <a:spcPts val="0"/>
                        </a:spcAft>
                        <a:buNone/>
                      </a:pPr>
                      <a:r>
                        <a:rPr lang="en-GB" sz="2000" b="1"/>
                        <a:t>Component</a:t>
                      </a:r>
                      <a:endParaRPr sz="2000" b="1"/>
                    </a:p>
                  </a:txBody>
                  <a:tcPr marL="91425" marR="91425" marT="91425" marB="91425">
                    <a:solidFill>
                      <a:srgbClr val="CCCCCC"/>
                    </a:solidFill>
                  </a:tcPr>
                </a:tc>
                <a:tc>
                  <a:txBody>
                    <a:bodyPr/>
                    <a:lstStyle/>
                    <a:p>
                      <a:pPr marL="0" lvl="0" indent="0" algn="ctr">
                        <a:spcBef>
                          <a:spcPts val="0"/>
                        </a:spcBef>
                        <a:spcAft>
                          <a:spcPts val="0"/>
                        </a:spcAft>
                        <a:buNone/>
                      </a:pPr>
                      <a:r>
                        <a:rPr lang="en-GB" sz="2000" b="1" dirty="0"/>
                        <a:t>Current flowing through it</a:t>
                      </a:r>
                      <a:endParaRPr sz="2000" b="1" dirty="0"/>
                    </a:p>
                  </a:txBody>
                  <a:tcPr marL="91425" marR="91425" marT="91425" marB="91425">
                    <a:solidFill>
                      <a:srgbClr val="CCCCCC"/>
                    </a:solidFill>
                  </a:tcPr>
                </a:tc>
                <a:tc>
                  <a:txBody>
                    <a:bodyPr/>
                    <a:lstStyle/>
                    <a:p>
                      <a:pPr marL="0" lvl="0" indent="0" algn="ctr">
                        <a:spcBef>
                          <a:spcPts val="0"/>
                        </a:spcBef>
                        <a:spcAft>
                          <a:spcPts val="0"/>
                        </a:spcAft>
                        <a:buNone/>
                      </a:pPr>
                      <a:r>
                        <a:rPr lang="en-GB" sz="2000" b="1"/>
                        <a:t>Potential difference across it</a:t>
                      </a:r>
                      <a:endParaRPr sz="2000" b="1"/>
                    </a:p>
                  </a:txBody>
                  <a:tcPr marL="91425" marR="91425" marT="91425" marB="91425">
                    <a:solidFill>
                      <a:srgbClr val="CCCCCC"/>
                    </a:solidFill>
                  </a:tcPr>
                </a:tc>
                <a:tc>
                  <a:txBody>
                    <a:bodyPr/>
                    <a:lstStyle/>
                    <a:p>
                      <a:pPr marL="0" lvl="0" indent="0" algn="ctr">
                        <a:spcBef>
                          <a:spcPts val="0"/>
                        </a:spcBef>
                        <a:spcAft>
                          <a:spcPts val="0"/>
                        </a:spcAft>
                        <a:buNone/>
                      </a:pPr>
                      <a:r>
                        <a:rPr lang="en-GB" sz="2000" b="1" dirty="0"/>
                        <a:t>Resistance</a:t>
                      </a:r>
                      <a:endParaRPr sz="2000" b="1" dirty="0"/>
                    </a:p>
                  </a:txBody>
                  <a:tcPr marL="91425" marR="91425" marT="91425" marB="91425">
                    <a:solidFill>
                      <a:srgbClr val="CCCCCC"/>
                    </a:solidFill>
                  </a:tcPr>
                </a:tc>
                <a:extLst>
                  <a:ext uri="{0D108BD9-81ED-4DB2-BD59-A6C34878D82A}">
                    <a16:rowId xmlns:a16="http://schemas.microsoft.com/office/drawing/2014/main" val="10000"/>
                  </a:ext>
                </a:extLst>
              </a:tr>
              <a:tr h="396200">
                <a:tc>
                  <a:txBody>
                    <a:bodyPr/>
                    <a:lstStyle/>
                    <a:p>
                      <a:pPr marL="0" lvl="0" indent="0" algn="ctr">
                        <a:spcBef>
                          <a:spcPts val="0"/>
                        </a:spcBef>
                        <a:spcAft>
                          <a:spcPts val="0"/>
                        </a:spcAft>
                        <a:buNone/>
                      </a:pPr>
                      <a:r>
                        <a:rPr lang="en-GB" sz="2000" b="1"/>
                        <a:t>A</a:t>
                      </a:r>
                      <a:endParaRPr sz="2000" b="1"/>
                    </a:p>
                  </a:txBody>
                  <a:tcPr marL="91425" marR="91425" marT="91425" marB="91425">
                    <a:solidFill>
                      <a:srgbClr val="CCCCCC"/>
                    </a:solidFill>
                  </a:tcPr>
                </a:tc>
                <a:tc>
                  <a:txBody>
                    <a:bodyPr/>
                    <a:lstStyle/>
                    <a:p>
                      <a:pPr marL="0" lvl="0" indent="0" algn="ctr">
                        <a:spcBef>
                          <a:spcPts val="0"/>
                        </a:spcBef>
                        <a:spcAft>
                          <a:spcPts val="0"/>
                        </a:spcAft>
                        <a:buNone/>
                      </a:pPr>
                      <a:r>
                        <a:rPr lang="en-GB" sz="2000" b="1"/>
                        <a:t>0.1</a:t>
                      </a:r>
                      <a:endParaRPr sz="2000" b="1"/>
                    </a:p>
                  </a:txBody>
                  <a:tcPr marL="91425" marR="91425" marT="91425" marB="91425">
                    <a:solidFill>
                      <a:srgbClr val="D9D9D9"/>
                    </a:solidFill>
                  </a:tcPr>
                </a:tc>
                <a:tc>
                  <a:txBody>
                    <a:bodyPr/>
                    <a:lstStyle/>
                    <a:p>
                      <a:pPr marL="0" lvl="0" indent="0" algn="ctr">
                        <a:spcBef>
                          <a:spcPts val="0"/>
                        </a:spcBef>
                        <a:spcAft>
                          <a:spcPts val="0"/>
                        </a:spcAft>
                        <a:buNone/>
                      </a:pPr>
                      <a:endParaRPr sz="2000" b="1"/>
                    </a:p>
                  </a:txBody>
                  <a:tcPr marL="91425" marR="91425" marT="91425" marB="91425">
                    <a:solidFill>
                      <a:srgbClr val="D9D9D9"/>
                    </a:solidFill>
                  </a:tcPr>
                </a:tc>
                <a:tc>
                  <a:txBody>
                    <a:bodyPr/>
                    <a:lstStyle/>
                    <a:p>
                      <a:pPr marL="0" lvl="0" indent="0" algn="ctr">
                        <a:spcBef>
                          <a:spcPts val="0"/>
                        </a:spcBef>
                        <a:spcAft>
                          <a:spcPts val="0"/>
                        </a:spcAft>
                        <a:buNone/>
                      </a:pPr>
                      <a:endParaRPr sz="2000" b="1"/>
                    </a:p>
                  </a:txBody>
                  <a:tcPr marL="91425" marR="91425" marT="91425" marB="91425">
                    <a:solidFill>
                      <a:srgbClr val="D9D9D9"/>
                    </a:solidFill>
                  </a:tcPr>
                </a:tc>
                <a:extLst>
                  <a:ext uri="{0D108BD9-81ED-4DB2-BD59-A6C34878D82A}">
                    <a16:rowId xmlns:a16="http://schemas.microsoft.com/office/drawing/2014/main" val="10001"/>
                  </a:ext>
                </a:extLst>
              </a:tr>
              <a:tr h="396200">
                <a:tc>
                  <a:txBody>
                    <a:bodyPr/>
                    <a:lstStyle/>
                    <a:p>
                      <a:pPr marL="0" lvl="0" indent="0" algn="ctr">
                        <a:spcBef>
                          <a:spcPts val="0"/>
                        </a:spcBef>
                        <a:spcAft>
                          <a:spcPts val="0"/>
                        </a:spcAft>
                        <a:buNone/>
                      </a:pPr>
                      <a:r>
                        <a:rPr lang="en-GB" sz="2000" b="1"/>
                        <a:t>B</a:t>
                      </a:r>
                      <a:endParaRPr sz="2000" b="1"/>
                    </a:p>
                  </a:txBody>
                  <a:tcPr marL="91425" marR="91425" marT="91425" marB="91425">
                    <a:solidFill>
                      <a:srgbClr val="CCCCCC"/>
                    </a:solidFill>
                  </a:tcPr>
                </a:tc>
                <a:tc>
                  <a:txBody>
                    <a:bodyPr/>
                    <a:lstStyle/>
                    <a:p>
                      <a:pPr marL="0" lvl="0" indent="0" algn="ctr">
                        <a:spcBef>
                          <a:spcPts val="0"/>
                        </a:spcBef>
                        <a:spcAft>
                          <a:spcPts val="0"/>
                        </a:spcAft>
                        <a:buNone/>
                      </a:pPr>
                      <a:r>
                        <a:rPr lang="en-GB" sz="2000" b="1" dirty="0"/>
                        <a:t>0.4</a:t>
                      </a:r>
                      <a:endParaRPr sz="2000" b="1" dirty="0"/>
                    </a:p>
                  </a:txBody>
                  <a:tcPr marL="91425" marR="91425" marT="91425" marB="91425">
                    <a:solidFill>
                      <a:srgbClr val="D9D9D9"/>
                    </a:solidFill>
                  </a:tcPr>
                </a:tc>
                <a:tc>
                  <a:txBody>
                    <a:bodyPr/>
                    <a:lstStyle/>
                    <a:p>
                      <a:pPr marL="0" lvl="0" indent="0" algn="ctr">
                        <a:spcBef>
                          <a:spcPts val="0"/>
                        </a:spcBef>
                        <a:spcAft>
                          <a:spcPts val="0"/>
                        </a:spcAft>
                        <a:buNone/>
                      </a:pPr>
                      <a:endParaRPr sz="2000" b="1"/>
                    </a:p>
                  </a:txBody>
                  <a:tcPr marL="91425" marR="91425" marT="91425" marB="91425">
                    <a:solidFill>
                      <a:srgbClr val="D9D9D9"/>
                    </a:solidFill>
                  </a:tcPr>
                </a:tc>
                <a:tc>
                  <a:txBody>
                    <a:bodyPr/>
                    <a:lstStyle/>
                    <a:p>
                      <a:pPr marL="0" lvl="0" indent="0" algn="ctr">
                        <a:spcBef>
                          <a:spcPts val="0"/>
                        </a:spcBef>
                        <a:spcAft>
                          <a:spcPts val="0"/>
                        </a:spcAft>
                        <a:buNone/>
                      </a:pPr>
                      <a:endParaRPr sz="2000" b="1" dirty="0"/>
                    </a:p>
                  </a:txBody>
                  <a:tcPr marL="91425" marR="91425" marT="91425" marB="91425">
                    <a:solidFill>
                      <a:srgbClr val="D9D9D9"/>
                    </a:solidFill>
                  </a:tcPr>
                </a:tc>
                <a:extLst>
                  <a:ext uri="{0D108BD9-81ED-4DB2-BD59-A6C34878D82A}">
                    <a16:rowId xmlns:a16="http://schemas.microsoft.com/office/drawing/2014/main" val="10002"/>
                  </a:ext>
                </a:extLst>
              </a:tr>
            </a:tbl>
          </a:graphicData>
        </a:graphic>
      </p:graphicFrame>
      <p:sp>
        <p:nvSpPr>
          <p:cNvPr id="115" name="Google Shape;115;p12"/>
          <p:cNvSpPr txBox="1"/>
          <p:nvPr/>
        </p:nvSpPr>
        <p:spPr>
          <a:xfrm>
            <a:off x="9797476" y="426887"/>
            <a:ext cx="6230700" cy="72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1800" dirty="0"/>
              <a:t>6V Cell</a:t>
            </a:r>
            <a:endParaRPr sz="1800" dirty="0"/>
          </a:p>
        </p:txBody>
      </p:sp>
      <p:sp>
        <p:nvSpPr>
          <p:cNvPr id="2" name="Rectangle 1"/>
          <p:cNvSpPr/>
          <p:nvPr/>
        </p:nvSpPr>
        <p:spPr>
          <a:xfrm>
            <a:off x="161779" y="4630448"/>
            <a:ext cx="1195753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GB" sz="2000" b="1" dirty="0"/>
              <a:t>Going Deeper</a:t>
            </a:r>
          </a:p>
          <a:p>
            <a:pPr marL="457200" lvl="0" indent="-342900">
              <a:buSzPts val="1800"/>
              <a:buChar char="●"/>
            </a:pPr>
            <a:r>
              <a:rPr lang="en-GB" sz="2000" dirty="0"/>
              <a:t>What current would be flowing through the cell?</a:t>
            </a:r>
          </a:p>
          <a:p>
            <a:pPr marL="457200" lvl="0" indent="-342900">
              <a:buSzPts val="1800"/>
              <a:buChar char="●"/>
            </a:pPr>
            <a:r>
              <a:rPr lang="en-GB" sz="2000" dirty="0"/>
              <a:t>Can you write down any rules that define the behaviour of current and potential difference in series and parallel circuits?</a:t>
            </a:r>
          </a:p>
          <a:p>
            <a:pPr marL="457200" lvl="0" indent="-342900">
              <a:buSzPts val="1800"/>
              <a:buChar char="●"/>
            </a:pPr>
            <a:r>
              <a:rPr lang="en-GB" sz="2000" dirty="0"/>
              <a:t>The circuit model we have used assumes the cell has no resistance. If the cell had resistance what would happen to the potential difference across the components if there resistance was lowered?</a:t>
            </a:r>
          </a:p>
        </p:txBody>
      </p:sp>
      <p:sp>
        <p:nvSpPr>
          <p:cNvPr id="8" name="Rectangle 7">
            <a:extLst>
              <a:ext uri="{FF2B5EF4-FFF2-40B4-BE49-F238E27FC236}">
                <a16:creationId xmlns:a16="http://schemas.microsoft.com/office/drawing/2014/main" id="{CC5C989E-16D7-4077-B928-D408B8EBDF6E}"/>
              </a:ext>
            </a:extLst>
          </p:cNvPr>
          <p:cNvSpPr/>
          <p:nvPr/>
        </p:nvSpPr>
        <p:spPr>
          <a:xfrm>
            <a:off x="5465264" y="116873"/>
            <a:ext cx="4355681" cy="461665"/>
          </a:xfrm>
          <a:prstGeom prst="rect">
            <a:avLst/>
          </a:prstGeom>
        </p:spPr>
        <p:txBody>
          <a:bodyPr wrap="none">
            <a:spAutoFit/>
          </a:bodyPr>
          <a:lstStyle/>
          <a:p>
            <a:pPr algn="ctr"/>
            <a:r>
              <a:rPr lang="en-GB" sz="2400" b="1" dirty="0">
                <a:solidFill>
                  <a:srgbClr val="FF0000"/>
                </a:solidFill>
              </a:rPr>
              <a:t>WORK OUT THE ANSWERS!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DC Circuits ANSWERS</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121" name="Google Shape;121;p13"/>
          <p:cNvSpPr txBox="1"/>
          <p:nvPr/>
        </p:nvSpPr>
        <p:spPr>
          <a:xfrm>
            <a:off x="281250" y="973525"/>
            <a:ext cx="8577900" cy="53652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457200" lvl="0" indent="-342900" rtl="0">
              <a:spcBef>
                <a:spcPts val="0"/>
              </a:spcBef>
              <a:spcAft>
                <a:spcPts val="0"/>
              </a:spcAft>
              <a:buClr>
                <a:srgbClr val="6AA84F"/>
              </a:buClr>
              <a:buSzPts val="1800"/>
              <a:buAutoNum type="arabicPeriod"/>
            </a:pPr>
            <a:r>
              <a:rPr lang="en-GB" sz="2000" b="1" dirty="0">
                <a:solidFill>
                  <a:srgbClr val="6AA84F"/>
                </a:solidFill>
              </a:rPr>
              <a:t>Circuit symbols correct</a:t>
            </a:r>
            <a:endParaRPr sz="2000" b="1" dirty="0">
              <a:solidFill>
                <a:srgbClr val="6AA84F"/>
              </a:solidFill>
            </a:endParaRPr>
          </a:p>
          <a:p>
            <a:pPr marL="457200" lvl="0" indent="-342900" rtl="0">
              <a:spcBef>
                <a:spcPts val="0"/>
              </a:spcBef>
              <a:spcAft>
                <a:spcPts val="0"/>
              </a:spcAft>
              <a:buSzPts val="1800"/>
              <a:buAutoNum type="arabicPeriod"/>
            </a:pPr>
            <a:r>
              <a:rPr lang="en-GB" sz="2000" dirty="0"/>
              <a:t>Describe a simple experiment that you could perform to calculate the resistance of component B.</a:t>
            </a:r>
            <a:endParaRPr sz="2000" dirty="0"/>
          </a:p>
          <a:p>
            <a:pPr marL="457200" lvl="0" indent="0" rtl="0">
              <a:spcBef>
                <a:spcPts val="0"/>
              </a:spcBef>
              <a:spcAft>
                <a:spcPts val="0"/>
              </a:spcAft>
              <a:buNone/>
            </a:pPr>
            <a:r>
              <a:rPr lang="en-GB" sz="2000" dirty="0"/>
              <a:t>	</a:t>
            </a:r>
            <a:r>
              <a:rPr lang="en-GB" sz="2000" b="1" dirty="0">
                <a:solidFill>
                  <a:srgbClr val="6AA84F"/>
                </a:solidFill>
              </a:rPr>
              <a:t>Connect ammeter in series measure current</a:t>
            </a:r>
            <a:endParaRPr sz="2000" b="1" dirty="0">
              <a:solidFill>
                <a:srgbClr val="6AA84F"/>
              </a:solidFill>
            </a:endParaRPr>
          </a:p>
          <a:p>
            <a:pPr marL="457200" lvl="0" indent="0" rtl="0">
              <a:spcBef>
                <a:spcPts val="0"/>
              </a:spcBef>
              <a:spcAft>
                <a:spcPts val="0"/>
              </a:spcAft>
              <a:buNone/>
            </a:pPr>
            <a:r>
              <a:rPr lang="en-GB" sz="2000" b="1" dirty="0">
                <a:solidFill>
                  <a:srgbClr val="6AA84F"/>
                </a:solidFill>
              </a:rPr>
              <a:t>	Connect voltmeter in parallel - measure </a:t>
            </a:r>
            <a:r>
              <a:rPr lang="en-GB" sz="2000" b="1" dirty="0" err="1">
                <a:solidFill>
                  <a:srgbClr val="6AA84F"/>
                </a:solidFill>
              </a:rPr>
              <a:t>p.d</a:t>
            </a:r>
            <a:r>
              <a:rPr lang="en-GB" sz="2000" b="1" dirty="0">
                <a:solidFill>
                  <a:srgbClr val="6AA84F"/>
                </a:solidFill>
              </a:rPr>
              <a:t>.</a:t>
            </a:r>
            <a:endParaRPr sz="2000" b="1" dirty="0">
              <a:solidFill>
                <a:srgbClr val="6AA84F"/>
              </a:solidFill>
            </a:endParaRPr>
          </a:p>
          <a:p>
            <a:pPr marL="457200" lvl="0" indent="0" rtl="0">
              <a:spcBef>
                <a:spcPts val="0"/>
              </a:spcBef>
              <a:spcAft>
                <a:spcPts val="0"/>
              </a:spcAft>
              <a:buNone/>
            </a:pPr>
            <a:r>
              <a:rPr lang="en-GB" sz="2000" b="1" dirty="0">
                <a:solidFill>
                  <a:srgbClr val="6AA84F"/>
                </a:solidFill>
              </a:rPr>
              <a:t>	Use Ohm’s Law - V = IR</a:t>
            </a:r>
            <a:endParaRPr sz="2000" b="1" dirty="0">
              <a:solidFill>
                <a:srgbClr val="6AA84F"/>
              </a:solidFill>
            </a:endParaRPr>
          </a:p>
          <a:p>
            <a:pPr marL="914400" lvl="0" indent="0" rtl="0">
              <a:spcBef>
                <a:spcPts val="0"/>
              </a:spcBef>
              <a:spcAft>
                <a:spcPts val="0"/>
              </a:spcAft>
              <a:buNone/>
            </a:pPr>
            <a:r>
              <a:rPr lang="en-GB" sz="2000" b="1" dirty="0">
                <a:solidFill>
                  <a:srgbClr val="6AA84F"/>
                </a:solidFill>
              </a:rPr>
              <a:t>EXT - Use variable resistor to vary current and plot IV graph with gradient giving resistance</a:t>
            </a:r>
            <a:endParaRPr sz="2000" b="1" dirty="0">
              <a:solidFill>
                <a:srgbClr val="6AA84F"/>
              </a:solidFill>
            </a:endParaRPr>
          </a:p>
          <a:p>
            <a:pPr marL="914400" lvl="0" indent="0" rtl="0">
              <a:spcBef>
                <a:spcPts val="0"/>
              </a:spcBef>
              <a:spcAft>
                <a:spcPts val="0"/>
              </a:spcAft>
              <a:buNone/>
            </a:pPr>
            <a:endParaRPr sz="2000" b="1" dirty="0">
              <a:solidFill>
                <a:srgbClr val="6AA84F"/>
              </a:solidFill>
            </a:endParaRPr>
          </a:p>
          <a:p>
            <a:pPr marL="114300" lvl="0" rtl="0">
              <a:spcBef>
                <a:spcPts val="0"/>
              </a:spcBef>
              <a:spcAft>
                <a:spcPts val="0"/>
              </a:spcAft>
              <a:buSzPts val="1800"/>
            </a:pPr>
            <a:r>
              <a:rPr lang="en-GB" sz="2000" dirty="0"/>
              <a:t>3. Complete the following table, add units to each column heading.</a:t>
            </a:r>
            <a:endParaRPr sz="20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b="1" dirty="0"/>
          </a:p>
          <a:p>
            <a:pPr marL="457200" lvl="0" indent="0" rtl="0">
              <a:spcBef>
                <a:spcPts val="0"/>
              </a:spcBef>
              <a:spcAft>
                <a:spcPts val="0"/>
              </a:spcAft>
              <a:buNone/>
            </a:pPr>
            <a:endParaRPr sz="1800" dirty="0"/>
          </a:p>
        </p:txBody>
      </p:sp>
      <p:pic>
        <p:nvPicPr>
          <p:cNvPr id="122" name="Google Shape;122;p13"/>
          <p:cNvPicPr preferRelativeResize="0"/>
          <p:nvPr/>
        </p:nvPicPr>
        <p:blipFill>
          <a:blip r:embed="rId3">
            <a:alphaModFix/>
          </a:blip>
          <a:stretch>
            <a:fillRect/>
          </a:stretch>
        </p:blipFill>
        <p:spPr>
          <a:xfrm>
            <a:off x="9083325" y="1636313"/>
            <a:ext cx="2878574" cy="3585375"/>
          </a:xfrm>
          <a:prstGeom prst="rect">
            <a:avLst/>
          </a:prstGeom>
          <a:noFill/>
          <a:ln>
            <a:noFill/>
          </a:ln>
        </p:spPr>
      </p:pic>
      <p:graphicFrame>
        <p:nvGraphicFramePr>
          <p:cNvPr id="123" name="Google Shape;123;p13"/>
          <p:cNvGraphicFramePr/>
          <p:nvPr>
            <p:extLst>
              <p:ext uri="{D42A27DB-BD31-4B8C-83A1-F6EECF244321}">
                <p14:modId xmlns:p14="http://schemas.microsoft.com/office/powerpoint/2010/main" val="1681591142"/>
              </p:ext>
            </p:extLst>
          </p:nvPr>
        </p:nvGraphicFramePr>
        <p:xfrm>
          <a:off x="501650" y="4185413"/>
          <a:ext cx="8137100" cy="2072550"/>
        </p:xfrm>
        <a:graphic>
          <a:graphicData uri="http://schemas.openxmlformats.org/drawingml/2006/table">
            <a:tbl>
              <a:tblPr>
                <a:noFill/>
                <a:tableStyleId>{50EA5B04-A89F-4015-A198-D7560FF60902}</a:tableStyleId>
              </a:tblPr>
              <a:tblGrid>
                <a:gridCol w="1616710">
                  <a:extLst>
                    <a:ext uri="{9D8B030D-6E8A-4147-A177-3AD203B41FA5}">
                      <a16:colId xmlns:a16="http://schemas.microsoft.com/office/drawing/2014/main" val="20000"/>
                    </a:ext>
                  </a:extLst>
                </a:gridCol>
                <a:gridCol w="2210372">
                  <a:extLst>
                    <a:ext uri="{9D8B030D-6E8A-4147-A177-3AD203B41FA5}">
                      <a16:colId xmlns:a16="http://schemas.microsoft.com/office/drawing/2014/main" val="20001"/>
                    </a:ext>
                  </a:extLst>
                </a:gridCol>
                <a:gridCol w="2275743">
                  <a:extLst>
                    <a:ext uri="{9D8B030D-6E8A-4147-A177-3AD203B41FA5}">
                      <a16:colId xmlns:a16="http://schemas.microsoft.com/office/drawing/2014/main" val="20002"/>
                    </a:ext>
                  </a:extLst>
                </a:gridCol>
                <a:gridCol w="2034275">
                  <a:extLst>
                    <a:ext uri="{9D8B030D-6E8A-4147-A177-3AD203B41FA5}">
                      <a16:colId xmlns:a16="http://schemas.microsoft.com/office/drawing/2014/main" val="20003"/>
                    </a:ext>
                  </a:extLst>
                </a:gridCol>
              </a:tblGrid>
              <a:tr h="312825">
                <a:tc>
                  <a:txBody>
                    <a:bodyPr/>
                    <a:lstStyle/>
                    <a:p>
                      <a:pPr marL="0" lvl="0" indent="0" algn="ctr" rtl="0">
                        <a:spcBef>
                          <a:spcPts val="0"/>
                        </a:spcBef>
                        <a:spcAft>
                          <a:spcPts val="0"/>
                        </a:spcAft>
                        <a:buNone/>
                      </a:pPr>
                      <a:r>
                        <a:rPr lang="en-GB" sz="2000" b="1"/>
                        <a:t>Component</a:t>
                      </a:r>
                      <a:endParaRPr sz="2000" b="1"/>
                    </a:p>
                  </a:txBody>
                  <a:tcPr marL="91425" marR="91425" marT="91425" marB="91425">
                    <a:solidFill>
                      <a:srgbClr val="CCCCCC"/>
                    </a:solidFill>
                  </a:tcPr>
                </a:tc>
                <a:tc>
                  <a:txBody>
                    <a:bodyPr/>
                    <a:lstStyle/>
                    <a:p>
                      <a:pPr marL="0" lvl="0" indent="0" algn="ctr" rtl="0">
                        <a:spcBef>
                          <a:spcPts val="0"/>
                        </a:spcBef>
                        <a:spcAft>
                          <a:spcPts val="0"/>
                        </a:spcAft>
                        <a:buNone/>
                      </a:pPr>
                      <a:r>
                        <a:rPr lang="en-GB" sz="2000" b="1"/>
                        <a:t>Current flowing through it</a:t>
                      </a:r>
                      <a:endParaRPr sz="2000" b="1"/>
                    </a:p>
                  </a:txBody>
                  <a:tcPr marL="91425" marR="91425" marT="91425" marB="91425">
                    <a:solidFill>
                      <a:srgbClr val="CCCCCC"/>
                    </a:solidFill>
                  </a:tcPr>
                </a:tc>
                <a:tc>
                  <a:txBody>
                    <a:bodyPr/>
                    <a:lstStyle/>
                    <a:p>
                      <a:pPr marL="0" lvl="0" indent="0" algn="ctr" rtl="0">
                        <a:spcBef>
                          <a:spcPts val="0"/>
                        </a:spcBef>
                        <a:spcAft>
                          <a:spcPts val="0"/>
                        </a:spcAft>
                        <a:buNone/>
                      </a:pPr>
                      <a:r>
                        <a:rPr lang="en-GB" sz="2000" b="1"/>
                        <a:t>Potential difference across it</a:t>
                      </a:r>
                      <a:endParaRPr sz="2000" b="1"/>
                    </a:p>
                  </a:txBody>
                  <a:tcPr marL="91425" marR="91425" marT="91425" marB="91425">
                    <a:solidFill>
                      <a:srgbClr val="CCCCCC"/>
                    </a:solidFill>
                  </a:tcPr>
                </a:tc>
                <a:tc>
                  <a:txBody>
                    <a:bodyPr/>
                    <a:lstStyle/>
                    <a:p>
                      <a:pPr marL="0" lvl="0" indent="0" algn="ctr" rtl="0">
                        <a:spcBef>
                          <a:spcPts val="0"/>
                        </a:spcBef>
                        <a:spcAft>
                          <a:spcPts val="0"/>
                        </a:spcAft>
                        <a:buNone/>
                      </a:pPr>
                      <a:r>
                        <a:rPr lang="en-GB" sz="2000" b="1"/>
                        <a:t>Resistance</a:t>
                      </a:r>
                      <a:endParaRPr sz="2000" b="1"/>
                    </a:p>
                  </a:txBody>
                  <a:tcPr marL="91425" marR="91425" marT="91425" marB="91425">
                    <a:solidFill>
                      <a:srgbClr val="CCCCCC"/>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GB" sz="2000" b="1"/>
                        <a:t>A</a:t>
                      </a:r>
                      <a:endParaRPr sz="2000" b="1"/>
                    </a:p>
                  </a:txBody>
                  <a:tcPr marL="91425" marR="91425" marT="91425" marB="91425">
                    <a:solidFill>
                      <a:srgbClr val="CCCCCC"/>
                    </a:solidFill>
                  </a:tcPr>
                </a:tc>
                <a:tc>
                  <a:txBody>
                    <a:bodyPr/>
                    <a:lstStyle/>
                    <a:p>
                      <a:pPr marL="0" lvl="0" indent="0" algn="ctr" rtl="0">
                        <a:spcBef>
                          <a:spcPts val="0"/>
                        </a:spcBef>
                        <a:spcAft>
                          <a:spcPts val="0"/>
                        </a:spcAft>
                        <a:buNone/>
                      </a:pPr>
                      <a:r>
                        <a:rPr lang="en-GB" sz="2000" b="1"/>
                        <a:t>0.1</a:t>
                      </a:r>
                      <a:endParaRPr sz="2000" b="1"/>
                    </a:p>
                  </a:txBody>
                  <a:tcPr marL="91425" marR="91425" marT="91425" marB="91425">
                    <a:solidFill>
                      <a:srgbClr val="D9D9D9"/>
                    </a:solidFill>
                  </a:tcPr>
                </a:tc>
                <a:tc>
                  <a:txBody>
                    <a:bodyPr/>
                    <a:lstStyle/>
                    <a:p>
                      <a:pPr marL="0" lvl="0" indent="0" algn="ctr" rtl="0">
                        <a:spcBef>
                          <a:spcPts val="0"/>
                        </a:spcBef>
                        <a:spcAft>
                          <a:spcPts val="0"/>
                        </a:spcAft>
                        <a:buNone/>
                      </a:pPr>
                      <a:r>
                        <a:rPr lang="en-GB" sz="2000" b="1">
                          <a:solidFill>
                            <a:srgbClr val="6AA84F"/>
                          </a:solidFill>
                        </a:rPr>
                        <a:t>6</a:t>
                      </a:r>
                      <a:endParaRPr sz="2000" b="1">
                        <a:solidFill>
                          <a:srgbClr val="6AA84F"/>
                        </a:solidFill>
                      </a:endParaRPr>
                    </a:p>
                  </a:txBody>
                  <a:tcPr marL="91425" marR="91425" marT="91425" marB="91425">
                    <a:solidFill>
                      <a:srgbClr val="D9D9D9"/>
                    </a:solidFill>
                  </a:tcPr>
                </a:tc>
                <a:tc>
                  <a:txBody>
                    <a:bodyPr/>
                    <a:lstStyle/>
                    <a:p>
                      <a:pPr marL="0" lvl="0" indent="0" algn="ctr" rtl="0">
                        <a:spcBef>
                          <a:spcPts val="0"/>
                        </a:spcBef>
                        <a:spcAft>
                          <a:spcPts val="0"/>
                        </a:spcAft>
                        <a:buNone/>
                      </a:pPr>
                      <a:r>
                        <a:rPr lang="en-GB" sz="2000" b="1">
                          <a:solidFill>
                            <a:srgbClr val="6AA84F"/>
                          </a:solidFill>
                        </a:rPr>
                        <a:t>60</a:t>
                      </a:r>
                      <a:endParaRPr sz="2000" b="1">
                        <a:solidFill>
                          <a:srgbClr val="6AA84F"/>
                        </a:solidFill>
                      </a:endParaRPr>
                    </a:p>
                  </a:txBody>
                  <a:tcPr marL="91425" marR="91425" marT="91425" marB="91425">
                    <a:solidFill>
                      <a:srgbClr val="D9D9D9"/>
                    </a:solidFill>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GB" sz="2000" b="1"/>
                        <a:t>B</a:t>
                      </a:r>
                      <a:endParaRPr sz="2000" b="1"/>
                    </a:p>
                  </a:txBody>
                  <a:tcPr marL="91425" marR="91425" marT="91425" marB="91425">
                    <a:solidFill>
                      <a:srgbClr val="CCCCCC"/>
                    </a:solidFill>
                  </a:tcPr>
                </a:tc>
                <a:tc>
                  <a:txBody>
                    <a:bodyPr/>
                    <a:lstStyle/>
                    <a:p>
                      <a:pPr marL="0" lvl="0" indent="0" algn="ctr" rtl="0">
                        <a:spcBef>
                          <a:spcPts val="0"/>
                        </a:spcBef>
                        <a:spcAft>
                          <a:spcPts val="0"/>
                        </a:spcAft>
                        <a:buNone/>
                      </a:pPr>
                      <a:r>
                        <a:rPr lang="en-GB" sz="2000" b="1"/>
                        <a:t>0.4</a:t>
                      </a:r>
                      <a:endParaRPr sz="2000" b="1"/>
                    </a:p>
                  </a:txBody>
                  <a:tcPr marL="91425" marR="91425" marT="91425" marB="91425">
                    <a:solidFill>
                      <a:srgbClr val="D9D9D9"/>
                    </a:solidFill>
                  </a:tcPr>
                </a:tc>
                <a:tc>
                  <a:txBody>
                    <a:bodyPr/>
                    <a:lstStyle/>
                    <a:p>
                      <a:pPr marL="0" lvl="0" indent="0" algn="ctr" rtl="0">
                        <a:spcBef>
                          <a:spcPts val="0"/>
                        </a:spcBef>
                        <a:spcAft>
                          <a:spcPts val="0"/>
                        </a:spcAft>
                        <a:buNone/>
                      </a:pPr>
                      <a:r>
                        <a:rPr lang="en-GB" sz="2000" b="1">
                          <a:solidFill>
                            <a:srgbClr val="6AA84F"/>
                          </a:solidFill>
                        </a:rPr>
                        <a:t>6</a:t>
                      </a:r>
                      <a:endParaRPr sz="2000" b="1">
                        <a:solidFill>
                          <a:srgbClr val="6AA84F"/>
                        </a:solidFill>
                      </a:endParaRPr>
                    </a:p>
                  </a:txBody>
                  <a:tcPr marL="91425" marR="91425" marT="91425" marB="91425">
                    <a:solidFill>
                      <a:srgbClr val="D9D9D9"/>
                    </a:solidFill>
                  </a:tcPr>
                </a:tc>
                <a:tc>
                  <a:txBody>
                    <a:bodyPr/>
                    <a:lstStyle/>
                    <a:p>
                      <a:pPr marL="0" lvl="0" indent="0" algn="ctr" rtl="0">
                        <a:spcBef>
                          <a:spcPts val="0"/>
                        </a:spcBef>
                        <a:spcAft>
                          <a:spcPts val="0"/>
                        </a:spcAft>
                        <a:buNone/>
                      </a:pPr>
                      <a:r>
                        <a:rPr lang="en-GB" sz="2000" b="1" dirty="0">
                          <a:solidFill>
                            <a:srgbClr val="6AA84F"/>
                          </a:solidFill>
                        </a:rPr>
                        <a:t>15</a:t>
                      </a:r>
                      <a:endParaRPr sz="2000" b="1" dirty="0">
                        <a:solidFill>
                          <a:srgbClr val="6AA84F"/>
                        </a:solidFill>
                      </a:endParaRPr>
                    </a:p>
                  </a:txBody>
                  <a:tcPr marL="91425" marR="91425" marT="91425" marB="91425">
                    <a:solidFill>
                      <a:srgbClr val="D9D9D9"/>
                    </a:solidFill>
                  </a:tcPr>
                </a:tc>
                <a:extLst>
                  <a:ext uri="{0D108BD9-81ED-4DB2-BD59-A6C34878D82A}">
                    <a16:rowId xmlns:a16="http://schemas.microsoft.com/office/drawing/2014/main" val="10002"/>
                  </a:ext>
                </a:extLst>
              </a:tr>
            </a:tbl>
          </a:graphicData>
        </a:graphic>
      </p:graphicFrame>
      <p:sp>
        <p:nvSpPr>
          <p:cNvPr id="124" name="Google Shape;124;p13"/>
          <p:cNvSpPr txBox="1"/>
          <p:nvPr/>
        </p:nvSpPr>
        <p:spPr>
          <a:xfrm>
            <a:off x="10015525" y="1292050"/>
            <a:ext cx="6230700" cy="72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800"/>
              <a:t>6V Cell</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txBox="1"/>
          <p:nvPr/>
        </p:nvSpPr>
        <p:spPr>
          <a:xfrm>
            <a:off x="13593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dirty="0"/>
              <a:t>Essential Waves</a:t>
            </a: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p:txBody>
      </p:sp>
      <p:sp>
        <p:nvSpPr>
          <p:cNvPr id="130" name="Google Shape;130;p14"/>
          <p:cNvSpPr/>
          <p:nvPr/>
        </p:nvSpPr>
        <p:spPr>
          <a:xfrm>
            <a:off x="6725550" y="3485975"/>
            <a:ext cx="2239200" cy="984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Google Shape;131;p14"/>
          <p:cNvSpPr txBox="1"/>
          <p:nvPr/>
        </p:nvSpPr>
        <p:spPr>
          <a:xfrm>
            <a:off x="245532" y="910864"/>
            <a:ext cx="6837552" cy="5386800"/>
          </a:xfrm>
          <a:prstGeom prst="rect">
            <a:avLst/>
          </a:prstGeom>
          <a:solidFill>
            <a:srgbClr val="F9CB9C"/>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000" b="1" dirty="0"/>
              <a:t>What is a Wave?</a:t>
            </a:r>
            <a:endParaRPr sz="2000" b="1" dirty="0"/>
          </a:p>
          <a:p>
            <a:pPr marL="0" lvl="0" indent="0">
              <a:spcBef>
                <a:spcPts val="0"/>
              </a:spcBef>
              <a:spcAft>
                <a:spcPts val="0"/>
              </a:spcAft>
              <a:buNone/>
            </a:pPr>
            <a:r>
              <a:rPr lang="en-GB" sz="2000" dirty="0"/>
              <a:t>Waves transfer energy without transferring matter.</a:t>
            </a:r>
            <a:endParaRPr sz="2000" dirty="0"/>
          </a:p>
          <a:p>
            <a:pPr marL="0" lvl="0" indent="0">
              <a:spcBef>
                <a:spcPts val="0"/>
              </a:spcBef>
              <a:spcAft>
                <a:spcPts val="0"/>
              </a:spcAft>
              <a:buNone/>
            </a:pPr>
            <a:r>
              <a:rPr lang="en-GB" sz="2000" dirty="0"/>
              <a:t>Light and sound are common examples of waves.</a:t>
            </a:r>
            <a:endParaRPr sz="2000" dirty="0"/>
          </a:p>
          <a:p>
            <a:pPr marL="0" lvl="0" indent="0">
              <a:spcBef>
                <a:spcPts val="0"/>
              </a:spcBef>
              <a:spcAft>
                <a:spcPts val="0"/>
              </a:spcAft>
              <a:buNone/>
            </a:pPr>
            <a:r>
              <a:rPr lang="en-GB" sz="2000" dirty="0"/>
              <a:t>A wave can be thought of as a series of oscillations.</a:t>
            </a:r>
            <a:endParaRPr sz="2000" dirty="0"/>
          </a:p>
          <a:p>
            <a:pPr marL="0" lvl="0" indent="0">
              <a:spcBef>
                <a:spcPts val="0"/>
              </a:spcBef>
              <a:spcAft>
                <a:spcPts val="0"/>
              </a:spcAft>
              <a:buNone/>
            </a:pPr>
            <a:endParaRPr sz="2000" dirty="0"/>
          </a:p>
          <a:p>
            <a:pPr marL="0" lvl="0" indent="0">
              <a:spcBef>
                <a:spcPts val="0"/>
              </a:spcBef>
              <a:spcAft>
                <a:spcPts val="0"/>
              </a:spcAft>
              <a:buNone/>
            </a:pPr>
            <a:r>
              <a:rPr lang="en-GB" sz="2000" dirty="0"/>
              <a:t>There are several wave features that you should be able to recall from GCSE Science:</a:t>
            </a:r>
            <a:endParaRPr sz="2000" dirty="0"/>
          </a:p>
          <a:p>
            <a:pPr marL="0" lvl="0" indent="0">
              <a:spcBef>
                <a:spcPts val="0"/>
              </a:spcBef>
              <a:spcAft>
                <a:spcPts val="0"/>
              </a:spcAft>
              <a:buNone/>
            </a:pPr>
            <a:endParaRPr sz="2000" dirty="0"/>
          </a:p>
          <a:p>
            <a:pPr marL="457200" lvl="0" indent="-317500" rtl="0">
              <a:spcBef>
                <a:spcPts val="0"/>
              </a:spcBef>
              <a:spcAft>
                <a:spcPts val="0"/>
              </a:spcAft>
              <a:buSzPts val="1400"/>
              <a:buChar char="●"/>
            </a:pPr>
            <a:r>
              <a:rPr lang="en-GB" sz="2000" dirty="0"/>
              <a:t>Wavelength - the distance between two identical points on the wave.</a:t>
            </a:r>
            <a:endParaRPr sz="2000" dirty="0"/>
          </a:p>
          <a:p>
            <a:pPr marL="457200" lvl="0" indent="-317500" rtl="0">
              <a:spcBef>
                <a:spcPts val="0"/>
              </a:spcBef>
              <a:spcAft>
                <a:spcPts val="0"/>
              </a:spcAft>
              <a:buSzPts val="1400"/>
              <a:buChar char="●"/>
            </a:pPr>
            <a:r>
              <a:rPr lang="en-GB" sz="2000" dirty="0"/>
              <a:t>Amplitude - the maximum displacement of the waves oscillation</a:t>
            </a:r>
            <a:endParaRPr sz="2000" dirty="0"/>
          </a:p>
          <a:p>
            <a:pPr marL="457200" lvl="0" indent="-317500" rtl="0">
              <a:spcBef>
                <a:spcPts val="0"/>
              </a:spcBef>
              <a:spcAft>
                <a:spcPts val="0"/>
              </a:spcAft>
              <a:buSzPts val="1400"/>
              <a:buChar char="●"/>
            </a:pPr>
            <a:r>
              <a:rPr lang="en-GB" sz="2000" dirty="0"/>
              <a:t>Frequency - the number of oscillations per second, measured in Hertz.</a:t>
            </a:r>
            <a:endParaRPr sz="2000" dirty="0"/>
          </a:p>
          <a:p>
            <a:pPr marL="0" lvl="0" indent="0" rtl="0">
              <a:spcBef>
                <a:spcPts val="0"/>
              </a:spcBef>
              <a:spcAft>
                <a:spcPts val="0"/>
              </a:spcAft>
              <a:buNone/>
            </a:pPr>
            <a:endParaRPr sz="2000" dirty="0"/>
          </a:p>
          <a:p>
            <a:pPr marL="0" lvl="0" indent="0" rtl="0">
              <a:spcBef>
                <a:spcPts val="0"/>
              </a:spcBef>
              <a:spcAft>
                <a:spcPts val="0"/>
              </a:spcAft>
              <a:buNone/>
            </a:pPr>
            <a:r>
              <a:rPr lang="en-GB" sz="2000" dirty="0"/>
              <a:t>The wave equation links the wave speed ‘c’ to its frequency ‘f’ and wavelength ‘ƛ:       </a:t>
            </a:r>
            <a:r>
              <a:rPr lang="en-GB" sz="2000" b="1" dirty="0"/>
              <a:t>c = f </a:t>
            </a:r>
            <a:r>
              <a:rPr lang="en-GB" sz="2000" b="1" dirty="0">
                <a:solidFill>
                  <a:schemeClr val="dk1"/>
                </a:solidFill>
              </a:rPr>
              <a:t>ƛ</a:t>
            </a:r>
            <a:endParaRPr sz="2000" b="1" dirty="0"/>
          </a:p>
        </p:txBody>
      </p:sp>
      <p:pic>
        <p:nvPicPr>
          <p:cNvPr id="133" name="Google Shape;133;p14"/>
          <p:cNvPicPr preferRelativeResize="0"/>
          <p:nvPr/>
        </p:nvPicPr>
        <p:blipFill>
          <a:blip r:embed="rId3">
            <a:alphaModFix/>
          </a:blip>
          <a:stretch>
            <a:fillRect/>
          </a:stretch>
        </p:blipFill>
        <p:spPr>
          <a:xfrm>
            <a:off x="7216725" y="1596683"/>
            <a:ext cx="4536275" cy="4700981"/>
          </a:xfrm>
          <a:prstGeom prst="rect">
            <a:avLst/>
          </a:prstGeom>
          <a:noFill/>
          <a:ln>
            <a:noFill/>
          </a:ln>
        </p:spPr>
      </p:pic>
      <p:sp>
        <p:nvSpPr>
          <p:cNvPr id="6" name="Rectangle 5">
            <a:extLst>
              <a:ext uri="{FF2B5EF4-FFF2-40B4-BE49-F238E27FC236}">
                <a16:creationId xmlns:a16="http://schemas.microsoft.com/office/drawing/2014/main" id="{3F7914B7-B41D-444E-B17A-C626BBEE4C73}"/>
              </a:ext>
            </a:extLst>
          </p:cNvPr>
          <p:cNvSpPr/>
          <p:nvPr/>
        </p:nvSpPr>
        <p:spPr>
          <a:xfrm>
            <a:off x="7772400" y="65807"/>
            <a:ext cx="4419600" cy="94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hlinkClick r:id="rId4"/>
              </a:rPr>
              <a:t>https://www.youtube.com/watch?v=h5KBL1BPX1A</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14"/>
          <p:cNvSpPr txBox="1"/>
          <p:nvPr/>
        </p:nvSpPr>
        <p:spPr>
          <a:xfrm>
            <a:off x="246184" y="973550"/>
            <a:ext cx="6879829" cy="5386800"/>
          </a:xfrm>
          <a:prstGeom prst="rect">
            <a:avLst/>
          </a:prstGeom>
          <a:solidFill>
            <a:schemeClr val="bg1">
              <a:lumMod val="85000"/>
            </a:schemeClr>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b="1" dirty="0"/>
              <a:t>Wave Properties</a:t>
            </a:r>
            <a:endParaRPr sz="2400" b="1" dirty="0"/>
          </a:p>
          <a:p>
            <a:pPr marL="0" lvl="0" indent="0">
              <a:spcBef>
                <a:spcPts val="0"/>
              </a:spcBef>
              <a:spcAft>
                <a:spcPts val="0"/>
              </a:spcAft>
              <a:buNone/>
            </a:pPr>
            <a:endParaRPr sz="2000" b="1" dirty="0"/>
          </a:p>
          <a:p>
            <a:pPr marL="0" lvl="0" indent="0">
              <a:spcBef>
                <a:spcPts val="0"/>
              </a:spcBef>
              <a:spcAft>
                <a:spcPts val="0"/>
              </a:spcAft>
              <a:buNone/>
            </a:pPr>
            <a:r>
              <a:rPr lang="en-GB" sz="2400" dirty="0"/>
              <a:t>Waves can be </a:t>
            </a:r>
            <a:r>
              <a:rPr lang="en-GB" sz="2400" b="1" dirty="0">
                <a:solidFill>
                  <a:srgbClr val="E69138"/>
                </a:solidFill>
              </a:rPr>
              <a:t>reflected </a:t>
            </a:r>
            <a:r>
              <a:rPr lang="en-GB" sz="2400" dirty="0"/>
              <a:t>- the wave hits a boundary between materials and it returns back into the same material.</a:t>
            </a:r>
            <a:endParaRPr sz="2400" dirty="0"/>
          </a:p>
          <a:p>
            <a:pPr marL="0" lvl="0" indent="0">
              <a:spcBef>
                <a:spcPts val="0"/>
              </a:spcBef>
              <a:spcAft>
                <a:spcPts val="0"/>
              </a:spcAft>
              <a:buNone/>
            </a:pPr>
            <a:endParaRPr sz="2400" dirty="0"/>
          </a:p>
          <a:p>
            <a:pPr marL="0" lvl="0" indent="0">
              <a:spcBef>
                <a:spcPts val="0"/>
              </a:spcBef>
              <a:spcAft>
                <a:spcPts val="0"/>
              </a:spcAft>
              <a:buNone/>
            </a:pPr>
            <a:r>
              <a:rPr lang="en-GB" sz="2400" dirty="0"/>
              <a:t>Waves can be </a:t>
            </a:r>
            <a:r>
              <a:rPr lang="en-GB" sz="2400" b="1" dirty="0">
                <a:solidFill>
                  <a:srgbClr val="E69138"/>
                </a:solidFill>
              </a:rPr>
              <a:t>refracted</a:t>
            </a:r>
            <a:r>
              <a:rPr lang="en-GB" sz="2400" dirty="0"/>
              <a:t> - when it enters a new medium its direction can change. The wave speed and wavelength change but the frequency remain the same.</a:t>
            </a:r>
            <a:endParaRPr sz="2400" dirty="0"/>
          </a:p>
          <a:p>
            <a:pPr marL="0" lvl="0" indent="0">
              <a:spcBef>
                <a:spcPts val="0"/>
              </a:spcBef>
              <a:spcAft>
                <a:spcPts val="0"/>
              </a:spcAft>
              <a:buNone/>
            </a:pPr>
            <a:endParaRPr sz="2400" dirty="0"/>
          </a:p>
          <a:p>
            <a:pPr marL="0" lvl="0" indent="0" rtl="0">
              <a:spcBef>
                <a:spcPts val="0"/>
              </a:spcBef>
              <a:spcAft>
                <a:spcPts val="0"/>
              </a:spcAft>
              <a:buNone/>
            </a:pPr>
            <a:r>
              <a:rPr lang="en-GB" sz="2400" dirty="0"/>
              <a:t>Waves can be </a:t>
            </a:r>
            <a:r>
              <a:rPr lang="en-GB" sz="2400" b="1" dirty="0">
                <a:solidFill>
                  <a:srgbClr val="E69138"/>
                </a:solidFill>
              </a:rPr>
              <a:t>diffracted </a:t>
            </a:r>
            <a:r>
              <a:rPr lang="en-GB" sz="2400" dirty="0"/>
              <a:t>- when a wave encounters an object that is of comparable size to its own wavelength, the wave spreads out.</a:t>
            </a:r>
            <a:endParaRPr sz="2400" dirty="0"/>
          </a:p>
        </p:txBody>
      </p:sp>
      <p:pic>
        <p:nvPicPr>
          <p:cNvPr id="5" name="Google Shape;134;p14"/>
          <p:cNvPicPr preferRelativeResize="0"/>
          <p:nvPr/>
        </p:nvPicPr>
        <p:blipFill>
          <a:blip r:embed="rId2">
            <a:alphaModFix/>
          </a:blip>
          <a:stretch>
            <a:fillRect/>
          </a:stretch>
        </p:blipFill>
        <p:spPr>
          <a:xfrm>
            <a:off x="7397433" y="1276634"/>
            <a:ext cx="4524935" cy="4631795"/>
          </a:xfrm>
          <a:prstGeom prst="rect">
            <a:avLst/>
          </a:prstGeom>
          <a:noFill/>
          <a:ln>
            <a:noFill/>
          </a:ln>
        </p:spPr>
      </p:pic>
      <p:sp>
        <p:nvSpPr>
          <p:cNvPr id="6" name="Google Shape;129;p14"/>
          <p:cNvSpPr txBox="1"/>
          <p:nvPr/>
        </p:nvSpPr>
        <p:spPr>
          <a:xfrm>
            <a:off x="13593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dirty="0"/>
              <a:t>Essential Waves</a:t>
            </a: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a:p>
            <a:pPr marL="0" lvl="0" indent="0" rtl="0">
              <a:spcBef>
                <a:spcPts val="0"/>
              </a:spcBef>
              <a:spcAft>
                <a:spcPts val="0"/>
              </a:spcAft>
              <a:buNone/>
            </a:pPr>
            <a:endParaRPr sz="2400" b="1" dirty="0"/>
          </a:p>
        </p:txBody>
      </p:sp>
    </p:spTree>
    <p:extLst>
      <p:ext uri="{BB962C8B-B14F-4D97-AF65-F5344CB8AC3E}">
        <p14:creationId xmlns:p14="http://schemas.microsoft.com/office/powerpoint/2010/main" val="152022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p:nvPr/>
        </p:nvSpPr>
        <p:spPr>
          <a:xfrm>
            <a:off x="13593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Waves TASK</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140" name="Google Shape;140;p15"/>
          <p:cNvSpPr txBox="1"/>
          <p:nvPr/>
        </p:nvSpPr>
        <p:spPr>
          <a:xfrm>
            <a:off x="100159" y="858521"/>
            <a:ext cx="8551472" cy="565157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eriod"/>
            </a:pPr>
            <a:r>
              <a:rPr lang="en-GB" sz="2000" dirty="0"/>
              <a:t>Recall the wave equation that links wavelength, frequency and wave speed and state the unit of each quantity.</a:t>
            </a:r>
            <a:endParaRPr sz="2000" dirty="0"/>
          </a:p>
          <a:p>
            <a:pPr marL="457200" lvl="0" indent="-317500" rtl="0">
              <a:spcBef>
                <a:spcPts val="0"/>
              </a:spcBef>
              <a:spcAft>
                <a:spcPts val="0"/>
              </a:spcAft>
              <a:buSzPts val="1400"/>
              <a:buAutoNum type="arabicPeriod"/>
            </a:pPr>
            <a:r>
              <a:rPr lang="en-GB" sz="2000" dirty="0"/>
              <a:t>Onto your copy of the diagram label a wavelength and the amplitude of the wave.</a:t>
            </a:r>
            <a:endParaRPr sz="2000" dirty="0"/>
          </a:p>
          <a:p>
            <a:pPr marL="457200" lvl="0" indent="-317500" rtl="0">
              <a:spcBef>
                <a:spcPts val="0"/>
              </a:spcBef>
              <a:spcAft>
                <a:spcPts val="0"/>
              </a:spcAft>
              <a:buSzPts val="1400"/>
              <a:buAutoNum type="arabicPeriod"/>
            </a:pPr>
            <a:r>
              <a:rPr lang="en-GB" sz="2000" dirty="0"/>
              <a:t>Describe what will happen to the wave speed as the wave progresses into the glass block from the surrounding air. Can you complete the sketch in as much detail as possible (pay attention to the wavelength)?</a:t>
            </a:r>
            <a:endParaRPr sz="2000" dirty="0"/>
          </a:p>
          <a:p>
            <a:pPr marL="457200" lvl="0" indent="-317500">
              <a:spcBef>
                <a:spcPts val="0"/>
              </a:spcBef>
              <a:spcAft>
                <a:spcPts val="0"/>
              </a:spcAft>
              <a:buSzPts val="1400"/>
              <a:buAutoNum type="arabicPeriod"/>
            </a:pPr>
            <a:r>
              <a:rPr lang="en-GB" sz="2000" dirty="0"/>
              <a:t>What is the name given to this phenomena - where a wave changes direction as a result of a change in wave speed? What other phenomena are associated with waves?</a:t>
            </a:r>
            <a:endParaRPr sz="2000" dirty="0"/>
          </a:p>
          <a:p>
            <a:pPr marL="0" lvl="0" indent="0">
              <a:spcBef>
                <a:spcPts val="0"/>
              </a:spcBef>
              <a:spcAft>
                <a:spcPts val="0"/>
              </a:spcAft>
              <a:buNone/>
            </a:pPr>
            <a:r>
              <a:rPr lang="en-GB" sz="2000" b="1" dirty="0"/>
              <a:t>Going Deeper:</a:t>
            </a:r>
            <a:endParaRPr sz="2000" b="1" dirty="0"/>
          </a:p>
          <a:p>
            <a:pPr marL="0" lvl="0" indent="0">
              <a:spcBef>
                <a:spcPts val="0"/>
              </a:spcBef>
              <a:spcAft>
                <a:spcPts val="0"/>
              </a:spcAft>
              <a:buNone/>
            </a:pPr>
            <a:r>
              <a:rPr lang="en-GB" sz="2000" dirty="0"/>
              <a:t>By referring to the diagram of a prism, can you describe how the wavelength of light affects the amount of refraction it experiences?</a:t>
            </a:r>
            <a:endParaRPr sz="2000" dirty="0"/>
          </a:p>
          <a:p>
            <a:pPr marL="0" lvl="0" indent="0" rtl="0">
              <a:spcBef>
                <a:spcPts val="0"/>
              </a:spcBef>
              <a:spcAft>
                <a:spcPts val="0"/>
              </a:spcAft>
              <a:buNone/>
            </a:pPr>
            <a:r>
              <a:rPr lang="en-GB" sz="2000" dirty="0"/>
              <a:t>A traditional filament light bulb will emit a complete spectrum including electromagnetic waves outside of the visible region. How and where would you expect to detect these waves if this light was also passed through a prism?</a:t>
            </a:r>
            <a:endParaRPr sz="2000" dirty="0"/>
          </a:p>
          <a:p>
            <a:pPr marL="0" lvl="0" indent="0" rtl="0">
              <a:spcBef>
                <a:spcPts val="0"/>
              </a:spcBef>
              <a:spcAft>
                <a:spcPts val="0"/>
              </a:spcAft>
              <a:buNone/>
            </a:pPr>
            <a:endParaRPr dirty="0"/>
          </a:p>
          <a:p>
            <a:pPr marL="0" lvl="0" indent="0" rtl="0">
              <a:spcBef>
                <a:spcPts val="0"/>
              </a:spcBef>
              <a:spcAft>
                <a:spcPts val="0"/>
              </a:spcAft>
              <a:buNone/>
            </a:pPr>
            <a:endParaRPr dirty="0"/>
          </a:p>
        </p:txBody>
      </p:sp>
      <p:pic>
        <p:nvPicPr>
          <p:cNvPr id="141" name="Google Shape;141;p15"/>
          <p:cNvPicPr preferRelativeResize="0"/>
          <p:nvPr/>
        </p:nvPicPr>
        <p:blipFill>
          <a:blip r:embed="rId3">
            <a:alphaModFix/>
          </a:blip>
          <a:stretch>
            <a:fillRect/>
          </a:stretch>
        </p:blipFill>
        <p:spPr>
          <a:xfrm>
            <a:off x="8764171" y="3137096"/>
            <a:ext cx="3343422" cy="3002344"/>
          </a:xfrm>
          <a:prstGeom prst="rect">
            <a:avLst/>
          </a:prstGeom>
          <a:noFill/>
          <a:ln>
            <a:noFill/>
          </a:ln>
        </p:spPr>
      </p:pic>
      <p:sp>
        <p:nvSpPr>
          <p:cNvPr id="142" name="Google Shape;142;p15"/>
          <p:cNvSpPr/>
          <p:nvPr/>
        </p:nvSpPr>
        <p:spPr>
          <a:xfrm>
            <a:off x="9180363" y="4522762"/>
            <a:ext cx="1342271" cy="622761"/>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3" name="Google Shape;143;p15"/>
          <p:cNvPicPr preferRelativeResize="0"/>
          <p:nvPr/>
        </p:nvPicPr>
        <p:blipFill>
          <a:blip r:embed="rId4">
            <a:alphaModFix/>
          </a:blip>
          <a:stretch>
            <a:fillRect/>
          </a:stretch>
        </p:blipFill>
        <p:spPr>
          <a:xfrm>
            <a:off x="9660759" y="1264920"/>
            <a:ext cx="2239199" cy="1599025"/>
          </a:xfrm>
          <a:prstGeom prst="rect">
            <a:avLst/>
          </a:prstGeom>
          <a:noFill/>
          <a:ln>
            <a:noFill/>
          </a:ln>
        </p:spPr>
      </p:pic>
      <p:sp>
        <p:nvSpPr>
          <p:cNvPr id="7" name="Rectangle 6">
            <a:extLst>
              <a:ext uri="{FF2B5EF4-FFF2-40B4-BE49-F238E27FC236}">
                <a16:creationId xmlns:a16="http://schemas.microsoft.com/office/drawing/2014/main" id="{C0C9213B-A5FD-418F-83F1-DD0DCC3129D7}"/>
              </a:ext>
            </a:extLst>
          </p:cNvPr>
          <p:cNvSpPr/>
          <p:nvPr/>
        </p:nvSpPr>
        <p:spPr>
          <a:xfrm>
            <a:off x="5465264" y="132113"/>
            <a:ext cx="4355681" cy="461665"/>
          </a:xfrm>
          <a:prstGeom prst="rect">
            <a:avLst/>
          </a:prstGeom>
        </p:spPr>
        <p:txBody>
          <a:bodyPr wrap="none">
            <a:spAutoFit/>
          </a:bodyPr>
          <a:lstStyle/>
          <a:p>
            <a:pPr algn="ctr"/>
            <a:r>
              <a:rPr lang="en-GB" sz="2400" b="1" dirty="0">
                <a:solidFill>
                  <a:srgbClr val="FF0000"/>
                </a:solidFill>
              </a:rPr>
              <a:t>WORK OUT THE ANSWERS!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12192000" cy="5400600"/>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Entry Requirements:</a:t>
            </a:r>
          </a:p>
          <a:p>
            <a:pPr>
              <a:lnSpc>
                <a:spcPct val="100000"/>
              </a:lnSpc>
            </a:pPr>
            <a:endParaRPr lang="en-GB" b="1" i="1" u="sng" dirty="0">
              <a:solidFill>
                <a:schemeClr val="tx1"/>
              </a:solidFill>
              <a:latin typeface="+mj-lt"/>
            </a:endParaRPr>
          </a:p>
          <a:p>
            <a:pPr fontAlgn="base">
              <a:lnSpc>
                <a:spcPct val="100000"/>
              </a:lnSpc>
              <a:spcBef>
                <a:spcPct val="0"/>
              </a:spcBef>
              <a:spcAft>
                <a:spcPts val="1000"/>
              </a:spcAft>
            </a:pPr>
            <a:r>
              <a:rPr lang="en-GB" dirty="0">
                <a:solidFill>
                  <a:schemeClr val="tx1"/>
                </a:solidFill>
                <a:latin typeface="+mj-lt"/>
                <a:cs typeface="Arial" pitchFamily="34" charset="0"/>
              </a:rPr>
              <a:t>Grade 6-6 or above in Combined Science GCSEs.</a:t>
            </a:r>
          </a:p>
          <a:p>
            <a:pPr fontAlgn="base">
              <a:lnSpc>
                <a:spcPct val="100000"/>
              </a:lnSpc>
              <a:spcBef>
                <a:spcPct val="0"/>
              </a:spcBef>
              <a:spcAft>
                <a:spcPts val="1000"/>
              </a:spcAft>
            </a:pPr>
            <a:r>
              <a:rPr lang="en-GB" dirty="0">
                <a:solidFill>
                  <a:schemeClr val="tx1"/>
                </a:solidFill>
                <a:latin typeface="+mj-lt"/>
                <a:cs typeface="Arial" pitchFamily="34" charset="0"/>
              </a:rPr>
              <a:t>Two grade 6’s in Triple Science, including Physics.</a:t>
            </a:r>
          </a:p>
          <a:p>
            <a:pPr fontAlgn="base">
              <a:lnSpc>
                <a:spcPct val="100000"/>
              </a:lnSpc>
              <a:spcBef>
                <a:spcPct val="0"/>
              </a:spcBef>
              <a:spcAft>
                <a:spcPts val="1000"/>
              </a:spcAft>
            </a:pPr>
            <a:r>
              <a:rPr lang="en-GB" dirty="0">
                <a:solidFill>
                  <a:srgbClr val="FF0000"/>
                </a:solidFill>
                <a:latin typeface="+mj-lt"/>
                <a:cs typeface="Arial" pitchFamily="34" charset="0"/>
              </a:rPr>
              <a:t>Grade 6 or above in Maths GCSE</a:t>
            </a:r>
          </a:p>
          <a:p>
            <a:pPr fontAlgn="base">
              <a:lnSpc>
                <a:spcPct val="100000"/>
              </a:lnSpc>
              <a:spcBef>
                <a:spcPct val="0"/>
              </a:spcBef>
              <a:spcAft>
                <a:spcPts val="1000"/>
              </a:spcAft>
            </a:pPr>
            <a:endParaRPr lang="en-GB" dirty="0">
              <a:solidFill>
                <a:srgbClr val="FF0000"/>
              </a:solidFill>
              <a:latin typeface="+mj-lt"/>
              <a:cs typeface="Arial" pitchFamily="34" charset="0"/>
            </a:endParaRPr>
          </a:p>
          <a:p>
            <a:pPr fontAlgn="base">
              <a:lnSpc>
                <a:spcPct val="100000"/>
              </a:lnSpc>
              <a:spcBef>
                <a:spcPct val="0"/>
              </a:spcBef>
              <a:spcAft>
                <a:spcPts val="1000"/>
              </a:spcAft>
            </a:pPr>
            <a:r>
              <a:rPr lang="en-GB" dirty="0">
                <a:solidFill>
                  <a:schemeClr val="tx1"/>
                </a:solidFill>
                <a:latin typeface="+mj-lt"/>
                <a:cs typeface="Arial" pitchFamily="34" charset="0"/>
              </a:rPr>
              <a:t>An aptitude and love for Science!!</a:t>
            </a:r>
            <a:endParaRPr lang="en-US" dirty="0">
              <a:solidFill>
                <a:schemeClr val="tx1"/>
              </a:solidFill>
              <a:latin typeface="+mj-lt"/>
              <a:cs typeface="Arial" pitchFamily="34" charset="0"/>
            </a:endParaRPr>
          </a:p>
          <a:p>
            <a:pPr marL="0" indent="0">
              <a:lnSpc>
                <a:spcPct val="100000"/>
              </a:lnSpc>
              <a:buNone/>
            </a:pPr>
            <a:endParaRPr lang="en-GB" b="1" i="1" dirty="0">
              <a:latin typeface="+mj-lt"/>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3282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p:nvPr/>
        </p:nvSpPr>
        <p:spPr>
          <a:xfrm>
            <a:off x="13593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Waves ANSWERS</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149" name="Google Shape;149;p16"/>
          <p:cNvSpPr txBox="1"/>
          <p:nvPr/>
        </p:nvSpPr>
        <p:spPr>
          <a:xfrm>
            <a:off x="281249" y="973525"/>
            <a:ext cx="7069119" cy="53652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139700" lvl="0" rtl="0">
              <a:spcBef>
                <a:spcPts val="0"/>
              </a:spcBef>
              <a:spcAft>
                <a:spcPts val="0"/>
              </a:spcAft>
              <a:buSzPts val="1400"/>
            </a:pPr>
            <a:r>
              <a:rPr lang="en-GB" sz="1800" dirty="0"/>
              <a:t>1. Recall the wave equation that links wavelength, frequency and wave speed and state the unit of each quantity.</a:t>
            </a:r>
            <a:endParaRPr sz="1800" dirty="0"/>
          </a:p>
          <a:p>
            <a:pPr marL="0" lvl="0" indent="0" rtl="0">
              <a:spcBef>
                <a:spcPts val="0"/>
              </a:spcBef>
              <a:spcAft>
                <a:spcPts val="0"/>
              </a:spcAft>
              <a:buNone/>
            </a:pPr>
            <a:endParaRPr sz="1800" dirty="0"/>
          </a:p>
          <a:p>
            <a:pPr marL="0" lvl="0" indent="0" algn="ctr" rtl="0">
              <a:spcBef>
                <a:spcPts val="0"/>
              </a:spcBef>
              <a:spcAft>
                <a:spcPts val="0"/>
              </a:spcAft>
              <a:buNone/>
            </a:pPr>
            <a:r>
              <a:rPr lang="en-GB" sz="1800" b="1" dirty="0" err="1">
                <a:solidFill>
                  <a:srgbClr val="6AA84F"/>
                </a:solidFill>
              </a:rPr>
              <a:t>Wavespeed</a:t>
            </a:r>
            <a:r>
              <a:rPr lang="en-GB" sz="1800" b="1" dirty="0">
                <a:solidFill>
                  <a:srgbClr val="6AA84F"/>
                </a:solidFill>
              </a:rPr>
              <a:t> (m/s) = Frequency (Hz) X Wavelength (m)</a:t>
            </a:r>
            <a:endParaRPr sz="1800" b="1" dirty="0">
              <a:solidFill>
                <a:srgbClr val="6AA84F"/>
              </a:solidFill>
            </a:endParaRPr>
          </a:p>
          <a:p>
            <a:pPr marL="139700" lvl="0" rtl="0">
              <a:spcBef>
                <a:spcPts val="0"/>
              </a:spcBef>
              <a:spcAft>
                <a:spcPts val="0"/>
              </a:spcAft>
              <a:buSzPts val="1400"/>
            </a:pPr>
            <a:r>
              <a:rPr lang="en-GB" sz="1800" dirty="0"/>
              <a:t>2. Onto your copy of the diagram, label a wavelength and the amplitude of the wave. </a:t>
            </a:r>
            <a:r>
              <a:rPr lang="en-GB" sz="1800" b="1" dirty="0">
                <a:solidFill>
                  <a:srgbClr val="6AA84F"/>
                </a:solidFill>
              </a:rPr>
              <a:t>See diagram</a:t>
            </a:r>
          </a:p>
          <a:p>
            <a:pPr marL="139700" lvl="0" rtl="0">
              <a:spcBef>
                <a:spcPts val="0"/>
              </a:spcBef>
              <a:spcAft>
                <a:spcPts val="0"/>
              </a:spcAft>
              <a:buSzPts val="1400"/>
            </a:pPr>
            <a:endParaRPr sz="1800" b="1" dirty="0">
              <a:solidFill>
                <a:srgbClr val="6AA84F"/>
              </a:solidFill>
            </a:endParaRPr>
          </a:p>
          <a:p>
            <a:pPr marL="139700" lvl="0" rtl="0">
              <a:spcBef>
                <a:spcPts val="0"/>
              </a:spcBef>
              <a:spcAft>
                <a:spcPts val="0"/>
              </a:spcAft>
              <a:buSzPts val="1400"/>
            </a:pPr>
            <a:r>
              <a:rPr lang="en-GB" sz="1800" dirty="0"/>
              <a:t>3. Describe what will happen to the wave speed as the wave progresses into the glass block from the surrounding air. Can you complete the sketch in as much detail as possible (pay attention to the wavelength)? </a:t>
            </a:r>
            <a:r>
              <a:rPr lang="en-GB" sz="1800" b="1" dirty="0">
                <a:solidFill>
                  <a:srgbClr val="6AA84F"/>
                </a:solidFill>
              </a:rPr>
              <a:t>See diagram - speed decreased, wavelength decreases</a:t>
            </a:r>
          </a:p>
          <a:p>
            <a:pPr marL="139700" lvl="0" rtl="0">
              <a:spcBef>
                <a:spcPts val="0"/>
              </a:spcBef>
              <a:spcAft>
                <a:spcPts val="0"/>
              </a:spcAft>
              <a:buSzPts val="1400"/>
            </a:pPr>
            <a:endParaRPr sz="1800" dirty="0"/>
          </a:p>
          <a:p>
            <a:pPr marL="139700" lvl="0" rtl="0">
              <a:spcBef>
                <a:spcPts val="0"/>
              </a:spcBef>
              <a:spcAft>
                <a:spcPts val="0"/>
              </a:spcAft>
              <a:buSzPts val="1400"/>
            </a:pPr>
            <a:r>
              <a:rPr lang="en-GB" sz="1800" dirty="0"/>
              <a:t>4. What is the name given to this phenomena - where a wave changes direction as a result of a change in wave speed? What other phenomena are associated with waves?</a:t>
            </a:r>
            <a:endParaRPr sz="1800" dirty="0"/>
          </a:p>
          <a:p>
            <a:pPr marL="0" lvl="0" indent="0" algn="ctr" rtl="0">
              <a:spcBef>
                <a:spcPts val="0"/>
              </a:spcBef>
              <a:spcAft>
                <a:spcPts val="0"/>
              </a:spcAft>
              <a:buNone/>
            </a:pPr>
            <a:r>
              <a:rPr lang="en-GB" sz="1800" b="1" dirty="0">
                <a:solidFill>
                  <a:srgbClr val="6AA84F"/>
                </a:solidFill>
              </a:rPr>
              <a:t>Refraction (shown in diagram), Reflection, Diffraction and Polarisation (going deeper)</a:t>
            </a:r>
            <a:endParaRPr sz="1800" b="1" dirty="0">
              <a:solidFill>
                <a:srgbClr val="6AA84F"/>
              </a:solidFill>
            </a:endParaRPr>
          </a:p>
          <a:p>
            <a:pPr marL="0" lvl="0" indent="0" rtl="0">
              <a:spcBef>
                <a:spcPts val="0"/>
              </a:spcBef>
              <a:spcAft>
                <a:spcPts val="0"/>
              </a:spcAft>
              <a:buNone/>
            </a:pPr>
            <a:endParaRPr sz="1800" dirty="0"/>
          </a:p>
        </p:txBody>
      </p:sp>
      <p:pic>
        <p:nvPicPr>
          <p:cNvPr id="151" name="Google Shape;151;p16"/>
          <p:cNvPicPr preferRelativeResize="0"/>
          <p:nvPr/>
        </p:nvPicPr>
        <p:blipFill>
          <a:blip r:embed="rId3">
            <a:alphaModFix/>
          </a:blip>
          <a:stretch>
            <a:fillRect/>
          </a:stretch>
        </p:blipFill>
        <p:spPr>
          <a:xfrm>
            <a:off x="7441809" y="1385667"/>
            <a:ext cx="4600930" cy="4299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Course Structure:</a:t>
            </a:r>
          </a:p>
          <a:p>
            <a:pPr marL="0" indent="0">
              <a:lnSpc>
                <a:spcPct val="100000"/>
              </a:lnSpc>
              <a:buNone/>
            </a:pPr>
            <a:r>
              <a:rPr lang="en-GB" dirty="0">
                <a:solidFill>
                  <a:schemeClr val="tx1"/>
                </a:solidFill>
                <a:latin typeface="+mj-lt"/>
              </a:rPr>
              <a:t>There is no such thing as “AS” and “A” Level any more. You will do all your formal, external exams at the end of Year 13.</a:t>
            </a: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37B91E0B-F322-432B-86FB-75A6F86FB458}"/>
              </a:ext>
            </a:extLst>
          </p:cNvPr>
          <p:cNvPicPr>
            <a:picLocks noChangeAspect="1"/>
          </p:cNvPicPr>
          <p:nvPr/>
        </p:nvPicPr>
        <p:blipFill rotWithShape="1">
          <a:blip r:embed="rId2"/>
          <a:srcRect l="23125" t="18428" r="24625" b="17318"/>
          <a:stretch/>
        </p:blipFill>
        <p:spPr>
          <a:xfrm>
            <a:off x="3055620" y="2653838"/>
            <a:ext cx="6080760" cy="4204162"/>
          </a:xfrm>
          <a:prstGeom prst="rect">
            <a:avLst/>
          </a:prstGeom>
        </p:spPr>
      </p:pic>
    </p:spTree>
    <p:extLst>
      <p:ext uri="{BB962C8B-B14F-4D97-AF65-F5344CB8AC3E}">
        <p14:creationId xmlns:p14="http://schemas.microsoft.com/office/powerpoint/2010/main" val="396816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dirty="0">
                <a:solidFill>
                  <a:schemeClr val="tx1"/>
                </a:solidFill>
                <a:latin typeface="+mj-lt"/>
              </a:rPr>
              <a:t>Download the workbook. You can use this to complete the tasks set! </a:t>
            </a:r>
          </a:p>
          <a:p>
            <a:pPr marL="0" indent="0">
              <a:lnSpc>
                <a:spcPct val="100000"/>
              </a:lnSpc>
              <a:buNone/>
            </a:pPr>
            <a:r>
              <a:rPr lang="en-GB" dirty="0">
                <a:solidFill>
                  <a:schemeClr val="tx1"/>
                </a:solidFill>
                <a:latin typeface="+mj-lt"/>
              </a:rPr>
              <a:t>	</a:t>
            </a:r>
            <a:r>
              <a:rPr lang="en-GB" i="1" dirty="0">
                <a:solidFill>
                  <a:schemeClr val="tx1"/>
                </a:solidFill>
                <a:latin typeface="+mj-lt"/>
              </a:rPr>
              <a:t>It is up to you if you print it and hand write your answers, use it as a structure 	for written notes, or complete it on the computer. </a:t>
            </a:r>
          </a:p>
          <a:p>
            <a:pPr marL="0" indent="0">
              <a:lnSpc>
                <a:spcPct val="100000"/>
              </a:lnSpc>
              <a:buNone/>
            </a:pPr>
            <a:endParaRPr lang="en-GB" dirty="0">
              <a:solidFill>
                <a:schemeClr val="tx1"/>
              </a:solidFill>
              <a:latin typeface="+mj-lt"/>
            </a:endParaRPr>
          </a:p>
          <a:p>
            <a:pPr>
              <a:lnSpc>
                <a:spcPct val="100000"/>
              </a:lnSpc>
            </a:pPr>
            <a:r>
              <a:rPr lang="en-GB" dirty="0">
                <a:solidFill>
                  <a:schemeClr val="tx1"/>
                </a:solidFill>
                <a:latin typeface="+mj-lt"/>
              </a:rPr>
              <a:t>The work book is split into three sections. </a:t>
            </a:r>
          </a:p>
          <a:p>
            <a:pPr>
              <a:lnSpc>
                <a:spcPct val="100000"/>
              </a:lnSpc>
            </a:pPr>
            <a:r>
              <a:rPr lang="en-GB" dirty="0">
                <a:solidFill>
                  <a:schemeClr val="tx1"/>
                </a:solidFill>
                <a:latin typeface="+mj-lt"/>
              </a:rPr>
              <a:t>Each matches with one of three power points.</a:t>
            </a:r>
          </a:p>
          <a:p>
            <a:pPr>
              <a:lnSpc>
                <a:spcPct val="100000"/>
              </a:lnSpc>
            </a:pPr>
            <a:r>
              <a:rPr lang="en-GB" dirty="0">
                <a:solidFill>
                  <a:schemeClr val="tx1"/>
                </a:solidFill>
                <a:latin typeface="+mj-lt"/>
              </a:rPr>
              <a:t>Work through each power point and complete the work book as you go through!</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572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dirty="0">
                <a:solidFill>
                  <a:schemeClr val="tx1"/>
                </a:solidFill>
                <a:latin typeface="+mj-lt"/>
              </a:rPr>
              <a:t>I have made two copies of some slides. </a:t>
            </a:r>
          </a:p>
          <a:p>
            <a:pPr marL="0" indent="0">
              <a:lnSpc>
                <a:spcPct val="100000"/>
              </a:lnSpc>
              <a:buNone/>
            </a:pPr>
            <a:r>
              <a:rPr lang="en-GB" dirty="0">
                <a:solidFill>
                  <a:schemeClr val="tx1"/>
                </a:solidFill>
                <a:latin typeface="+mj-lt"/>
              </a:rPr>
              <a:t>If you look at the first slide and think “WHHAAAAT!?”</a:t>
            </a:r>
          </a:p>
          <a:p>
            <a:pPr marL="0" indent="0">
              <a:lnSpc>
                <a:spcPct val="100000"/>
              </a:lnSpc>
              <a:buNone/>
            </a:pPr>
            <a:r>
              <a:rPr lang="en-GB" dirty="0">
                <a:solidFill>
                  <a:schemeClr val="tx1"/>
                </a:solidFill>
                <a:latin typeface="+mj-lt"/>
              </a:rPr>
              <a:t>Go to the second slide, there will be an orange Hint Box there, with questions or video links to provide additional support</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2D82D455-F46E-485D-8DC3-EEE954793278}"/>
              </a:ext>
            </a:extLst>
          </p:cNvPr>
          <p:cNvSpPr/>
          <p:nvPr/>
        </p:nvSpPr>
        <p:spPr>
          <a:xfrm>
            <a:off x="4711088" y="4077072"/>
            <a:ext cx="2769824" cy="18722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t>Always be proactive, use the internet to find answers to questions. Don’t accept being confused and not knowing!</a:t>
            </a:r>
          </a:p>
        </p:txBody>
      </p:sp>
    </p:spTree>
    <p:extLst>
      <p:ext uri="{BB962C8B-B14F-4D97-AF65-F5344CB8AC3E}">
        <p14:creationId xmlns:p14="http://schemas.microsoft.com/office/powerpoint/2010/main" val="200684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12192000" cy="5462328"/>
          </a:xfrm>
          <a:solidFill>
            <a:srgbClr val="FFFFF5">
              <a:alpha val="89804"/>
            </a:srgbClr>
          </a:solidFill>
          <a:ln w="38100"/>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b="1" i="1" u="sng" dirty="0">
                <a:latin typeface="+mj-lt"/>
              </a:rPr>
              <a:t>Using these resources:</a:t>
            </a:r>
          </a:p>
          <a:p>
            <a:pPr marL="0" indent="0">
              <a:lnSpc>
                <a:spcPct val="100000"/>
              </a:lnSpc>
              <a:buNone/>
            </a:pPr>
            <a:r>
              <a:rPr lang="en-GB" b="1" i="1" u="sng" dirty="0">
                <a:solidFill>
                  <a:srgbClr val="FF0000"/>
                </a:solidFill>
                <a:latin typeface="+mj-lt"/>
              </a:rPr>
              <a:t>REFLECT WHEN YOU ARE FINISHED:</a:t>
            </a:r>
          </a:p>
          <a:p>
            <a:pPr marL="0" indent="0">
              <a:lnSpc>
                <a:spcPct val="100000"/>
              </a:lnSpc>
              <a:buNone/>
            </a:pPr>
            <a:r>
              <a:rPr lang="en-GB" dirty="0">
                <a:solidFill>
                  <a:schemeClr val="tx1"/>
                </a:solidFill>
                <a:latin typeface="+mj-lt"/>
              </a:rPr>
              <a:t>Do you know what you want to do at university already?</a:t>
            </a:r>
          </a:p>
          <a:p>
            <a:pPr marL="0" indent="0">
              <a:lnSpc>
                <a:spcPct val="100000"/>
              </a:lnSpc>
              <a:buNone/>
            </a:pPr>
            <a:r>
              <a:rPr lang="en-GB" dirty="0">
                <a:solidFill>
                  <a:schemeClr val="tx1"/>
                </a:solidFill>
                <a:latin typeface="+mj-lt"/>
              </a:rPr>
              <a:t>	If you do, great – you might know already that you need Physics</a:t>
            </a:r>
          </a:p>
          <a:p>
            <a:pPr marL="0" indent="0">
              <a:lnSpc>
                <a:spcPct val="100000"/>
              </a:lnSpc>
              <a:buNone/>
            </a:pPr>
            <a:r>
              <a:rPr lang="en-GB" dirty="0">
                <a:solidFill>
                  <a:schemeClr val="tx1"/>
                </a:solidFill>
                <a:latin typeface="+mj-lt"/>
              </a:rPr>
              <a:t>	If you do not, not to worry but consider:</a:t>
            </a:r>
          </a:p>
          <a:p>
            <a:pPr marL="0" indent="0">
              <a:lnSpc>
                <a:spcPct val="100000"/>
              </a:lnSpc>
              <a:buNone/>
            </a:pPr>
            <a:r>
              <a:rPr lang="en-GB" dirty="0">
                <a:solidFill>
                  <a:schemeClr val="tx1"/>
                </a:solidFill>
                <a:latin typeface="+mj-lt"/>
              </a:rPr>
              <a:t>			Is this content </a:t>
            </a:r>
            <a:r>
              <a:rPr lang="en-GB" dirty="0">
                <a:solidFill>
                  <a:srgbClr val="FF0000"/>
                </a:solidFill>
                <a:latin typeface="+mj-lt"/>
              </a:rPr>
              <a:t>interesting</a:t>
            </a:r>
            <a:r>
              <a:rPr lang="en-GB" dirty="0">
                <a:solidFill>
                  <a:schemeClr val="tx1"/>
                </a:solidFill>
                <a:latin typeface="+mj-lt"/>
              </a:rPr>
              <a:t>?</a:t>
            </a:r>
          </a:p>
          <a:p>
            <a:pPr marL="0" indent="0">
              <a:lnSpc>
                <a:spcPct val="100000"/>
              </a:lnSpc>
              <a:buNone/>
            </a:pPr>
            <a:r>
              <a:rPr lang="en-GB" dirty="0">
                <a:solidFill>
                  <a:schemeClr val="tx1"/>
                </a:solidFill>
                <a:latin typeface="+mj-lt"/>
              </a:rPr>
              <a:t>			As the content gets </a:t>
            </a:r>
            <a:r>
              <a:rPr lang="en-GB" dirty="0">
                <a:solidFill>
                  <a:srgbClr val="FF0000"/>
                </a:solidFill>
                <a:latin typeface="+mj-lt"/>
              </a:rPr>
              <a:t>harder</a:t>
            </a:r>
            <a:r>
              <a:rPr lang="en-GB" dirty="0">
                <a:solidFill>
                  <a:schemeClr val="tx1"/>
                </a:solidFill>
                <a:latin typeface="+mj-lt"/>
              </a:rPr>
              <a:t>, will you still feel happy you 				chose it?</a:t>
            </a:r>
          </a:p>
          <a:p>
            <a:pPr marL="0" indent="0">
              <a:lnSpc>
                <a:spcPct val="100000"/>
              </a:lnSpc>
              <a:buNone/>
            </a:pPr>
            <a:r>
              <a:rPr lang="en-GB" dirty="0">
                <a:solidFill>
                  <a:schemeClr val="tx1"/>
                </a:solidFill>
                <a:latin typeface="+mj-lt"/>
              </a:rPr>
              <a:t>			Does the </a:t>
            </a:r>
            <a:r>
              <a:rPr lang="en-GB" dirty="0">
                <a:solidFill>
                  <a:srgbClr val="FF0000"/>
                </a:solidFill>
                <a:latin typeface="+mj-lt"/>
              </a:rPr>
              <a:t>maths</a:t>
            </a:r>
            <a:r>
              <a:rPr lang="en-GB" dirty="0">
                <a:solidFill>
                  <a:schemeClr val="tx1"/>
                </a:solidFill>
                <a:latin typeface="+mj-lt"/>
              </a:rPr>
              <a:t> bother you?</a:t>
            </a:r>
          </a:p>
          <a:p>
            <a:pPr marL="0" indent="0">
              <a:lnSpc>
                <a:spcPct val="100000"/>
              </a:lnSpc>
              <a:buNone/>
            </a:pPr>
            <a:endParaRPr lang="en-GB" dirty="0">
              <a:solidFill>
                <a:schemeClr val="tx1"/>
              </a:solidFill>
              <a:latin typeface="+mj-lt"/>
            </a:endParaRPr>
          </a:p>
          <a:p>
            <a:pPr marL="0" indent="0">
              <a:lnSpc>
                <a:spcPct val="100000"/>
              </a:lnSpc>
              <a:buNone/>
            </a:pPr>
            <a:endParaRPr lang="en-GB" dirty="0">
              <a:solidFill>
                <a:schemeClr val="tx1"/>
              </a:solidFill>
            </a:endParaRPr>
          </a:p>
        </p:txBody>
      </p:sp>
      <p:sp>
        <p:nvSpPr>
          <p:cNvPr id="9218" name="AutoShape 2" descr="https://i.stack.imgur.com/cayb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4" name="AutoShape 2" descr="https://upload.wikimedia.org/wikipedia/commons/6/6e/Veil_Nebula_-_NGC696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044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3">
            <a:alphaModFix/>
          </a:blip>
          <a:srcRect t="50000"/>
          <a:stretch/>
        </p:blipFill>
        <p:spPr>
          <a:xfrm>
            <a:off x="2402325" y="1114150"/>
            <a:ext cx="7149126" cy="2747525"/>
          </a:xfrm>
          <a:prstGeom prst="rect">
            <a:avLst/>
          </a:prstGeom>
          <a:noFill/>
          <a:ln>
            <a:noFill/>
          </a:ln>
        </p:spPr>
      </p:pic>
      <p:sp>
        <p:nvSpPr>
          <p:cNvPr id="48" name="Google Shape;48;p6"/>
          <p:cNvSpPr txBox="1"/>
          <p:nvPr/>
        </p:nvSpPr>
        <p:spPr>
          <a:xfrm>
            <a:off x="367775" y="4056400"/>
            <a:ext cx="11368800" cy="726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4800" dirty="0"/>
              <a:t>Presentation 1:</a:t>
            </a:r>
          </a:p>
          <a:p>
            <a:pPr marL="0" lvl="0" indent="0" algn="ctr">
              <a:spcBef>
                <a:spcPts val="0"/>
              </a:spcBef>
              <a:spcAft>
                <a:spcPts val="0"/>
              </a:spcAft>
              <a:buNone/>
            </a:pPr>
            <a:r>
              <a:rPr lang="en-GB" sz="4800" dirty="0"/>
              <a:t>Essential Prior Knowledge </a:t>
            </a:r>
            <a:endParaRPr sz="4800" dirty="0"/>
          </a:p>
          <a:p>
            <a:pPr marL="0" lvl="0" indent="0" algn="ctr">
              <a:spcBef>
                <a:spcPts val="0"/>
              </a:spcBef>
              <a:spcAft>
                <a:spcPts val="0"/>
              </a:spcAft>
              <a:buNone/>
            </a:pPr>
            <a:r>
              <a:rPr lang="en-GB" sz="4800" dirty="0"/>
              <a:t>for A Level Physics </a:t>
            </a:r>
            <a:endParaRPr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7"/>
          <p:cNvSpPr txBox="1"/>
          <p:nvPr/>
        </p:nvSpPr>
        <p:spPr>
          <a:xfrm>
            <a:off x="335325" y="984350"/>
            <a:ext cx="6544200" cy="520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a:t>A Level Physics builds on your GCSE knowledge.</a:t>
            </a:r>
            <a:endParaRPr sz="2400"/>
          </a:p>
          <a:p>
            <a:pPr marL="0" lvl="0" indent="0" rtl="0">
              <a:spcBef>
                <a:spcPts val="0"/>
              </a:spcBef>
              <a:spcAft>
                <a:spcPts val="0"/>
              </a:spcAft>
              <a:buNone/>
            </a:pPr>
            <a:endParaRPr sz="2400"/>
          </a:p>
          <a:p>
            <a:pPr marL="0" lvl="0" indent="0" rtl="0">
              <a:spcBef>
                <a:spcPts val="0"/>
              </a:spcBef>
              <a:spcAft>
                <a:spcPts val="0"/>
              </a:spcAft>
              <a:buNone/>
            </a:pPr>
            <a:r>
              <a:rPr lang="en-GB" sz="2400" b="1"/>
              <a:t>Everyone</a:t>
            </a:r>
            <a:r>
              <a:rPr lang="en-GB" sz="2400"/>
              <a:t> finds the A Level Physics course difficult, but it is incredibly rewarding so stick at it!</a:t>
            </a:r>
            <a:endParaRPr sz="2400"/>
          </a:p>
          <a:p>
            <a:pPr marL="0" lvl="0" indent="0" rtl="0">
              <a:spcBef>
                <a:spcPts val="0"/>
              </a:spcBef>
              <a:spcAft>
                <a:spcPts val="0"/>
              </a:spcAft>
              <a:buNone/>
            </a:pPr>
            <a:endParaRPr sz="2400"/>
          </a:p>
          <a:p>
            <a:pPr marL="0" lvl="0" indent="0" rtl="0">
              <a:spcBef>
                <a:spcPts val="0"/>
              </a:spcBef>
              <a:spcAft>
                <a:spcPts val="0"/>
              </a:spcAft>
              <a:buNone/>
            </a:pPr>
            <a:r>
              <a:rPr lang="en-GB" sz="2400"/>
              <a:t>This lesson summarises some of the key concepts from GCSE physics which will help form the foundation of your study of the advanced material in A-Level.</a:t>
            </a:r>
            <a:endParaRPr sz="2400"/>
          </a:p>
          <a:p>
            <a:pPr marL="0" lvl="0" indent="0" rtl="0">
              <a:spcBef>
                <a:spcPts val="0"/>
              </a:spcBef>
              <a:spcAft>
                <a:spcPts val="0"/>
              </a:spcAft>
              <a:buNone/>
            </a:pPr>
            <a:endParaRPr sz="2400"/>
          </a:p>
          <a:p>
            <a:pPr marL="0" lvl="0" indent="0" rtl="0">
              <a:spcBef>
                <a:spcPts val="0"/>
              </a:spcBef>
              <a:spcAft>
                <a:spcPts val="0"/>
              </a:spcAft>
              <a:buNone/>
            </a:pPr>
            <a:endParaRPr sz="2400"/>
          </a:p>
        </p:txBody>
      </p:sp>
      <p:pic>
        <p:nvPicPr>
          <p:cNvPr id="55" name="Google Shape;55;p7"/>
          <p:cNvPicPr preferRelativeResize="0"/>
          <p:nvPr/>
        </p:nvPicPr>
        <p:blipFill rotWithShape="1">
          <a:blip r:embed="rId3">
            <a:alphaModFix/>
          </a:blip>
          <a:srcRect t="50000"/>
          <a:stretch/>
        </p:blipFill>
        <p:spPr>
          <a:xfrm>
            <a:off x="7745375" y="2853400"/>
            <a:ext cx="3481825" cy="133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p:nvPr/>
        </p:nvSpPr>
        <p:spPr>
          <a:xfrm>
            <a:off x="1362925" y="76200"/>
            <a:ext cx="6230700" cy="48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b="1"/>
              <a:t>Essential Forces and Motion </a:t>
            </a: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a:p>
            <a:pPr marL="0" lvl="0" indent="0" rtl="0">
              <a:spcBef>
                <a:spcPts val="0"/>
              </a:spcBef>
              <a:spcAft>
                <a:spcPts val="0"/>
              </a:spcAft>
              <a:buNone/>
            </a:pPr>
            <a:endParaRPr sz="2400" b="1"/>
          </a:p>
        </p:txBody>
      </p:sp>
      <p:sp>
        <p:nvSpPr>
          <p:cNvPr id="61" name="Google Shape;61;p8"/>
          <p:cNvSpPr txBox="1"/>
          <p:nvPr/>
        </p:nvSpPr>
        <p:spPr>
          <a:xfrm>
            <a:off x="292075" y="1049250"/>
            <a:ext cx="4121400" cy="5300400"/>
          </a:xfrm>
          <a:prstGeom prst="rect">
            <a:avLst/>
          </a:prstGeom>
          <a:solidFill>
            <a:srgbClr val="FCE5CD"/>
          </a:solid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000" b="1" dirty="0"/>
              <a:t>Resultant Forces</a:t>
            </a:r>
            <a:endParaRPr sz="2000" b="1" dirty="0"/>
          </a:p>
          <a:p>
            <a:pPr marL="0" lvl="0" indent="0" rtl="0">
              <a:spcBef>
                <a:spcPts val="0"/>
              </a:spcBef>
              <a:spcAft>
                <a:spcPts val="0"/>
              </a:spcAft>
              <a:buNone/>
            </a:pPr>
            <a:endParaRPr sz="2000" dirty="0"/>
          </a:p>
          <a:p>
            <a:pPr marL="0" lvl="0" indent="0" rtl="0">
              <a:spcBef>
                <a:spcPts val="0"/>
              </a:spcBef>
              <a:spcAft>
                <a:spcPts val="0"/>
              </a:spcAft>
              <a:buNone/>
            </a:pPr>
            <a:r>
              <a:rPr lang="en-GB" sz="2000" dirty="0"/>
              <a:t>If there is a resultant force on a object it will accelerate.</a:t>
            </a:r>
            <a:endParaRPr sz="2000" dirty="0"/>
          </a:p>
          <a:p>
            <a:pPr marL="0" lvl="0" indent="0" rtl="0">
              <a:spcBef>
                <a:spcPts val="0"/>
              </a:spcBef>
              <a:spcAft>
                <a:spcPts val="0"/>
              </a:spcAft>
              <a:buNone/>
            </a:pPr>
            <a:endParaRPr sz="2000" dirty="0"/>
          </a:p>
          <a:p>
            <a:pPr marL="0" lvl="0" indent="0" rtl="0">
              <a:spcBef>
                <a:spcPts val="0"/>
              </a:spcBef>
              <a:spcAft>
                <a:spcPts val="0"/>
              </a:spcAft>
              <a:buNone/>
            </a:pPr>
            <a:r>
              <a:rPr lang="en-GB" sz="2000" dirty="0"/>
              <a:t>An acceleration is the rate change in velocity (remember velocity is a vector).</a:t>
            </a:r>
            <a:endParaRPr sz="2000" dirty="0"/>
          </a:p>
          <a:p>
            <a:pPr marL="0" lvl="0" indent="0" rtl="0">
              <a:spcBef>
                <a:spcPts val="0"/>
              </a:spcBef>
              <a:spcAft>
                <a:spcPts val="0"/>
              </a:spcAft>
              <a:buNone/>
            </a:pPr>
            <a:endParaRPr sz="2000" dirty="0"/>
          </a:p>
          <a:p>
            <a:pPr marL="0" lvl="0" indent="0" algn="ctr" rtl="0">
              <a:spcBef>
                <a:spcPts val="0"/>
              </a:spcBef>
              <a:spcAft>
                <a:spcPts val="0"/>
              </a:spcAft>
              <a:buNone/>
            </a:pPr>
            <a:r>
              <a:rPr lang="en-GB" sz="2000" b="1" dirty="0"/>
              <a:t>a = (v-u) / t</a:t>
            </a:r>
            <a:endParaRPr sz="2000" b="1" dirty="0"/>
          </a:p>
          <a:p>
            <a:pPr marL="0" lvl="0" indent="0" rtl="0">
              <a:spcBef>
                <a:spcPts val="0"/>
              </a:spcBef>
              <a:spcAft>
                <a:spcPts val="0"/>
              </a:spcAft>
              <a:buNone/>
            </a:pPr>
            <a:endParaRPr sz="2000" dirty="0"/>
          </a:p>
          <a:p>
            <a:pPr marL="0" lvl="0" indent="0" rtl="0">
              <a:spcBef>
                <a:spcPts val="0"/>
              </a:spcBef>
              <a:spcAft>
                <a:spcPts val="0"/>
              </a:spcAft>
              <a:buNone/>
            </a:pPr>
            <a:r>
              <a:rPr lang="en-GB" sz="2000" dirty="0"/>
              <a:t>The larger the mass ‘m’ of an object, the larger the force ‘F’ that needs to be applied to reach the same acceleration ‘a’.</a:t>
            </a:r>
            <a:endParaRPr sz="2000" dirty="0"/>
          </a:p>
          <a:p>
            <a:pPr marL="0" lvl="0" indent="0" rtl="0">
              <a:spcBef>
                <a:spcPts val="0"/>
              </a:spcBef>
              <a:spcAft>
                <a:spcPts val="0"/>
              </a:spcAft>
              <a:buNone/>
            </a:pPr>
            <a:endParaRPr sz="2000" dirty="0"/>
          </a:p>
          <a:p>
            <a:pPr marL="0" lvl="0" indent="0" algn="ctr" rtl="0">
              <a:spcBef>
                <a:spcPts val="0"/>
              </a:spcBef>
              <a:spcAft>
                <a:spcPts val="0"/>
              </a:spcAft>
              <a:buClr>
                <a:schemeClr val="dk1"/>
              </a:buClr>
              <a:buSzPts val="1100"/>
              <a:buFont typeface="Arial"/>
              <a:buNone/>
            </a:pPr>
            <a:r>
              <a:rPr lang="en-GB" sz="2000" b="1" dirty="0">
                <a:solidFill>
                  <a:schemeClr val="dk1"/>
                </a:solidFill>
              </a:rPr>
              <a:t>F = </a:t>
            </a:r>
            <a:r>
              <a:rPr lang="en-GB" sz="2000" b="1" dirty="0" err="1">
                <a:solidFill>
                  <a:schemeClr val="dk1"/>
                </a:solidFill>
              </a:rPr>
              <a:t>m.a</a:t>
            </a:r>
            <a:endParaRPr sz="2000" dirty="0"/>
          </a:p>
          <a:p>
            <a:pPr marL="0" lvl="0" indent="0" rtl="0">
              <a:spcBef>
                <a:spcPts val="0"/>
              </a:spcBef>
              <a:spcAft>
                <a:spcPts val="0"/>
              </a:spcAft>
              <a:buNone/>
            </a:pPr>
            <a:endParaRPr sz="2000" dirty="0"/>
          </a:p>
        </p:txBody>
      </p:sp>
      <p:sp>
        <p:nvSpPr>
          <p:cNvPr id="6" name="Rectangle 5">
            <a:extLst>
              <a:ext uri="{FF2B5EF4-FFF2-40B4-BE49-F238E27FC236}">
                <a16:creationId xmlns:a16="http://schemas.microsoft.com/office/drawing/2014/main" id="{A67DBAE2-291B-4FEA-96A7-0281D496D03F}"/>
              </a:ext>
            </a:extLst>
          </p:cNvPr>
          <p:cNvSpPr/>
          <p:nvPr/>
        </p:nvSpPr>
        <p:spPr>
          <a:xfrm>
            <a:off x="7593625" y="1049250"/>
            <a:ext cx="4419600" cy="941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Hint:</a:t>
            </a:r>
          </a:p>
          <a:p>
            <a:pPr algn="ctr"/>
            <a:r>
              <a:rPr lang="en-GB" dirty="0">
                <a:hlinkClick r:id="rId3"/>
              </a:rPr>
              <a:t>https://www.youtube.com/watch?v=YGGxf6cp3Lo</a:t>
            </a:r>
            <a:endParaRPr lang="en-GB" dirty="0"/>
          </a:p>
        </p:txBody>
      </p:sp>
    </p:spTree>
  </p:cSld>
  <p:clrMapOvr>
    <a:masterClrMapping/>
  </p:clrMapOvr>
</p:sld>
</file>

<file path=ppt/theme/theme1.xml><?xml version="1.0" encoding="utf-8"?>
<a:theme xmlns:a="http://schemas.openxmlformats.org/drawingml/2006/main" name="PiXL template presentation widescreen 1">
  <a:themeElements>
    <a:clrScheme name="Custom 1">
      <a:dk1>
        <a:srgbClr val="000000"/>
      </a:dk1>
      <a:lt1>
        <a:srgbClr val="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2228</Words>
  <Application>Microsoft Office PowerPoint</Application>
  <PresentationFormat>Widescreen</PresentationFormat>
  <Paragraphs>271</Paragraphs>
  <Slides>20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PiXL template presentation widescreen 1</vt:lpstr>
      <vt:lpstr>Y11 Thinking about A Level Physics!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Wynne</dc:creator>
  <cp:lastModifiedBy>elizabeth buchanan</cp:lastModifiedBy>
  <cp:revision>19</cp:revision>
  <dcterms:modified xsi:type="dcterms:W3CDTF">2020-06-24T13:12:44Z</dcterms:modified>
</cp:coreProperties>
</file>