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 id="2147483870" r:id="rId2"/>
    <p:sldMasterId id="2147483882" r:id="rId3"/>
  </p:sldMasterIdLst>
  <p:notesMasterIdLst>
    <p:notesMasterId r:id="rId20"/>
  </p:notesMasterIdLst>
  <p:handoutMasterIdLst>
    <p:handoutMasterId r:id="rId21"/>
  </p:handoutMasterIdLst>
  <p:sldIdLst>
    <p:sldId id="268" r:id="rId4"/>
    <p:sldId id="544" r:id="rId5"/>
    <p:sldId id="535" r:id="rId6"/>
    <p:sldId id="536" r:id="rId7"/>
    <p:sldId id="537" r:id="rId8"/>
    <p:sldId id="548" r:id="rId9"/>
    <p:sldId id="549" r:id="rId10"/>
    <p:sldId id="550" r:id="rId11"/>
    <p:sldId id="551" r:id="rId12"/>
    <p:sldId id="540" r:id="rId13"/>
    <p:sldId id="541" r:id="rId14"/>
    <p:sldId id="538" r:id="rId15"/>
    <p:sldId id="539" r:id="rId16"/>
    <p:sldId id="542" r:id="rId17"/>
    <p:sldId id="546" r:id="rId18"/>
    <p:sldId id="547" r:id="rId19"/>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Collins" initials="KC" lastIdx="1" clrIdx="0">
    <p:extLst>
      <p:ext uri="{19B8F6BF-5375-455C-9EA6-DF929625EA0E}">
        <p15:presenceInfo xmlns:p15="http://schemas.microsoft.com/office/powerpoint/2012/main" userId="6370e7ac12b07be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761E"/>
    <a:srgbClr val="E46A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p:restoredTop sz="66786" autoAdjust="0"/>
  </p:normalViewPr>
  <p:slideViewPr>
    <p:cSldViewPr>
      <p:cViewPr varScale="1">
        <p:scale>
          <a:sx n="48" d="100"/>
          <a:sy n="48" d="100"/>
        </p:scale>
        <p:origin x="1374" y="54"/>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DB4028DB-78DC-F744-887D-9DA6C5486603}" type="datetimeFigureOut">
              <a:rPr lang="en-US" smtClean="0"/>
              <a:t>6/23/2020</a:t>
            </a:fld>
            <a:endParaRPr lang="en-US" dirty="0"/>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765A7B35-F01C-F04C-A0D6-4B63C082F920}" type="slidenum">
              <a:rPr lang="en-US" smtClean="0"/>
              <a:t>‹#›</a:t>
            </a:fld>
            <a:endParaRPr lang="en-US" dirty="0"/>
          </a:p>
        </p:txBody>
      </p:sp>
    </p:spTree>
    <p:extLst>
      <p:ext uri="{BB962C8B-B14F-4D97-AF65-F5344CB8AC3E}">
        <p14:creationId xmlns:p14="http://schemas.microsoft.com/office/powerpoint/2010/main" val="393503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28D42703-0FB3-412A-AC62-2A6DEFEDA8A6}" type="datetimeFigureOut">
              <a:rPr lang="en-GB" smtClean="0"/>
              <a:t>23/06/2020</a:t>
            </a:fld>
            <a:endParaRPr lang="en-GB" dirty="0"/>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7109FE9F-9F62-4475-8AA8-D2EDB4FDFA4B}" type="slidenum">
              <a:rPr lang="en-GB" smtClean="0"/>
              <a:t>‹#›</a:t>
            </a:fld>
            <a:endParaRPr lang="en-GB" dirty="0"/>
          </a:p>
        </p:txBody>
      </p:sp>
    </p:spTree>
    <p:extLst>
      <p:ext uri="{BB962C8B-B14F-4D97-AF65-F5344CB8AC3E}">
        <p14:creationId xmlns:p14="http://schemas.microsoft.com/office/powerpoint/2010/main" val="351710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g3f8bd91d24_0_4:notes"/>
          <p:cNvSpPr txBox="1">
            <a:spLocks noGrp="1"/>
          </p:cNvSpPr>
          <p:nvPr>
            <p:ph type="body" idx="1"/>
          </p:nvPr>
        </p:nvSpPr>
        <p:spPr>
          <a:xfrm>
            <a:off x="914400" y="3300412"/>
            <a:ext cx="7315200" cy="2700300"/>
          </a:xfrm>
          <a:prstGeom prst="rect">
            <a:avLst/>
          </a:prstGeom>
        </p:spPr>
        <p:txBody>
          <a:bodyPr spcFirstLastPara="1" wrap="square" lIns="91425" tIns="45700" rIns="91425" bIns="45700" anchor="t" anchorCtr="0">
            <a:noAutofit/>
          </a:bodyPr>
          <a:lstStyle/>
          <a:p>
            <a:pPr marL="0" lvl="0" indent="0" rtl="0">
              <a:spcBef>
                <a:spcPts val="0"/>
              </a:spcBef>
              <a:spcAft>
                <a:spcPts val="0"/>
              </a:spcAft>
              <a:buNone/>
            </a:pPr>
            <a:endParaRPr/>
          </a:p>
        </p:txBody>
      </p:sp>
      <p:sp>
        <p:nvSpPr>
          <p:cNvPr id="45" name="Google Shape;45;g3f8bd91d24_0_4: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0710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109FE9F-9F62-4475-8AA8-D2EDB4FDFA4B}" type="slidenum">
              <a:rPr lang="en-GB" smtClean="0"/>
              <a:t>11</a:t>
            </a:fld>
            <a:endParaRPr lang="en-GB" dirty="0"/>
          </a:p>
        </p:txBody>
      </p:sp>
    </p:spTree>
    <p:extLst>
      <p:ext uri="{BB962C8B-B14F-4D97-AF65-F5344CB8AC3E}">
        <p14:creationId xmlns:p14="http://schemas.microsoft.com/office/powerpoint/2010/main" val="1639472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Challenge</a:t>
            </a:r>
            <a:r>
              <a:rPr lang="en-GB" baseline="0" dirty="0"/>
              <a:t> students to compare and contrast mitosis and meiosis. Students could use a table or a Venn diagram in order to do this. This is a good opportunity to check that students are using keywords appropriately.</a:t>
            </a:r>
            <a:endParaRPr lang="en-GB" dirty="0"/>
          </a:p>
          <a:p>
            <a:endParaRPr lang="en-GB" dirty="0"/>
          </a:p>
        </p:txBody>
      </p:sp>
      <p:sp>
        <p:nvSpPr>
          <p:cNvPr id="4" name="Slide Number Placeholder 3"/>
          <p:cNvSpPr>
            <a:spLocks noGrp="1"/>
          </p:cNvSpPr>
          <p:nvPr>
            <p:ph type="sldNum" sz="quarter" idx="10"/>
          </p:nvPr>
        </p:nvSpPr>
        <p:spPr/>
        <p:txBody>
          <a:bodyPr/>
          <a:lstStyle/>
          <a:p>
            <a:fld id="{7109FE9F-9F62-4475-8AA8-D2EDB4FDFA4B}" type="slidenum">
              <a:rPr lang="en-GB" smtClean="0"/>
              <a:t>12</a:t>
            </a:fld>
            <a:endParaRPr lang="en-GB" dirty="0"/>
          </a:p>
        </p:txBody>
      </p:sp>
    </p:spTree>
    <p:extLst>
      <p:ext uri="{BB962C8B-B14F-4D97-AF65-F5344CB8AC3E}">
        <p14:creationId xmlns:p14="http://schemas.microsoft.com/office/powerpoint/2010/main" val="39707627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109FE9F-9F62-4475-8AA8-D2EDB4FDFA4B}" type="slidenum">
              <a:rPr lang="en-GB" smtClean="0"/>
              <a:t>13</a:t>
            </a:fld>
            <a:endParaRPr lang="en-GB" dirty="0"/>
          </a:p>
        </p:txBody>
      </p:sp>
    </p:spTree>
    <p:extLst>
      <p:ext uri="{BB962C8B-B14F-4D97-AF65-F5344CB8AC3E}">
        <p14:creationId xmlns:p14="http://schemas.microsoft.com/office/powerpoint/2010/main" val="4126467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Challenge students</a:t>
            </a:r>
            <a:r>
              <a:rPr lang="en-GB" baseline="0" dirty="0"/>
              <a:t> to recall and use their knowledge of evolution by natural selection from GCSE. You may need to remind them of Darwin’s work (and possibly of the contrasting views of Lamarck). Encourage them to write a fully detailed description of this process. They could use an example if this supports their writing.</a:t>
            </a:r>
            <a:endParaRPr lang="en-GB" dirty="0"/>
          </a:p>
        </p:txBody>
      </p:sp>
      <p:sp>
        <p:nvSpPr>
          <p:cNvPr id="4" name="Slide Number Placeholder 3"/>
          <p:cNvSpPr>
            <a:spLocks noGrp="1"/>
          </p:cNvSpPr>
          <p:nvPr>
            <p:ph type="sldNum" sz="quarter" idx="10"/>
          </p:nvPr>
        </p:nvSpPr>
        <p:spPr/>
        <p:txBody>
          <a:bodyPr/>
          <a:lstStyle/>
          <a:p>
            <a:fld id="{7109FE9F-9F62-4475-8AA8-D2EDB4FDFA4B}" type="slidenum">
              <a:rPr lang="en-GB" smtClean="0"/>
              <a:t>14</a:t>
            </a:fld>
            <a:endParaRPr lang="en-GB" dirty="0"/>
          </a:p>
        </p:txBody>
      </p:sp>
    </p:spTree>
    <p:extLst>
      <p:ext uri="{BB962C8B-B14F-4D97-AF65-F5344CB8AC3E}">
        <p14:creationId xmlns:p14="http://schemas.microsoft.com/office/powerpoint/2010/main" val="3077244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Enc</a:t>
            </a:r>
          </a:p>
        </p:txBody>
      </p:sp>
      <p:sp>
        <p:nvSpPr>
          <p:cNvPr id="4" name="Slide Number Placeholder 3"/>
          <p:cNvSpPr>
            <a:spLocks noGrp="1"/>
          </p:cNvSpPr>
          <p:nvPr>
            <p:ph type="sldNum" sz="quarter" idx="10"/>
          </p:nvPr>
        </p:nvSpPr>
        <p:spPr/>
        <p:txBody>
          <a:bodyPr/>
          <a:lstStyle/>
          <a:p>
            <a:fld id="{7109FE9F-9F62-4475-8AA8-D2EDB4FDFA4B}" type="slidenum">
              <a:rPr lang="en-GB" smtClean="0"/>
              <a:t>15</a:t>
            </a:fld>
            <a:endParaRPr lang="en-GB" dirty="0"/>
          </a:p>
        </p:txBody>
      </p:sp>
    </p:spTree>
    <p:extLst>
      <p:ext uri="{BB962C8B-B14F-4D97-AF65-F5344CB8AC3E}">
        <p14:creationId xmlns:p14="http://schemas.microsoft.com/office/powerpoint/2010/main" val="3938255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a:t>The information</a:t>
            </a:r>
            <a:r>
              <a:rPr lang="en-GB" baseline="0" dirty="0"/>
              <a:t> states that neurones do not normally divide or replicate, hence students should deduce that the body lacks the ability to repair or replace damaged neurones in the spine.</a:t>
            </a:r>
          </a:p>
          <a:p>
            <a:pPr marL="228600" indent="-228600">
              <a:buAutoNum type="arabicPeriod"/>
            </a:pPr>
            <a:r>
              <a:rPr lang="en-GB" baseline="0" dirty="0"/>
              <a:t>Alzheimer’s is most often caused by a fault in the regulation of the cell cycle (specifically this is thought to be due to oxidative stress placed upon the neuronal cells in questions and hence is correlated with life-style, head injury etc). For it to be an inherited disease, a faulty allele would need to be passed on during meiosis. A parent would need to at least be a carrier of this condition, or a sufferer. Encourage students to reflect on their prior learning of conditions including CF and Huntington’s from the GCSE specifications in order to develop their understanding of this.</a:t>
            </a:r>
          </a:p>
          <a:p>
            <a:pPr marL="228600" indent="-228600">
              <a:buAutoNum type="arabicPeriod"/>
            </a:pPr>
            <a:r>
              <a:rPr lang="en-GB" baseline="0" dirty="0"/>
              <a:t>Students should demonstrate an understanding that healthy neurones would appear to be in interphase of the cell cycle. Use this as an opportunity to revisit PMAT.</a:t>
            </a:r>
          </a:p>
          <a:p>
            <a:pPr marL="228600" indent="-228600">
              <a:buAutoNum type="arabicPeriod"/>
            </a:pPr>
            <a:r>
              <a:rPr lang="en-GB" baseline="0" dirty="0"/>
              <a:t>Anti-cancer therapies target cells that are undergoing division, therefore these treatments could target the neurones that are incorrectly dividing. Students could be challenged to extend this thinking to include some of the potential risks or side effects that would accompany this treatment.</a:t>
            </a:r>
          </a:p>
          <a:p>
            <a:pPr marL="228600" indent="-228600">
              <a:buAutoNum type="arabicPeriod"/>
            </a:pPr>
            <a:endParaRPr lang="en-GB" baseline="0" dirty="0"/>
          </a:p>
        </p:txBody>
      </p:sp>
      <p:sp>
        <p:nvSpPr>
          <p:cNvPr id="4" name="Slide Number Placeholder 3"/>
          <p:cNvSpPr>
            <a:spLocks noGrp="1"/>
          </p:cNvSpPr>
          <p:nvPr>
            <p:ph type="sldNum" sz="quarter" idx="10"/>
          </p:nvPr>
        </p:nvSpPr>
        <p:spPr/>
        <p:txBody>
          <a:bodyPr/>
          <a:lstStyle/>
          <a:p>
            <a:fld id="{7109FE9F-9F62-4475-8AA8-D2EDB4FDFA4B}" type="slidenum">
              <a:rPr lang="en-GB" smtClean="0"/>
              <a:t>16</a:t>
            </a:fld>
            <a:endParaRPr lang="en-GB" dirty="0"/>
          </a:p>
        </p:txBody>
      </p:sp>
    </p:spTree>
    <p:extLst>
      <p:ext uri="{BB962C8B-B14F-4D97-AF65-F5344CB8AC3E}">
        <p14:creationId xmlns:p14="http://schemas.microsoft.com/office/powerpoint/2010/main" val="439085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Introduce cell division and reproduction</a:t>
            </a:r>
            <a:r>
              <a:rPr lang="en-GB" baseline="0" dirty="0"/>
              <a:t> as one of the foundations of knowledge for AS and A2 biology. Make connections between learning at GCSE and where this knowledge will be used and applied both in context and in unfamiliar contexts for your specification.</a:t>
            </a:r>
            <a:endParaRPr lang="en-GB" dirty="0"/>
          </a:p>
        </p:txBody>
      </p:sp>
      <p:sp>
        <p:nvSpPr>
          <p:cNvPr id="4" name="Slide Number Placeholder 3"/>
          <p:cNvSpPr>
            <a:spLocks noGrp="1"/>
          </p:cNvSpPr>
          <p:nvPr>
            <p:ph type="sldNum" sz="quarter" idx="10"/>
          </p:nvPr>
        </p:nvSpPr>
        <p:spPr/>
        <p:txBody>
          <a:bodyPr/>
          <a:lstStyle/>
          <a:p>
            <a:fld id="{7109FE9F-9F62-4475-8AA8-D2EDB4FDFA4B}" type="slidenum">
              <a:rPr lang="en-GB" smtClean="0"/>
              <a:t>3</a:t>
            </a:fld>
            <a:endParaRPr lang="en-GB" dirty="0"/>
          </a:p>
        </p:txBody>
      </p:sp>
    </p:spTree>
    <p:extLst>
      <p:ext uri="{BB962C8B-B14F-4D97-AF65-F5344CB8AC3E}">
        <p14:creationId xmlns:p14="http://schemas.microsoft.com/office/powerpoint/2010/main" val="1818254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Explain to students</a:t>
            </a:r>
            <a:r>
              <a:rPr lang="en-GB" baseline="0" dirty="0"/>
              <a:t> that cells spend most of their time in interphase and only a small percentage of time actually dividing. Make links to the appropriate areas of your specification, including where this knowledge is required to explain other concepts, for example cancers, tumour suppressor genes and oncogenes.</a:t>
            </a:r>
            <a:endParaRPr lang="en-GB" dirty="0"/>
          </a:p>
        </p:txBody>
      </p:sp>
      <p:sp>
        <p:nvSpPr>
          <p:cNvPr id="4" name="Slide Number Placeholder 3"/>
          <p:cNvSpPr>
            <a:spLocks noGrp="1"/>
          </p:cNvSpPr>
          <p:nvPr>
            <p:ph type="sldNum" sz="quarter" idx="10"/>
          </p:nvPr>
        </p:nvSpPr>
        <p:spPr/>
        <p:txBody>
          <a:bodyPr/>
          <a:lstStyle/>
          <a:p>
            <a:fld id="{7109FE9F-9F62-4475-8AA8-D2EDB4FDFA4B}" type="slidenum">
              <a:rPr lang="en-GB" smtClean="0"/>
              <a:t>4</a:t>
            </a:fld>
            <a:endParaRPr lang="en-GB" dirty="0"/>
          </a:p>
        </p:txBody>
      </p:sp>
    </p:spTree>
    <p:extLst>
      <p:ext uri="{BB962C8B-B14F-4D97-AF65-F5344CB8AC3E}">
        <p14:creationId xmlns:p14="http://schemas.microsoft.com/office/powerpoint/2010/main" val="901264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 Prophase</a:t>
            </a:r>
            <a:r>
              <a:rPr lang="en-GB" baseline="0" dirty="0"/>
              <a:t>: </a:t>
            </a:r>
            <a:r>
              <a:rPr lang="en-US" sz="1200" dirty="0"/>
              <a:t>The </a:t>
            </a:r>
            <a:r>
              <a:rPr lang="en-US" sz="1200" b="1" dirty="0"/>
              <a:t>chromosomes</a:t>
            </a:r>
            <a:r>
              <a:rPr lang="en-US" sz="1200" dirty="0"/>
              <a:t> </a:t>
            </a:r>
            <a:r>
              <a:rPr lang="en-US" sz="1200" b="1" dirty="0"/>
              <a:t>condense</a:t>
            </a:r>
            <a:r>
              <a:rPr lang="en-US" sz="1200" dirty="0"/>
              <a:t>, becoming shorter and fatter and visible. </a:t>
            </a:r>
            <a:r>
              <a:rPr lang="en-US" sz="1200" b="1" dirty="0"/>
              <a:t>Spindle </a:t>
            </a:r>
            <a:r>
              <a:rPr lang="en-US" sz="1200" b="1" dirty="0" err="1"/>
              <a:t>fibres</a:t>
            </a:r>
            <a:r>
              <a:rPr lang="en-US" sz="1200" b="1" dirty="0"/>
              <a:t> </a:t>
            </a:r>
            <a:r>
              <a:rPr lang="en-US" sz="1200" dirty="0"/>
              <a:t>begin to form.</a:t>
            </a:r>
          </a:p>
          <a:p>
            <a:r>
              <a:rPr lang="en-US" sz="1200" dirty="0"/>
              <a:t>The </a:t>
            </a:r>
            <a:r>
              <a:rPr lang="en-US" sz="1200" b="1" dirty="0"/>
              <a:t>nuclear envelope breaks down</a:t>
            </a:r>
            <a:r>
              <a:rPr lang="en-US" sz="1200" dirty="0"/>
              <a:t> and the chromosomes become free in the cytoplasm. </a:t>
            </a:r>
          </a:p>
          <a:p>
            <a:r>
              <a:rPr lang="en-GB" dirty="0"/>
              <a:t>D Metaphase:</a:t>
            </a:r>
            <a:r>
              <a:rPr lang="en-GB" baseline="0" dirty="0"/>
              <a:t> </a:t>
            </a:r>
            <a:r>
              <a:rPr lang="en-US" sz="1200" dirty="0"/>
              <a:t>The chromosomes which are made up from two </a:t>
            </a:r>
            <a:r>
              <a:rPr lang="en-US" sz="1200" b="1" dirty="0"/>
              <a:t>chromatids, </a:t>
            </a:r>
            <a:r>
              <a:rPr lang="en-US" sz="1200" dirty="0"/>
              <a:t>line up along the </a:t>
            </a:r>
            <a:r>
              <a:rPr lang="en-US" sz="1200" b="1" dirty="0"/>
              <a:t>equator </a:t>
            </a:r>
            <a:r>
              <a:rPr lang="en-US" sz="1200" dirty="0"/>
              <a:t>of the cell.</a:t>
            </a:r>
          </a:p>
          <a:p>
            <a:r>
              <a:rPr lang="en-US" sz="1200" dirty="0"/>
              <a:t>The chromosomes attach to </a:t>
            </a:r>
            <a:r>
              <a:rPr lang="en-US" sz="1200" b="1" dirty="0"/>
              <a:t>spindle </a:t>
            </a:r>
            <a:r>
              <a:rPr lang="en-US" sz="1200" b="1" dirty="0" err="1"/>
              <a:t>fibres</a:t>
            </a:r>
            <a:r>
              <a:rPr lang="en-US" sz="1200" b="1" dirty="0"/>
              <a:t> </a:t>
            </a:r>
            <a:r>
              <a:rPr lang="en-US" sz="1200" dirty="0"/>
              <a:t>by their </a:t>
            </a:r>
            <a:r>
              <a:rPr lang="en-US" sz="1200" b="1" dirty="0"/>
              <a:t>centromeres.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 Anaphase: </a:t>
            </a:r>
            <a:r>
              <a:rPr lang="en-US" sz="1200" dirty="0"/>
              <a:t>The chromosomes </a:t>
            </a:r>
            <a:r>
              <a:rPr lang="en-US" sz="1200" b="1" dirty="0"/>
              <a:t>divide</a:t>
            </a:r>
            <a:r>
              <a:rPr lang="en-US" sz="1200" dirty="0"/>
              <a:t> at the centromere separating the sister chromatids. The spindle </a:t>
            </a:r>
            <a:r>
              <a:rPr lang="en-US" sz="1200" dirty="0" err="1"/>
              <a:t>fibres</a:t>
            </a:r>
            <a:r>
              <a:rPr lang="en-US" sz="1200" dirty="0"/>
              <a:t> contract and the chromatids are </a:t>
            </a:r>
            <a:r>
              <a:rPr lang="en-US" sz="1200" b="1" dirty="0"/>
              <a:t>pulled to the opposite poles </a:t>
            </a:r>
            <a:r>
              <a:rPr lang="en-US" sz="1200" dirty="0"/>
              <a:t>of the cell.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B: Telophase: </a:t>
            </a:r>
            <a:r>
              <a:rPr lang="en-US" sz="1200" dirty="0"/>
              <a:t>The chromatids have reached the poles of the cell. They uncoil and become long and thin (now known as chromosomes). A nuclear envelope forms around each set of chromosomes. The cell splits into two in a process called </a:t>
            </a:r>
            <a:r>
              <a:rPr lang="en-US" sz="1200" b="1" dirty="0"/>
              <a:t>cytokinesis.</a:t>
            </a:r>
          </a:p>
          <a:p>
            <a:endParaRPr lang="en-GB" dirty="0"/>
          </a:p>
        </p:txBody>
      </p:sp>
      <p:sp>
        <p:nvSpPr>
          <p:cNvPr id="4" name="Slide Number Placeholder 3"/>
          <p:cNvSpPr>
            <a:spLocks noGrp="1"/>
          </p:cNvSpPr>
          <p:nvPr>
            <p:ph type="sldNum" sz="quarter" idx="10"/>
          </p:nvPr>
        </p:nvSpPr>
        <p:spPr/>
        <p:txBody>
          <a:bodyPr/>
          <a:lstStyle/>
          <a:p>
            <a:fld id="{7109FE9F-9F62-4475-8AA8-D2EDB4FDFA4B}" type="slidenum">
              <a:rPr lang="en-GB" smtClean="0"/>
              <a:t>5</a:t>
            </a:fld>
            <a:endParaRPr lang="en-GB" dirty="0"/>
          </a:p>
        </p:txBody>
      </p:sp>
    </p:spTree>
    <p:extLst>
      <p:ext uri="{BB962C8B-B14F-4D97-AF65-F5344CB8AC3E}">
        <p14:creationId xmlns:p14="http://schemas.microsoft.com/office/powerpoint/2010/main" val="1003841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109FE9F-9F62-4475-8AA8-D2EDB4FDFA4B}" type="slidenum">
              <a:rPr lang="en-GB" smtClean="0"/>
              <a:t>6</a:t>
            </a:fld>
            <a:endParaRPr lang="en-GB" dirty="0"/>
          </a:p>
        </p:txBody>
      </p:sp>
    </p:spTree>
    <p:extLst>
      <p:ext uri="{BB962C8B-B14F-4D97-AF65-F5344CB8AC3E}">
        <p14:creationId xmlns:p14="http://schemas.microsoft.com/office/powerpoint/2010/main" val="3849468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a:t>
            </a:r>
          </a:p>
          <a:p>
            <a:endParaRPr lang="en-GB" dirty="0"/>
          </a:p>
        </p:txBody>
      </p:sp>
      <p:sp>
        <p:nvSpPr>
          <p:cNvPr id="4" name="Slide Number Placeholder 3"/>
          <p:cNvSpPr>
            <a:spLocks noGrp="1"/>
          </p:cNvSpPr>
          <p:nvPr>
            <p:ph type="sldNum" sz="quarter" idx="10"/>
          </p:nvPr>
        </p:nvSpPr>
        <p:spPr/>
        <p:txBody>
          <a:bodyPr/>
          <a:lstStyle/>
          <a:p>
            <a:fld id="{7109FE9F-9F62-4475-8AA8-D2EDB4FDFA4B}" type="slidenum">
              <a:rPr lang="en-GB" smtClean="0"/>
              <a:t>7</a:t>
            </a:fld>
            <a:endParaRPr lang="en-GB" dirty="0"/>
          </a:p>
        </p:txBody>
      </p:sp>
    </p:spTree>
    <p:extLst>
      <p:ext uri="{BB962C8B-B14F-4D97-AF65-F5344CB8AC3E}">
        <p14:creationId xmlns:p14="http://schemas.microsoft.com/office/powerpoint/2010/main" val="2341322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109FE9F-9F62-4475-8AA8-D2EDB4FDFA4B}" type="slidenum">
              <a:rPr lang="en-GB" smtClean="0"/>
              <a:t>8</a:t>
            </a:fld>
            <a:endParaRPr lang="en-GB" dirty="0"/>
          </a:p>
        </p:txBody>
      </p:sp>
    </p:spTree>
    <p:extLst>
      <p:ext uri="{BB962C8B-B14F-4D97-AF65-F5344CB8AC3E}">
        <p14:creationId xmlns:p14="http://schemas.microsoft.com/office/powerpoint/2010/main" val="11324600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B:</a:t>
            </a:r>
          </a:p>
        </p:txBody>
      </p:sp>
      <p:sp>
        <p:nvSpPr>
          <p:cNvPr id="4" name="Slide Number Placeholder 3"/>
          <p:cNvSpPr>
            <a:spLocks noGrp="1"/>
          </p:cNvSpPr>
          <p:nvPr>
            <p:ph type="sldNum" sz="quarter" idx="10"/>
          </p:nvPr>
        </p:nvSpPr>
        <p:spPr/>
        <p:txBody>
          <a:bodyPr/>
          <a:lstStyle/>
          <a:p>
            <a:fld id="{7109FE9F-9F62-4475-8AA8-D2EDB4FDFA4B}" type="slidenum">
              <a:rPr lang="en-GB" smtClean="0"/>
              <a:t>9</a:t>
            </a:fld>
            <a:endParaRPr lang="en-GB" dirty="0"/>
          </a:p>
        </p:txBody>
      </p:sp>
    </p:spTree>
    <p:extLst>
      <p:ext uri="{BB962C8B-B14F-4D97-AF65-F5344CB8AC3E}">
        <p14:creationId xmlns:p14="http://schemas.microsoft.com/office/powerpoint/2010/main" val="144989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a:t>
            </a:r>
            <a:endParaRPr lang="en-GB" dirty="0"/>
          </a:p>
        </p:txBody>
      </p:sp>
      <p:sp>
        <p:nvSpPr>
          <p:cNvPr id="4" name="Slide Number Placeholder 3"/>
          <p:cNvSpPr>
            <a:spLocks noGrp="1"/>
          </p:cNvSpPr>
          <p:nvPr>
            <p:ph type="sldNum" sz="quarter" idx="10"/>
          </p:nvPr>
        </p:nvSpPr>
        <p:spPr/>
        <p:txBody>
          <a:bodyPr/>
          <a:lstStyle/>
          <a:p>
            <a:fld id="{7109FE9F-9F62-4475-8AA8-D2EDB4FDFA4B}" type="slidenum">
              <a:rPr lang="en-GB" smtClean="0"/>
              <a:t>10</a:t>
            </a:fld>
            <a:endParaRPr lang="en-GB" dirty="0"/>
          </a:p>
        </p:txBody>
      </p:sp>
    </p:spTree>
    <p:extLst>
      <p:ext uri="{BB962C8B-B14F-4D97-AF65-F5344CB8AC3E}">
        <p14:creationId xmlns:p14="http://schemas.microsoft.com/office/powerpoint/2010/main" val="2834736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200" b="1">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p>
            <a:fld id="{C10311B2-23A9-43C9-B8D0-7C371C121202}" type="datetimeFigureOut">
              <a:rPr lang="en-GB" smtClean="0"/>
              <a:t>23/06/2020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04FC25-86F0-433F-9448-CA7469E87FE8}" type="slidenum">
              <a:rPr lang="en-GB" smtClean="0"/>
              <a:t>‹#›</a:t>
            </a:fld>
            <a:endParaRPr lang="en-GB" dirty="0"/>
          </a:p>
        </p:txBody>
      </p:sp>
    </p:spTree>
    <p:extLst>
      <p:ext uri="{BB962C8B-B14F-4D97-AF65-F5344CB8AC3E}">
        <p14:creationId xmlns:p14="http://schemas.microsoft.com/office/powerpoint/2010/main" val="4189888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78542E-BB15-654C-84E0-0AEE97E83F6B}" type="datetimeFigureOut">
              <a:rPr lang="en-US" smtClean="0"/>
              <a:t>6/23/2020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E23FE6-137A-0F46-BB13-7BA6D2D92DE4}" type="slidenum">
              <a:rPr lang="en-US" smtClean="0"/>
              <a:t>‹#›</a:t>
            </a:fld>
            <a:endParaRPr lang="en-US" dirty="0"/>
          </a:p>
        </p:txBody>
      </p:sp>
    </p:spTree>
    <p:extLst>
      <p:ext uri="{BB962C8B-B14F-4D97-AF65-F5344CB8AC3E}">
        <p14:creationId xmlns:p14="http://schemas.microsoft.com/office/powerpoint/2010/main" val="1742400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678542E-BB15-654C-84E0-0AEE97E83F6B}" type="datetimeFigureOut">
              <a:rPr lang="en-US" smtClean="0"/>
              <a:t>6/23/2020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E23FE6-137A-0F46-BB13-7BA6D2D92DE4}" type="slidenum">
              <a:rPr lang="en-US" smtClean="0"/>
              <a:t>‹#›</a:t>
            </a:fld>
            <a:endParaRPr lang="en-US" dirty="0"/>
          </a:p>
        </p:txBody>
      </p:sp>
    </p:spTree>
    <p:extLst>
      <p:ext uri="{BB962C8B-B14F-4D97-AF65-F5344CB8AC3E}">
        <p14:creationId xmlns:p14="http://schemas.microsoft.com/office/powerpoint/2010/main" val="1440125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78542E-BB15-654C-84E0-0AEE97E83F6B}" type="datetimeFigureOut">
              <a:rPr lang="en-US" smtClean="0"/>
              <a:t>6/23/2020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E23FE6-137A-0F46-BB13-7BA6D2D92DE4}" type="slidenum">
              <a:rPr lang="en-US" smtClean="0"/>
              <a:t>‹#›</a:t>
            </a:fld>
            <a:endParaRPr lang="en-US" dirty="0"/>
          </a:p>
        </p:txBody>
      </p:sp>
    </p:spTree>
    <p:extLst>
      <p:ext uri="{BB962C8B-B14F-4D97-AF65-F5344CB8AC3E}">
        <p14:creationId xmlns:p14="http://schemas.microsoft.com/office/powerpoint/2010/main" val="2053837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78542E-BB15-654C-84E0-0AEE97E83F6B}" type="datetimeFigureOut">
              <a:rPr lang="en-US" smtClean="0"/>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E23FE6-137A-0F46-BB13-7BA6D2D92DE4}" type="slidenum">
              <a:rPr lang="en-US" smtClean="0"/>
              <a:t>‹#›</a:t>
            </a:fld>
            <a:endParaRPr lang="en-US" dirty="0"/>
          </a:p>
        </p:txBody>
      </p:sp>
    </p:spTree>
    <p:extLst>
      <p:ext uri="{BB962C8B-B14F-4D97-AF65-F5344CB8AC3E}">
        <p14:creationId xmlns:p14="http://schemas.microsoft.com/office/powerpoint/2010/main" val="193056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78542E-BB15-654C-84E0-0AEE97E83F6B}" type="datetimeFigureOut">
              <a:rPr lang="en-US" smtClean="0"/>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E23FE6-137A-0F46-BB13-7BA6D2D92DE4}" type="slidenum">
              <a:rPr lang="en-US" smtClean="0"/>
              <a:t>‹#›</a:t>
            </a:fld>
            <a:endParaRPr lang="en-US" dirty="0"/>
          </a:p>
        </p:txBody>
      </p:sp>
    </p:spTree>
    <p:extLst>
      <p:ext uri="{BB962C8B-B14F-4D97-AF65-F5344CB8AC3E}">
        <p14:creationId xmlns:p14="http://schemas.microsoft.com/office/powerpoint/2010/main" val="20041373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78542E-BB15-654C-84E0-0AEE97E83F6B}" type="datetimeFigureOut">
              <a:rPr lang="en-US" smtClean="0"/>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E23FE6-137A-0F46-BB13-7BA6D2D92DE4}" type="slidenum">
              <a:rPr lang="en-US" smtClean="0"/>
              <a:t>‹#›</a:t>
            </a:fld>
            <a:endParaRPr lang="en-US" dirty="0"/>
          </a:p>
        </p:txBody>
      </p:sp>
    </p:spTree>
    <p:extLst>
      <p:ext uri="{BB962C8B-B14F-4D97-AF65-F5344CB8AC3E}">
        <p14:creationId xmlns:p14="http://schemas.microsoft.com/office/powerpoint/2010/main" val="2551525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78542E-BB15-654C-84E0-0AEE97E83F6B}" type="datetimeFigureOut">
              <a:rPr lang="en-US" smtClean="0"/>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E23FE6-137A-0F46-BB13-7BA6D2D92DE4}" type="slidenum">
              <a:rPr lang="en-US" smtClean="0"/>
              <a:t>‹#›</a:t>
            </a:fld>
            <a:endParaRPr lang="en-US" dirty="0"/>
          </a:p>
        </p:txBody>
      </p:sp>
    </p:spTree>
    <p:extLst>
      <p:ext uri="{BB962C8B-B14F-4D97-AF65-F5344CB8AC3E}">
        <p14:creationId xmlns:p14="http://schemas.microsoft.com/office/powerpoint/2010/main" val="19713131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D95DF87-E0BC-0541-9154-2593744AD1ED}" type="datetimeFigureOut">
              <a:rPr lang="en-US" smtClean="0"/>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AB56A2-E858-3A43-B4A0-C8D888B9BC8B}" type="slidenum">
              <a:rPr lang="en-US" smtClean="0"/>
              <a:t>‹#›</a:t>
            </a:fld>
            <a:endParaRPr lang="en-US" dirty="0"/>
          </a:p>
        </p:txBody>
      </p:sp>
    </p:spTree>
    <p:extLst>
      <p:ext uri="{BB962C8B-B14F-4D97-AF65-F5344CB8AC3E}">
        <p14:creationId xmlns:p14="http://schemas.microsoft.com/office/powerpoint/2010/main" val="3718578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95DF87-E0BC-0541-9154-2593744AD1ED}" type="datetimeFigureOut">
              <a:rPr lang="en-US" smtClean="0"/>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AB56A2-E858-3A43-B4A0-C8D888B9BC8B}" type="slidenum">
              <a:rPr lang="en-US" smtClean="0"/>
              <a:t>‹#›</a:t>
            </a:fld>
            <a:endParaRPr lang="en-US" dirty="0"/>
          </a:p>
        </p:txBody>
      </p:sp>
    </p:spTree>
    <p:extLst>
      <p:ext uri="{BB962C8B-B14F-4D97-AF65-F5344CB8AC3E}">
        <p14:creationId xmlns:p14="http://schemas.microsoft.com/office/powerpoint/2010/main" val="637808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95DF87-E0BC-0541-9154-2593744AD1ED}" type="datetimeFigureOut">
              <a:rPr lang="en-US" smtClean="0"/>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AB56A2-E858-3A43-B4A0-C8D888B9BC8B}" type="slidenum">
              <a:rPr lang="en-US" smtClean="0"/>
              <a:t>‹#›</a:t>
            </a:fld>
            <a:endParaRPr lang="en-US" dirty="0"/>
          </a:p>
        </p:txBody>
      </p:sp>
    </p:spTree>
    <p:extLst>
      <p:ext uri="{BB962C8B-B14F-4D97-AF65-F5344CB8AC3E}">
        <p14:creationId xmlns:p14="http://schemas.microsoft.com/office/powerpoint/2010/main" val="1553552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0311B2-23A9-43C9-B8D0-7C371C121202}" type="datetimeFigureOut">
              <a:rPr lang="en-GB" smtClean="0"/>
              <a:t>23/06/2020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704FC25-86F0-433F-9448-CA7469E87FE8}" type="slidenum">
              <a:rPr lang="en-GB" smtClean="0"/>
              <a:t>‹#›</a:t>
            </a:fld>
            <a:endParaRPr lang="en-GB" dirty="0"/>
          </a:p>
        </p:txBody>
      </p:sp>
    </p:spTree>
    <p:extLst>
      <p:ext uri="{BB962C8B-B14F-4D97-AF65-F5344CB8AC3E}">
        <p14:creationId xmlns:p14="http://schemas.microsoft.com/office/powerpoint/2010/main" val="22412353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95DF87-E0BC-0541-9154-2593744AD1ED}" type="datetimeFigureOut">
              <a:rPr lang="en-US" smtClean="0"/>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AB56A2-E858-3A43-B4A0-C8D888B9BC8B}" type="slidenum">
              <a:rPr lang="en-US" smtClean="0"/>
              <a:t>‹#›</a:t>
            </a:fld>
            <a:endParaRPr lang="en-US" dirty="0"/>
          </a:p>
        </p:txBody>
      </p:sp>
    </p:spTree>
    <p:extLst>
      <p:ext uri="{BB962C8B-B14F-4D97-AF65-F5344CB8AC3E}">
        <p14:creationId xmlns:p14="http://schemas.microsoft.com/office/powerpoint/2010/main" val="14433426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95DF87-E0BC-0541-9154-2593744AD1ED}" type="datetimeFigureOut">
              <a:rPr lang="en-US" smtClean="0"/>
              <a:t>6/23/2020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5AB56A2-E858-3A43-B4A0-C8D888B9BC8B}" type="slidenum">
              <a:rPr lang="en-US" smtClean="0"/>
              <a:t>‹#›</a:t>
            </a:fld>
            <a:endParaRPr lang="en-US" dirty="0"/>
          </a:p>
        </p:txBody>
      </p:sp>
    </p:spTree>
    <p:extLst>
      <p:ext uri="{BB962C8B-B14F-4D97-AF65-F5344CB8AC3E}">
        <p14:creationId xmlns:p14="http://schemas.microsoft.com/office/powerpoint/2010/main" val="2840537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95DF87-E0BC-0541-9154-2593744AD1ED}" type="datetimeFigureOut">
              <a:rPr lang="en-US" smtClean="0"/>
              <a:t>6/23/2020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5AB56A2-E858-3A43-B4A0-C8D888B9BC8B}" type="slidenum">
              <a:rPr lang="en-US" smtClean="0"/>
              <a:t>‹#›</a:t>
            </a:fld>
            <a:endParaRPr lang="en-US" dirty="0"/>
          </a:p>
        </p:txBody>
      </p:sp>
    </p:spTree>
    <p:extLst>
      <p:ext uri="{BB962C8B-B14F-4D97-AF65-F5344CB8AC3E}">
        <p14:creationId xmlns:p14="http://schemas.microsoft.com/office/powerpoint/2010/main" val="2359516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95DF87-E0BC-0541-9154-2593744AD1ED}" type="datetimeFigureOut">
              <a:rPr lang="en-US" smtClean="0"/>
              <a:t>6/23/2020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5AB56A2-E858-3A43-B4A0-C8D888B9BC8B}" type="slidenum">
              <a:rPr lang="en-US" smtClean="0"/>
              <a:t>‹#›</a:t>
            </a:fld>
            <a:endParaRPr lang="en-US" dirty="0"/>
          </a:p>
        </p:txBody>
      </p:sp>
    </p:spTree>
    <p:extLst>
      <p:ext uri="{BB962C8B-B14F-4D97-AF65-F5344CB8AC3E}">
        <p14:creationId xmlns:p14="http://schemas.microsoft.com/office/powerpoint/2010/main" val="13849053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95DF87-E0BC-0541-9154-2593744AD1ED}" type="datetimeFigureOut">
              <a:rPr lang="en-US" smtClean="0"/>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AB56A2-E858-3A43-B4A0-C8D888B9BC8B}" type="slidenum">
              <a:rPr lang="en-US" smtClean="0"/>
              <a:t>‹#›</a:t>
            </a:fld>
            <a:endParaRPr lang="en-US" dirty="0"/>
          </a:p>
        </p:txBody>
      </p:sp>
    </p:spTree>
    <p:extLst>
      <p:ext uri="{BB962C8B-B14F-4D97-AF65-F5344CB8AC3E}">
        <p14:creationId xmlns:p14="http://schemas.microsoft.com/office/powerpoint/2010/main" val="16760815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95DF87-E0BC-0541-9154-2593744AD1ED}" type="datetimeFigureOut">
              <a:rPr lang="en-US" smtClean="0"/>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AB56A2-E858-3A43-B4A0-C8D888B9BC8B}" type="slidenum">
              <a:rPr lang="en-US" smtClean="0"/>
              <a:t>‹#›</a:t>
            </a:fld>
            <a:endParaRPr lang="en-US" dirty="0"/>
          </a:p>
        </p:txBody>
      </p:sp>
    </p:spTree>
    <p:extLst>
      <p:ext uri="{BB962C8B-B14F-4D97-AF65-F5344CB8AC3E}">
        <p14:creationId xmlns:p14="http://schemas.microsoft.com/office/powerpoint/2010/main" val="13589408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95DF87-E0BC-0541-9154-2593744AD1ED}" type="datetimeFigureOut">
              <a:rPr lang="en-US" smtClean="0"/>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AB56A2-E858-3A43-B4A0-C8D888B9BC8B}" type="slidenum">
              <a:rPr lang="en-US" smtClean="0"/>
              <a:t>‹#›</a:t>
            </a:fld>
            <a:endParaRPr lang="en-US" dirty="0"/>
          </a:p>
        </p:txBody>
      </p:sp>
    </p:spTree>
    <p:extLst>
      <p:ext uri="{BB962C8B-B14F-4D97-AF65-F5344CB8AC3E}">
        <p14:creationId xmlns:p14="http://schemas.microsoft.com/office/powerpoint/2010/main" val="12306330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95DF87-E0BC-0541-9154-2593744AD1ED}" type="datetimeFigureOut">
              <a:rPr lang="en-US" smtClean="0"/>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AB56A2-E858-3A43-B4A0-C8D888B9BC8B}" type="slidenum">
              <a:rPr lang="en-US" smtClean="0"/>
              <a:t>‹#›</a:t>
            </a:fld>
            <a:endParaRPr lang="en-US" dirty="0"/>
          </a:p>
        </p:txBody>
      </p:sp>
    </p:spTree>
    <p:extLst>
      <p:ext uri="{BB962C8B-B14F-4D97-AF65-F5344CB8AC3E}">
        <p14:creationId xmlns:p14="http://schemas.microsoft.com/office/powerpoint/2010/main" val="83470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185928" y="1638733"/>
            <a:ext cx="11774424"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10311B2-23A9-43C9-B8D0-7C371C121202}" type="datetimeFigureOut">
              <a:rPr lang="en-GB" smtClean="0"/>
              <a:t>23/06/2020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04FC25-86F0-433F-9448-CA7469E87FE8}" type="slidenum">
              <a:rPr lang="en-GB" smtClean="0"/>
              <a:t>‹#›</a:t>
            </a:fld>
            <a:endParaRPr lang="en-GB" dirty="0"/>
          </a:p>
        </p:txBody>
      </p:sp>
    </p:spTree>
    <p:extLst>
      <p:ext uri="{BB962C8B-B14F-4D97-AF65-F5344CB8AC3E}">
        <p14:creationId xmlns:p14="http://schemas.microsoft.com/office/powerpoint/2010/main" val="1809103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53400" y="727074"/>
            <a:ext cx="3825240" cy="5449889"/>
          </a:xfrm>
        </p:spPr>
        <p:txBody>
          <a:bodyPr vert="eaVert"/>
          <a:lstStyle/>
          <a:p>
            <a:r>
              <a:rPr lang="en-US"/>
              <a:t>Click to edit Master title style</a:t>
            </a:r>
            <a:endParaRPr lang="en-GB" dirty="0"/>
          </a:p>
        </p:txBody>
      </p:sp>
      <p:sp>
        <p:nvSpPr>
          <p:cNvPr id="3" name="Vertical Text Placeholder 2"/>
          <p:cNvSpPr>
            <a:spLocks noGrp="1"/>
          </p:cNvSpPr>
          <p:nvPr>
            <p:ph type="body" orient="vert" idx="1"/>
          </p:nvPr>
        </p:nvSpPr>
        <p:spPr>
          <a:xfrm>
            <a:off x="106680" y="727074"/>
            <a:ext cx="7734300" cy="544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10311B2-23A9-43C9-B8D0-7C371C121202}" type="datetimeFigureOut">
              <a:rPr lang="en-GB" smtClean="0"/>
              <a:t>23/06/2020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04FC25-86F0-433F-9448-CA7469E87FE8}" type="slidenum">
              <a:rPr lang="en-GB" smtClean="0"/>
              <a:t>‹#›</a:t>
            </a:fld>
            <a:endParaRPr lang="en-GB" dirty="0"/>
          </a:p>
        </p:txBody>
      </p:sp>
    </p:spTree>
    <p:extLst>
      <p:ext uri="{BB962C8B-B14F-4D97-AF65-F5344CB8AC3E}">
        <p14:creationId xmlns:p14="http://schemas.microsoft.com/office/powerpoint/2010/main" val="1222045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1C0EE8-38F9-AA43-9A1E-DDB7AA53D086}"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4CE6BE-E385-7045-A891-EC4718FCDFA8}" type="slidenum">
              <a:rPr lang="en-US" smtClean="0"/>
              <a:t>‹#›</a:t>
            </a:fld>
            <a:endParaRPr lang="en-US"/>
          </a:p>
        </p:txBody>
      </p:sp>
    </p:spTree>
    <p:extLst>
      <p:ext uri="{BB962C8B-B14F-4D97-AF65-F5344CB8AC3E}">
        <p14:creationId xmlns:p14="http://schemas.microsoft.com/office/powerpoint/2010/main" val="371852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678542E-BB15-654C-84E0-0AEE97E83F6B}" type="datetimeFigureOut">
              <a:rPr lang="en-US" smtClean="0"/>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E23FE6-137A-0F46-BB13-7BA6D2D92DE4}" type="slidenum">
              <a:rPr lang="en-US" smtClean="0"/>
              <a:t>‹#›</a:t>
            </a:fld>
            <a:endParaRPr lang="en-US" dirty="0"/>
          </a:p>
        </p:txBody>
      </p:sp>
    </p:spTree>
    <p:extLst>
      <p:ext uri="{BB962C8B-B14F-4D97-AF65-F5344CB8AC3E}">
        <p14:creationId xmlns:p14="http://schemas.microsoft.com/office/powerpoint/2010/main" val="1904705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78542E-BB15-654C-84E0-0AEE97E83F6B}" type="datetimeFigureOut">
              <a:rPr lang="en-US" smtClean="0"/>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E23FE6-137A-0F46-BB13-7BA6D2D92DE4}" type="slidenum">
              <a:rPr lang="en-US" smtClean="0"/>
              <a:t>‹#›</a:t>
            </a:fld>
            <a:endParaRPr lang="en-US" dirty="0"/>
          </a:p>
        </p:txBody>
      </p:sp>
    </p:spTree>
    <p:extLst>
      <p:ext uri="{BB962C8B-B14F-4D97-AF65-F5344CB8AC3E}">
        <p14:creationId xmlns:p14="http://schemas.microsoft.com/office/powerpoint/2010/main" val="1987608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78542E-BB15-654C-84E0-0AEE97E83F6B}" type="datetimeFigureOut">
              <a:rPr lang="en-US" smtClean="0"/>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E23FE6-137A-0F46-BB13-7BA6D2D92DE4}" type="slidenum">
              <a:rPr lang="en-US" smtClean="0"/>
              <a:t>‹#›</a:t>
            </a:fld>
            <a:endParaRPr lang="en-US" dirty="0"/>
          </a:p>
        </p:txBody>
      </p:sp>
    </p:spTree>
    <p:extLst>
      <p:ext uri="{BB962C8B-B14F-4D97-AF65-F5344CB8AC3E}">
        <p14:creationId xmlns:p14="http://schemas.microsoft.com/office/powerpoint/2010/main" val="1633241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678542E-BB15-654C-84E0-0AEE97E83F6B}" type="datetimeFigureOut">
              <a:rPr lang="en-US" smtClean="0"/>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E23FE6-137A-0F46-BB13-7BA6D2D92DE4}" type="slidenum">
              <a:rPr lang="en-US" smtClean="0"/>
              <a:t>‹#›</a:t>
            </a:fld>
            <a:endParaRPr lang="en-US" dirty="0"/>
          </a:p>
        </p:txBody>
      </p:sp>
    </p:spTree>
    <p:extLst>
      <p:ext uri="{BB962C8B-B14F-4D97-AF65-F5344CB8AC3E}">
        <p14:creationId xmlns:p14="http://schemas.microsoft.com/office/powerpoint/2010/main" val="752687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1544" y="768791"/>
            <a:ext cx="11753088" cy="758257"/>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185928" y="1638733"/>
            <a:ext cx="11728704"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0311B2-23A9-43C9-B8D0-7C371C121202}" type="datetimeFigureOut">
              <a:rPr lang="en-GB" smtClean="0"/>
              <a:t>23/06/2020</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04FC25-86F0-433F-9448-CA7469E87FE8}" type="slidenum">
              <a:rPr lang="en-GB" smtClean="0"/>
              <a:t>‹#›</a:t>
            </a:fld>
            <a:endParaRPr lang="en-GB" dirty="0"/>
          </a:p>
        </p:txBody>
      </p:sp>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788151" y="16872"/>
            <a:ext cx="1373014" cy="1020648"/>
          </a:xfrm>
          <a:prstGeom prst="rect">
            <a:avLst/>
          </a:prstGeom>
        </p:spPr>
      </p:pic>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0835" y="16872"/>
            <a:ext cx="3373484" cy="831540"/>
          </a:xfrm>
          <a:prstGeom prst="rect">
            <a:avLst/>
          </a:prstGeom>
        </p:spPr>
      </p:pic>
      <p:sp>
        <p:nvSpPr>
          <p:cNvPr id="9" name="Rectangle 8"/>
          <p:cNvSpPr/>
          <p:nvPr/>
        </p:nvSpPr>
        <p:spPr>
          <a:xfrm>
            <a:off x="0" y="6561057"/>
            <a:ext cx="12192000" cy="226407"/>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sz="1200" dirty="0">
                <a:latin typeface="Arial" panose="020B0604020202020204" pitchFamily="34" charset="0"/>
                <a:cs typeface="Arial" panose="020B0604020202020204" pitchFamily="34" charset="0"/>
              </a:rPr>
              <a:t>better hope – brighter</a:t>
            </a:r>
            <a:r>
              <a:rPr lang="en-GB" sz="1200" baseline="0" dirty="0">
                <a:latin typeface="Arial" panose="020B0604020202020204" pitchFamily="34" charset="0"/>
                <a:cs typeface="Arial" panose="020B0604020202020204" pitchFamily="34" charset="0"/>
              </a:rPr>
              <a:t> future</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3654271"/>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894" r:id="rId5"/>
  </p:sldLayoutIdLst>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78542E-BB15-654C-84E0-0AEE97E83F6B}" type="datetimeFigureOut">
              <a:rPr lang="en-US" smtClean="0"/>
              <a:t>6/23/2020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E23FE6-137A-0F46-BB13-7BA6D2D92DE4}" type="slidenum">
              <a:rPr lang="en-US" smtClean="0"/>
              <a:t>‹#›</a:t>
            </a:fld>
            <a:endParaRPr lang="en-US" dirty="0"/>
          </a:p>
        </p:txBody>
      </p:sp>
    </p:spTree>
    <p:extLst>
      <p:ext uri="{BB962C8B-B14F-4D97-AF65-F5344CB8AC3E}">
        <p14:creationId xmlns:p14="http://schemas.microsoft.com/office/powerpoint/2010/main" val="1073791265"/>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95DF87-E0BC-0541-9154-2593744AD1ED}" type="datetimeFigureOut">
              <a:rPr lang="en-US" smtClean="0"/>
              <a:t>6/23/2020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56A2-E858-3A43-B4A0-C8D888B9BC8B}" type="slidenum">
              <a:rPr lang="en-US" smtClean="0"/>
              <a:t>‹#›</a:t>
            </a:fld>
            <a:endParaRPr lang="en-US" dirty="0"/>
          </a:p>
        </p:txBody>
      </p:sp>
    </p:spTree>
    <p:extLst>
      <p:ext uri="{BB962C8B-B14F-4D97-AF65-F5344CB8AC3E}">
        <p14:creationId xmlns:p14="http://schemas.microsoft.com/office/powerpoint/2010/main" val="482238064"/>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youtube.com/watch?v=Pxujitlv8wc"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youtube.com/watch?v=qH4WUUQ5pOI"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google.co.uk/url?sa=i&amp;rct=j&amp;q=&amp;esrc=s&amp;source=images&amp;cd=&amp;cad=rja&amp;uact=8&amp;ved=0ahUKEwjDlL-RnMXWAhXBtBoKHW1pBGQQjRwIBw&amp;url=https://en.wikipedia.org/wiki/Rothschild's_giraffe&amp;psig=AFQjCNHaWYzImLfUmTRgd2kP7i5VeOpClw&amp;ust=1506596524487711"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3" Type="http://schemas.openxmlformats.org/officeDocument/2006/relationships/hyperlink" Target="https://www.google.co.uk/url?sa=i&amp;rct=j&amp;q=&amp;esrc=s&amp;source=images&amp;cd=&amp;cad=rja&amp;uact=8&amp;ved=0ahUKEwjDlL-RnMXWAhXBtBoKHW1pBGQQjRwIBw&amp;url=https://en.wikipedia.org/wiki/Rothschild's_giraffe&amp;psig=AFQjCNHaWYzImLfUmTRgd2kP7i5VeOpClw&amp;ust=1506596524487711"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youtube.com/watch?v=QVCjdNxJre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740" y="192026"/>
            <a:ext cx="8732520" cy="740003"/>
          </a:xfrm>
          <a:solidFill>
            <a:srgbClr val="FFFFF5">
              <a:alpha val="89804"/>
            </a:srgbClr>
          </a:solidFill>
          <a:ln w="38100"/>
        </p:spPr>
        <p:style>
          <a:lnRef idx="2">
            <a:schemeClr val="dk1"/>
          </a:lnRef>
          <a:fillRef idx="1">
            <a:schemeClr val="lt1"/>
          </a:fillRef>
          <a:effectRef idx="0">
            <a:schemeClr val="dk1"/>
          </a:effectRef>
          <a:fontRef idx="minor">
            <a:schemeClr val="dk1"/>
          </a:fontRef>
        </p:style>
        <p:txBody>
          <a:bodyPr>
            <a:normAutofit fontScale="90000"/>
          </a:bodyPr>
          <a:lstStyle/>
          <a:p>
            <a:r>
              <a:rPr lang="en-GB" sz="4800" dirty="0"/>
              <a:t>Y11 Thinking about A Level Biology! </a:t>
            </a:r>
          </a:p>
        </p:txBody>
      </p:sp>
      <p:sp>
        <p:nvSpPr>
          <p:cNvPr id="3" name="Content Placeholder 2"/>
          <p:cNvSpPr>
            <a:spLocks noGrp="1"/>
          </p:cNvSpPr>
          <p:nvPr>
            <p:ph idx="1"/>
          </p:nvPr>
        </p:nvSpPr>
        <p:spPr>
          <a:xfrm>
            <a:off x="0" y="1073427"/>
            <a:ext cx="12192000" cy="5629126"/>
          </a:xfrm>
          <a:solidFill>
            <a:srgbClr val="FFFFF5">
              <a:alpha val="89804"/>
            </a:srgbClr>
          </a:solidFill>
          <a:ln w="38100"/>
        </p:spPr>
        <p:style>
          <a:lnRef idx="2">
            <a:schemeClr val="dk1"/>
          </a:lnRef>
          <a:fillRef idx="1">
            <a:schemeClr val="lt1"/>
          </a:fillRef>
          <a:effectRef idx="0">
            <a:schemeClr val="dk1"/>
          </a:effectRef>
          <a:fontRef idx="minor">
            <a:schemeClr val="dk1"/>
          </a:fontRef>
        </p:style>
        <p:txBody>
          <a:bodyPr>
            <a:normAutofit/>
          </a:bodyPr>
          <a:lstStyle/>
          <a:p>
            <a:pPr marL="0" indent="0">
              <a:lnSpc>
                <a:spcPct val="100000"/>
              </a:lnSpc>
              <a:buNone/>
            </a:pPr>
            <a:r>
              <a:rPr lang="en-GB" sz="3600" b="1" dirty="0">
                <a:latin typeface="+mj-lt"/>
              </a:rPr>
              <a:t>Welcome to presentation 2!</a:t>
            </a:r>
          </a:p>
          <a:p>
            <a:pPr marL="0" indent="0">
              <a:lnSpc>
                <a:spcPct val="100000"/>
              </a:lnSpc>
              <a:buNone/>
            </a:pPr>
            <a:r>
              <a:rPr lang="en-GB" b="1" i="1" u="sng" dirty="0">
                <a:latin typeface="+mj-lt"/>
              </a:rPr>
              <a:t>What to expect from these resources:</a:t>
            </a:r>
          </a:p>
          <a:p>
            <a:pPr>
              <a:lnSpc>
                <a:spcPct val="100000"/>
              </a:lnSpc>
            </a:pPr>
            <a:r>
              <a:rPr lang="en-GB" dirty="0">
                <a:latin typeface="+mj-lt"/>
              </a:rPr>
              <a:t>A </a:t>
            </a:r>
            <a:r>
              <a:rPr lang="en-GB" b="1" dirty="0">
                <a:solidFill>
                  <a:srgbClr val="0070C0"/>
                </a:solidFill>
                <a:latin typeface="+mj-lt"/>
              </a:rPr>
              <a:t>taste</a:t>
            </a:r>
            <a:r>
              <a:rPr lang="en-GB" dirty="0">
                <a:latin typeface="+mj-lt"/>
              </a:rPr>
              <a:t> of what the content will look like</a:t>
            </a:r>
          </a:p>
          <a:p>
            <a:pPr>
              <a:lnSpc>
                <a:spcPct val="100000"/>
              </a:lnSpc>
            </a:pPr>
            <a:r>
              <a:rPr lang="en-GB" dirty="0">
                <a:latin typeface="+mj-lt"/>
              </a:rPr>
              <a:t>Clear </a:t>
            </a:r>
            <a:r>
              <a:rPr lang="en-GB" b="1" dirty="0">
                <a:solidFill>
                  <a:srgbClr val="0070C0"/>
                </a:solidFill>
                <a:latin typeface="+mj-lt"/>
              </a:rPr>
              <a:t>structure</a:t>
            </a:r>
            <a:r>
              <a:rPr lang="en-GB" dirty="0">
                <a:latin typeface="+mj-lt"/>
              </a:rPr>
              <a:t> to prepare for learning next year and help you “Bridge the Gap” from GCSE to A Level!</a:t>
            </a:r>
          </a:p>
        </p:txBody>
      </p:sp>
      <p:graphicFrame>
        <p:nvGraphicFramePr>
          <p:cNvPr id="8" name="Group 41"/>
          <p:cNvGraphicFramePr>
            <a:graphicFrameLocks noGrp="1"/>
          </p:cNvGraphicFramePr>
          <p:nvPr>
            <p:extLst>
              <p:ext uri="{D42A27DB-BD31-4B8C-83A1-F6EECF244321}">
                <p14:modId xmlns:p14="http://schemas.microsoft.com/office/powerpoint/2010/main" val="464998548"/>
              </p:ext>
            </p:extLst>
          </p:nvPr>
        </p:nvGraphicFramePr>
        <p:xfrm>
          <a:off x="1679575" y="4419119"/>
          <a:ext cx="8582891" cy="1811856"/>
        </p:xfrm>
        <a:graphic>
          <a:graphicData uri="http://schemas.openxmlformats.org/drawingml/2006/table">
            <a:tbl>
              <a:tblPr/>
              <a:tblGrid>
                <a:gridCol w="2500283">
                  <a:extLst>
                    <a:ext uri="{9D8B030D-6E8A-4147-A177-3AD203B41FA5}">
                      <a16:colId xmlns:a16="http://schemas.microsoft.com/office/drawing/2014/main" val="20000"/>
                    </a:ext>
                  </a:extLst>
                </a:gridCol>
                <a:gridCol w="6082608">
                  <a:extLst>
                    <a:ext uri="{9D8B030D-6E8A-4147-A177-3AD203B41FA5}">
                      <a16:colId xmlns:a16="http://schemas.microsoft.com/office/drawing/2014/main" val="20001"/>
                    </a:ext>
                  </a:extLst>
                </a:gridCol>
              </a:tblGrid>
              <a:tr h="37115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400" b="0" i="0" u="none" strike="noStrike" cap="none" normalizeH="0" baseline="0">
                          <a:ln>
                            <a:noFill/>
                          </a:ln>
                          <a:solidFill>
                            <a:schemeClr val="bg1"/>
                          </a:solidFill>
                          <a:effectLst/>
                          <a:latin typeface="Calibri" pitchFamily="34" charset="0"/>
                        </a:rPr>
                        <a:t>Learning goal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E40"/>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000" b="0" i="0" u="none" strike="noStrike" cap="none" normalizeH="0" baseline="0" dirty="0">
                          <a:ln>
                            <a:noFill/>
                          </a:ln>
                          <a:solidFill>
                            <a:schemeClr val="tx1"/>
                          </a:solidFill>
                          <a:effectLst/>
                          <a:latin typeface="Calibri" pitchFamily="34" charset="0"/>
                        </a:rPr>
                        <a:t>What is A Level Biology About?!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15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400" b="0" i="0" u="none" strike="noStrike" cap="none" normalizeH="0" baseline="0">
                          <a:ln>
                            <a:noFill/>
                          </a:ln>
                          <a:solidFill>
                            <a:schemeClr val="bg1"/>
                          </a:solidFill>
                          <a:effectLst/>
                          <a:latin typeface="Calibri" pitchFamily="34" charset="0"/>
                        </a:rPr>
                        <a:t>Prior knowledge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E40"/>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000" b="0" i="0" u="none" strike="noStrike" cap="none" normalizeH="0" baseline="0" dirty="0">
                          <a:ln>
                            <a:noFill/>
                          </a:ln>
                          <a:solidFill>
                            <a:schemeClr val="tx1"/>
                          </a:solidFill>
                          <a:effectLst/>
                          <a:latin typeface="Calibri" pitchFamily="34" charset="0"/>
                        </a:rPr>
                        <a:t>Combined or Triple Biology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01289889"/>
                  </a:ext>
                </a:extLst>
              </a:tr>
              <a:tr h="89745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400" b="0" i="0" u="none" strike="noStrike" cap="none" normalizeH="0" baseline="0">
                          <a:ln>
                            <a:noFill/>
                          </a:ln>
                          <a:solidFill>
                            <a:schemeClr val="bg1"/>
                          </a:solidFill>
                          <a:effectLst/>
                          <a:latin typeface="Calibri" pitchFamily="34" charset="0"/>
                        </a:rPr>
                        <a:t>Application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E40"/>
                    </a:solidFill>
                  </a:tcPr>
                </a:tc>
                <a:tc>
                  <a:txBody>
                    <a:bodyPr/>
                    <a:lstStyle/>
                    <a:p>
                      <a:r>
                        <a:rPr lang="en-GB" sz="2000" kern="1200" dirty="0">
                          <a:solidFill>
                            <a:schemeClr val="tx1"/>
                          </a:solidFill>
                          <a:latin typeface="+mn-lt"/>
                          <a:ea typeface="+mn-ea"/>
                          <a:cs typeface="+mn-cs"/>
                        </a:rPr>
                        <a:t>Begin to prepare for the transition from GCSE to A Level using independent study resources</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pic>
        <p:nvPicPr>
          <p:cNvPr id="9" name="Picture 6" descr="Chestnut-Grove-Leaves-Col.png"/>
          <p:cNvPicPr>
            <a:picLocks noChangeAspect="1" noChangeArrowheads="1"/>
          </p:cNvPicPr>
          <p:nvPr/>
        </p:nvPicPr>
        <p:blipFill>
          <a:blip r:embed="rId2" cstate="print"/>
          <a:srcRect/>
          <a:stretch>
            <a:fillRect/>
          </a:stretch>
        </p:blipFill>
        <p:spPr bwMode="auto">
          <a:xfrm>
            <a:off x="3695605" y="4950473"/>
            <a:ext cx="523148" cy="627228"/>
          </a:xfrm>
          <a:prstGeom prst="rect">
            <a:avLst/>
          </a:prstGeom>
          <a:noFill/>
          <a:ln w="9525">
            <a:noFill/>
            <a:miter lim="800000"/>
            <a:headEnd/>
            <a:tailEnd/>
          </a:ln>
        </p:spPr>
      </p:pic>
      <p:pic>
        <p:nvPicPr>
          <p:cNvPr id="10" name="Picture 6" descr="proud_banner.jpg"/>
          <p:cNvPicPr>
            <a:picLocks noChangeAspect="1"/>
          </p:cNvPicPr>
          <p:nvPr/>
        </p:nvPicPr>
        <p:blipFill>
          <a:blip r:embed="rId3" cstate="print"/>
          <a:srcRect/>
          <a:stretch>
            <a:fillRect/>
          </a:stretch>
        </p:blipFill>
        <p:spPr bwMode="auto">
          <a:xfrm>
            <a:off x="1703512" y="5733256"/>
            <a:ext cx="2497304" cy="457200"/>
          </a:xfrm>
          <a:prstGeom prst="rect">
            <a:avLst/>
          </a:prstGeom>
          <a:noFill/>
          <a:ln w="9525">
            <a:noFill/>
            <a:miter lim="800000"/>
            <a:headEnd/>
            <a:tailEnd/>
          </a:ln>
        </p:spPr>
      </p:pic>
      <p:sp>
        <p:nvSpPr>
          <p:cNvPr id="9218" name="AutoShape 2" descr="https://i.stack.imgur.com/cayb0.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3074" name="AutoShape 2" descr="https://upload.wikimedia.org/wikipedia/commons/6/6e/Veil_Nebula_-_NGC6960.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83425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7896200" y="652791"/>
            <a:ext cx="2603907" cy="5426913"/>
          </a:xfrm>
          <a:prstGeom prst="rect">
            <a:avLst/>
          </a:prstGeom>
        </p:spPr>
      </p:pic>
      <p:sp>
        <p:nvSpPr>
          <p:cNvPr id="6" name="Title 1"/>
          <p:cNvSpPr txBox="1">
            <a:spLocks/>
          </p:cNvSpPr>
          <p:nvPr/>
        </p:nvSpPr>
        <p:spPr>
          <a:xfrm>
            <a:off x="1371973" y="18565"/>
            <a:ext cx="8684467" cy="64462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r>
              <a:rPr lang="en-GB" dirty="0"/>
              <a:t>Essential -  Binary Fission TASK</a:t>
            </a:r>
          </a:p>
        </p:txBody>
      </p:sp>
      <p:sp>
        <p:nvSpPr>
          <p:cNvPr id="7" name="Text Placeholder 3"/>
          <p:cNvSpPr>
            <a:spLocks noGrp="1"/>
          </p:cNvSpPr>
          <p:nvPr>
            <p:ph type="body" sz="half" idx="2"/>
          </p:nvPr>
        </p:nvSpPr>
        <p:spPr>
          <a:xfrm>
            <a:off x="839788" y="1772816"/>
            <a:ext cx="3932237" cy="4096172"/>
          </a:xfrm>
        </p:spPr>
        <p:txBody>
          <a:bodyPr>
            <a:normAutofit/>
          </a:bodyPr>
          <a:lstStyle/>
          <a:p>
            <a:r>
              <a:rPr lang="en-GB" sz="2400" b="1" dirty="0">
                <a:solidFill>
                  <a:srgbClr val="E46A08"/>
                </a:solidFill>
              </a:rPr>
              <a:t>Binary fission </a:t>
            </a:r>
            <a:r>
              <a:rPr lang="en-GB" sz="2400" dirty="0"/>
              <a:t>is how bacteria reproduce.</a:t>
            </a:r>
          </a:p>
          <a:p>
            <a:endParaRPr lang="en-GB" sz="2400" dirty="0"/>
          </a:p>
          <a:p>
            <a:r>
              <a:rPr lang="en-GB" sz="2400" b="1" dirty="0"/>
              <a:t>Task:</a:t>
            </a:r>
          </a:p>
          <a:p>
            <a:r>
              <a:rPr lang="en-GB" sz="2400" dirty="0"/>
              <a:t>Describe how binary fission is similar and different to meiosis.</a:t>
            </a:r>
          </a:p>
        </p:txBody>
      </p:sp>
      <p:sp>
        <p:nvSpPr>
          <p:cNvPr id="2" name="Rectangle 1">
            <a:extLst>
              <a:ext uri="{FF2B5EF4-FFF2-40B4-BE49-F238E27FC236}">
                <a16:creationId xmlns:a16="http://schemas.microsoft.com/office/drawing/2014/main" id="{B9026E63-5ECC-46DA-B5DB-765D1771B55C}"/>
              </a:ext>
            </a:extLst>
          </p:cNvPr>
          <p:cNvSpPr/>
          <p:nvPr/>
        </p:nvSpPr>
        <p:spPr>
          <a:xfrm>
            <a:off x="805373" y="4797152"/>
            <a:ext cx="4791312" cy="147732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en-GB" dirty="0"/>
              <a:t>Hint:</a:t>
            </a:r>
          </a:p>
          <a:p>
            <a:r>
              <a:rPr lang="en-GB" dirty="0"/>
              <a:t>Use a table or a Venn diagram in order to do this.</a:t>
            </a:r>
          </a:p>
          <a:p>
            <a:endParaRPr lang="en-GB" dirty="0"/>
          </a:p>
          <a:p>
            <a:r>
              <a:rPr lang="en-GB" dirty="0"/>
              <a:t>Recall knowledge from last session or watch this:</a:t>
            </a:r>
          </a:p>
          <a:p>
            <a:r>
              <a:rPr lang="en-GB" dirty="0">
                <a:hlinkClick r:id="rId4"/>
              </a:rPr>
              <a:t>https://www.youtube.com/watch?v=Pxujitlv8wc</a:t>
            </a:r>
            <a:endParaRPr lang="en-GB" dirty="0"/>
          </a:p>
        </p:txBody>
      </p:sp>
    </p:spTree>
    <p:extLst>
      <p:ext uri="{BB962C8B-B14F-4D97-AF65-F5344CB8AC3E}">
        <p14:creationId xmlns:p14="http://schemas.microsoft.com/office/powerpoint/2010/main" val="1947684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371973" y="18565"/>
            <a:ext cx="8684467" cy="64462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r>
              <a:rPr lang="en-GB" dirty="0"/>
              <a:t>Essential -  Binary Fission</a:t>
            </a:r>
          </a:p>
        </p:txBody>
      </p:sp>
      <p:pic>
        <p:nvPicPr>
          <p:cNvPr id="7" name="Picture 6"/>
          <p:cNvPicPr>
            <a:picLocks noChangeAspect="1"/>
          </p:cNvPicPr>
          <p:nvPr/>
        </p:nvPicPr>
        <p:blipFill>
          <a:blip r:embed="rId3"/>
          <a:stretch>
            <a:fillRect/>
          </a:stretch>
        </p:blipFill>
        <p:spPr>
          <a:xfrm>
            <a:off x="7896200" y="652791"/>
            <a:ext cx="2603907" cy="5426913"/>
          </a:xfrm>
          <a:prstGeom prst="rect">
            <a:avLst/>
          </a:prstGeom>
        </p:spPr>
      </p:pic>
      <p:sp>
        <p:nvSpPr>
          <p:cNvPr id="8" name="Text Placeholder 3"/>
          <p:cNvSpPr>
            <a:spLocks noGrp="1"/>
          </p:cNvSpPr>
          <p:nvPr>
            <p:ph type="body" sz="half" idx="2"/>
          </p:nvPr>
        </p:nvSpPr>
        <p:spPr>
          <a:xfrm>
            <a:off x="839788" y="1772816"/>
            <a:ext cx="6984404" cy="4096172"/>
          </a:xfrm>
        </p:spPr>
        <p:txBody>
          <a:bodyPr>
            <a:normAutofit/>
          </a:bodyPr>
          <a:lstStyle/>
          <a:p>
            <a:r>
              <a:rPr lang="en-US" sz="2400" dirty="0"/>
              <a:t>The </a:t>
            </a:r>
            <a:r>
              <a:rPr lang="en-US" sz="2400" b="1" dirty="0">
                <a:solidFill>
                  <a:srgbClr val="E46A08"/>
                </a:solidFill>
              </a:rPr>
              <a:t>DNA</a:t>
            </a:r>
            <a:r>
              <a:rPr lang="en-US" sz="2400" dirty="0">
                <a:solidFill>
                  <a:srgbClr val="E46A08"/>
                </a:solidFill>
              </a:rPr>
              <a:t> </a:t>
            </a:r>
            <a:r>
              <a:rPr lang="en-US" sz="2400" dirty="0"/>
              <a:t>and </a:t>
            </a:r>
            <a:r>
              <a:rPr lang="en-US" sz="2400" b="1" dirty="0">
                <a:solidFill>
                  <a:srgbClr val="E46A08"/>
                </a:solidFill>
              </a:rPr>
              <a:t>plasmids</a:t>
            </a:r>
            <a:r>
              <a:rPr lang="en-US" sz="2400" b="1" dirty="0"/>
              <a:t> </a:t>
            </a:r>
            <a:r>
              <a:rPr lang="en-US" sz="2400" dirty="0"/>
              <a:t>in a prokaryote are </a:t>
            </a:r>
            <a:r>
              <a:rPr lang="en-US" sz="2400" b="1" dirty="0">
                <a:solidFill>
                  <a:srgbClr val="E46A08"/>
                </a:solidFill>
              </a:rPr>
              <a:t>replicated</a:t>
            </a:r>
            <a:r>
              <a:rPr lang="en-US" sz="2400" b="1" dirty="0"/>
              <a:t>. </a:t>
            </a:r>
          </a:p>
          <a:p>
            <a:r>
              <a:rPr lang="en-US" sz="2400" dirty="0"/>
              <a:t>The prokaryote then splits into two new cells. The new cells contain some of the original DNA as well as copies of each of the plasmids.</a:t>
            </a:r>
          </a:p>
          <a:p>
            <a:r>
              <a:rPr lang="en-US" sz="2400" dirty="0"/>
              <a:t>Bacteria can transfer genetic information </a:t>
            </a:r>
            <a:r>
              <a:rPr lang="en-US" sz="2400" b="1" dirty="0">
                <a:solidFill>
                  <a:srgbClr val="E46A08"/>
                </a:solidFill>
              </a:rPr>
              <a:t>vertically</a:t>
            </a:r>
            <a:r>
              <a:rPr lang="en-US" sz="2400" dirty="0">
                <a:solidFill>
                  <a:srgbClr val="E46A08"/>
                </a:solidFill>
              </a:rPr>
              <a:t> </a:t>
            </a:r>
            <a:r>
              <a:rPr lang="en-US" sz="2400" dirty="0"/>
              <a:t>(i.e. between generations) and </a:t>
            </a:r>
            <a:r>
              <a:rPr lang="en-US" sz="2400" b="1" dirty="0">
                <a:solidFill>
                  <a:srgbClr val="E46A08"/>
                </a:solidFill>
              </a:rPr>
              <a:t>horizontally</a:t>
            </a:r>
            <a:r>
              <a:rPr lang="en-US" sz="2400" dirty="0">
                <a:solidFill>
                  <a:srgbClr val="E46A08"/>
                </a:solidFill>
              </a:rPr>
              <a:t> </a:t>
            </a:r>
            <a:r>
              <a:rPr lang="en-US" sz="2400" dirty="0"/>
              <a:t>(i.e. within generations). This greatly enhances their ability to share advantageous alleles and </a:t>
            </a:r>
            <a:r>
              <a:rPr lang="en-US" sz="2400" b="1" dirty="0">
                <a:solidFill>
                  <a:srgbClr val="E46A08"/>
                </a:solidFill>
              </a:rPr>
              <a:t>mutations</a:t>
            </a:r>
            <a:r>
              <a:rPr lang="en-US" sz="2400" dirty="0"/>
              <a:t>.</a:t>
            </a:r>
          </a:p>
        </p:txBody>
      </p:sp>
    </p:spTree>
    <p:extLst>
      <p:ext uri="{BB962C8B-B14F-4D97-AF65-F5344CB8AC3E}">
        <p14:creationId xmlns:p14="http://schemas.microsoft.com/office/powerpoint/2010/main" val="3030732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39788" y="2341975"/>
            <a:ext cx="6064041" cy="2174050"/>
          </a:xfrm>
        </p:spPr>
        <p:txBody>
          <a:bodyPr>
            <a:normAutofit/>
          </a:bodyPr>
          <a:lstStyle/>
          <a:p>
            <a:r>
              <a:rPr lang="en-GB" sz="2400" b="1" dirty="0">
                <a:solidFill>
                  <a:schemeClr val="accent6">
                    <a:lumMod val="75000"/>
                  </a:schemeClr>
                </a:solidFill>
              </a:rPr>
              <a:t>Meiosis</a:t>
            </a:r>
            <a:r>
              <a:rPr lang="en-GB" sz="2400" dirty="0"/>
              <a:t> is another form of cell division. </a:t>
            </a:r>
          </a:p>
          <a:p>
            <a:endParaRPr lang="en-GB" sz="2400" dirty="0"/>
          </a:p>
          <a:p>
            <a:r>
              <a:rPr lang="en-GB" sz="2400" b="1" dirty="0"/>
              <a:t>Task:</a:t>
            </a:r>
          </a:p>
          <a:p>
            <a:r>
              <a:rPr lang="en-GB" sz="2400" dirty="0"/>
              <a:t>Summarise the similarities and differences between mitosis and meiosis.</a:t>
            </a:r>
          </a:p>
          <a:p>
            <a:endParaRPr lang="en-GB" sz="2400" dirty="0"/>
          </a:p>
        </p:txBody>
      </p:sp>
      <p:grpSp>
        <p:nvGrpSpPr>
          <p:cNvPr id="6" name="Group 5"/>
          <p:cNvGrpSpPr/>
          <p:nvPr/>
        </p:nvGrpSpPr>
        <p:grpSpPr>
          <a:xfrm>
            <a:off x="6600056" y="404664"/>
            <a:ext cx="4387561" cy="5852595"/>
            <a:chOff x="4756439" y="617876"/>
            <a:chExt cx="4387561" cy="5852595"/>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1409" y="617876"/>
              <a:ext cx="3710930" cy="5852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6782809" y="4824058"/>
              <a:ext cx="1092994" cy="369332"/>
            </a:xfrm>
            <a:prstGeom prst="rect">
              <a:avLst/>
            </a:prstGeom>
            <a:solidFill>
              <a:schemeClr val="bg1"/>
            </a:solidFill>
            <a:effectLst/>
          </p:spPr>
          <p:txBody>
            <a:bodyPr wrap="square" rtlCol="0">
              <a:spAutoFit/>
            </a:bodyPr>
            <a:lstStyle/>
            <a:p>
              <a:r>
                <a:rPr lang="en-GB" b="1" dirty="0"/>
                <a:t>Meiosis II</a:t>
              </a:r>
            </a:p>
          </p:txBody>
        </p:sp>
        <p:sp>
          <p:nvSpPr>
            <p:cNvPr id="9" name="TextBox 8"/>
            <p:cNvSpPr txBox="1"/>
            <p:nvPr/>
          </p:nvSpPr>
          <p:spPr>
            <a:xfrm>
              <a:off x="4756439" y="2390087"/>
              <a:ext cx="1055644" cy="369332"/>
            </a:xfrm>
            <a:prstGeom prst="rect">
              <a:avLst/>
            </a:prstGeom>
            <a:solidFill>
              <a:schemeClr val="bg1"/>
            </a:solidFill>
            <a:effectLst/>
          </p:spPr>
          <p:txBody>
            <a:bodyPr wrap="square" rtlCol="0">
              <a:spAutoFit/>
            </a:bodyPr>
            <a:lstStyle/>
            <a:p>
              <a:r>
                <a:rPr lang="en-GB" b="1" dirty="0"/>
                <a:t>Meiosis I</a:t>
              </a:r>
            </a:p>
          </p:txBody>
        </p:sp>
        <p:sp>
          <p:nvSpPr>
            <p:cNvPr id="10" name="TextBox 9"/>
            <p:cNvSpPr txBox="1"/>
            <p:nvPr/>
          </p:nvSpPr>
          <p:spPr>
            <a:xfrm>
              <a:off x="7596336" y="1836089"/>
              <a:ext cx="1547664" cy="923330"/>
            </a:xfrm>
            <a:prstGeom prst="rect">
              <a:avLst/>
            </a:prstGeom>
            <a:solidFill>
              <a:schemeClr val="bg1"/>
            </a:solidFill>
          </p:spPr>
          <p:txBody>
            <a:bodyPr wrap="square" rtlCol="0">
              <a:spAutoFit/>
            </a:bodyPr>
            <a:lstStyle/>
            <a:p>
              <a:r>
                <a:rPr lang="en-GB" dirty="0"/>
                <a:t>homologous     chromosomes</a:t>
              </a:r>
            </a:p>
            <a:p>
              <a:r>
                <a:rPr lang="en-GB" dirty="0"/>
                <a:t>pair up</a:t>
              </a:r>
            </a:p>
          </p:txBody>
        </p:sp>
        <p:sp>
          <p:nvSpPr>
            <p:cNvPr id="11" name="TextBox 10"/>
            <p:cNvSpPr txBox="1"/>
            <p:nvPr/>
          </p:nvSpPr>
          <p:spPr>
            <a:xfrm>
              <a:off x="8670542" y="4314874"/>
              <a:ext cx="332467" cy="369332"/>
            </a:xfrm>
            <a:prstGeom prst="rect">
              <a:avLst/>
            </a:prstGeom>
            <a:solidFill>
              <a:schemeClr val="bg1"/>
            </a:solidFill>
            <a:effectLst/>
          </p:spPr>
          <p:txBody>
            <a:bodyPr wrap="square" rtlCol="0">
              <a:spAutoFit/>
            </a:bodyPr>
            <a:lstStyle/>
            <a:p>
              <a:r>
                <a:rPr lang="en-GB" b="1" i="1" dirty="0"/>
                <a:t>n</a:t>
              </a:r>
            </a:p>
          </p:txBody>
        </p:sp>
      </p:grpSp>
      <p:sp>
        <p:nvSpPr>
          <p:cNvPr id="12" name="TextBox 11"/>
          <p:cNvSpPr txBox="1"/>
          <p:nvPr/>
        </p:nvSpPr>
        <p:spPr>
          <a:xfrm>
            <a:off x="7636115" y="3800217"/>
            <a:ext cx="512542" cy="369332"/>
          </a:xfrm>
          <a:prstGeom prst="rect">
            <a:avLst/>
          </a:prstGeom>
          <a:solidFill>
            <a:schemeClr val="bg1"/>
          </a:solidFill>
          <a:effectLst/>
        </p:spPr>
        <p:txBody>
          <a:bodyPr wrap="square" rtlCol="0">
            <a:spAutoFit/>
          </a:bodyPr>
          <a:lstStyle/>
          <a:p>
            <a:endParaRPr lang="en-GB" dirty="0"/>
          </a:p>
        </p:txBody>
      </p:sp>
      <p:sp>
        <p:nvSpPr>
          <p:cNvPr id="13" name="TextBox 12"/>
          <p:cNvSpPr txBox="1"/>
          <p:nvPr/>
        </p:nvSpPr>
        <p:spPr>
          <a:xfrm>
            <a:off x="6943159" y="3655386"/>
            <a:ext cx="709510" cy="577806"/>
          </a:xfrm>
          <a:prstGeom prst="rect">
            <a:avLst/>
          </a:prstGeom>
          <a:solidFill>
            <a:schemeClr val="bg1"/>
          </a:solidFill>
          <a:effectLst/>
        </p:spPr>
        <p:txBody>
          <a:bodyPr wrap="square" rtlCol="0">
            <a:spAutoFit/>
          </a:bodyPr>
          <a:lstStyle/>
          <a:p>
            <a:endParaRPr lang="en-GB" dirty="0"/>
          </a:p>
        </p:txBody>
      </p:sp>
      <p:sp>
        <p:nvSpPr>
          <p:cNvPr id="14" name="TextBox 13"/>
          <p:cNvSpPr txBox="1"/>
          <p:nvPr/>
        </p:nvSpPr>
        <p:spPr>
          <a:xfrm>
            <a:off x="6968688" y="434190"/>
            <a:ext cx="1657738" cy="1200329"/>
          </a:xfrm>
          <a:prstGeom prst="rect">
            <a:avLst/>
          </a:prstGeom>
          <a:solidFill>
            <a:schemeClr val="bg1"/>
          </a:solidFill>
          <a:effectLst/>
        </p:spPr>
        <p:txBody>
          <a:bodyPr wrap="square" rtlCol="0">
            <a:spAutoFit/>
          </a:bodyPr>
          <a:lstStyle/>
          <a:p>
            <a:endParaRPr lang="en-GB" dirty="0"/>
          </a:p>
          <a:p>
            <a:endParaRPr lang="en-GB" dirty="0"/>
          </a:p>
          <a:p>
            <a:endParaRPr lang="en-GB" dirty="0"/>
          </a:p>
          <a:p>
            <a:endParaRPr lang="en-GB" dirty="0"/>
          </a:p>
        </p:txBody>
      </p:sp>
      <p:sp>
        <p:nvSpPr>
          <p:cNvPr id="15" name="TextBox 14"/>
          <p:cNvSpPr txBox="1"/>
          <p:nvPr/>
        </p:nvSpPr>
        <p:spPr>
          <a:xfrm>
            <a:off x="8610006" y="428703"/>
            <a:ext cx="1023056" cy="369332"/>
          </a:xfrm>
          <a:prstGeom prst="rect">
            <a:avLst/>
          </a:prstGeom>
          <a:solidFill>
            <a:schemeClr val="bg1"/>
          </a:solidFill>
          <a:effectLst/>
        </p:spPr>
        <p:txBody>
          <a:bodyPr wrap="square" rtlCol="0">
            <a:spAutoFit/>
          </a:bodyPr>
          <a:lstStyle/>
          <a:p>
            <a:endParaRPr lang="en-GB" dirty="0"/>
          </a:p>
        </p:txBody>
      </p:sp>
      <p:sp>
        <p:nvSpPr>
          <p:cNvPr id="16" name="Left Brace 15"/>
          <p:cNvSpPr/>
          <p:nvPr/>
        </p:nvSpPr>
        <p:spPr>
          <a:xfrm>
            <a:off x="7652669" y="932866"/>
            <a:ext cx="363900" cy="2857351"/>
          </a:xfrm>
          <a:prstGeom prst="leftBrace">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7" name="TextBox 16"/>
          <p:cNvSpPr txBox="1"/>
          <p:nvPr/>
        </p:nvSpPr>
        <p:spPr>
          <a:xfrm>
            <a:off x="9603158" y="959379"/>
            <a:ext cx="576064" cy="369332"/>
          </a:xfrm>
          <a:prstGeom prst="rect">
            <a:avLst/>
          </a:prstGeom>
          <a:solidFill>
            <a:schemeClr val="bg1"/>
          </a:solidFill>
          <a:effectLst/>
        </p:spPr>
        <p:txBody>
          <a:bodyPr wrap="square" rtlCol="0">
            <a:spAutoFit/>
          </a:bodyPr>
          <a:lstStyle/>
          <a:p>
            <a:r>
              <a:rPr lang="en-GB" b="1" i="1" dirty="0"/>
              <a:t>2n</a:t>
            </a:r>
          </a:p>
        </p:txBody>
      </p:sp>
      <p:sp>
        <p:nvSpPr>
          <p:cNvPr id="19" name="Title 1"/>
          <p:cNvSpPr txBox="1">
            <a:spLocks/>
          </p:cNvSpPr>
          <p:nvPr/>
        </p:nvSpPr>
        <p:spPr>
          <a:xfrm>
            <a:off x="1371973" y="18565"/>
            <a:ext cx="8684467" cy="64462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r>
              <a:rPr lang="en-GB" dirty="0"/>
              <a:t>Essential -  Meiosis TASK</a:t>
            </a:r>
          </a:p>
        </p:txBody>
      </p:sp>
      <p:sp>
        <p:nvSpPr>
          <p:cNvPr id="18" name="Rectangle 17">
            <a:extLst>
              <a:ext uri="{FF2B5EF4-FFF2-40B4-BE49-F238E27FC236}">
                <a16:creationId xmlns:a16="http://schemas.microsoft.com/office/drawing/2014/main" id="{FDA8FE2E-2DC5-454B-827A-F09E288A5566}"/>
              </a:ext>
            </a:extLst>
          </p:cNvPr>
          <p:cNvSpPr/>
          <p:nvPr/>
        </p:nvSpPr>
        <p:spPr>
          <a:xfrm>
            <a:off x="805373" y="4797152"/>
            <a:ext cx="5148974" cy="147732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en-GB" dirty="0"/>
              <a:t>Hint:</a:t>
            </a:r>
          </a:p>
          <a:p>
            <a:r>
              <a:rPr lang="en-GB" dirty="0"/>
              <a:t>Use a table or a Venn diagram in order to do this.</a:t>
            </a:r>
          </a:p>
          <a:p>
            <a:endParaRPr lang="en-GB" dirty="0"/>
          </a:p>
          <a:p>
            <a:r>
              <a:rPr lang="en-GB" dirty="0"/>
              <a:t>Recall knowledge from last session or watch this:</a:t>
            </a:r>
          </a:p>
          <a:p>
            <a:r>
              <a:rPr lang="en-GB" dirty="0">
                <a:hlinkClick r:id="rId4"/>
              </a:rPr>
              <a:t>https://www.youtube.com/watch?v=qH4WUUQ5pOI</a:t>
            </a:r>
            <a:endParaRPr lang="en-GB" dirty="0"/>
          </a:p>
        </p:txBody>
      </p:sp>
    </p:spTree>
    <p:extLst>
      <p:ext uri="{BB962C8B-B14F-4D97-AF65-F5344CB8AC3E}">
        <p14:creationId xmlns:p14="http://schemas.microsoft.com/office/powerpoint/2010/main" val="2542759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39788" y="1235174"/>
            <a:ext cx="6064041" cy="4387652"/>
          </a:xfrm>
        </p:spPr>
        <p:txBody>
          <a:bodyPr>
            <a:normAutofit/>
          </a:bodyPr>
          <a:lstStyle/>
          <a:p>
            <a:r>
              <a:rPr lang="en-GB" sz="2400" dirty="0"/>
              <a:t>Cells undergoing </a:t>
            </a:r>
            <a:r>
              <a:rPr lang="en-GB" sz="2400" b="1" dirty="0">
                <a:solidFill>
                  <a:schemeClr val="accent6">
                    <a:lumMod val="75000"/>
                  </a:schemeClr>
                </a:solidFill>
              </a:rPr>
              <a:t>meiosis</a:t>
            </a:r>
            <a:r>
              <a:rPr lang="en-GB" sz="2400" dirty="0"/>
              <a:t> pass through prophase, metaphase, anaphase and telophase </a:t>
            </a:r>
            <a:r>
              <a:rPr lang="en-GB" sz="2400" b="1" dirty="0">
                <a:solidFill>
                  <a:schemeClr val="accent6">
                    <a:lumMod val="75000"/>
                  </a:schemeClr>
                </a:solidFill>
              </a:rPr>
              <a:t>twice</a:t>
            </a:r>
            <a:r>
              <a:rPr lang="en-GB" sz="2400" dirty="0"/>
              <a:t>. Remember to describe both phases as you can be credited twice for the same information!</a:t>
            </a:r>
          </a:p>
          <a:p>
            <a:r>
              <a:rPr lang="en-GB" sz="2400" b="1" dirty="0">
                <a:solidFill>
                  <a:schemeClr val="accent6">
                    <a:lumMod val="75000"/>
                  </a:schemeClr>
                </a:solidFill>
              </a:rPr>
              <a:t>Four, genetically unique, daughter cells </a:t>
            </a:r>
            <a:r>
              <a:rPr lang="en-GB" sz="2400" dirty="0"/>
              <a:t>are formed that are gametes, e.g. sperm or ova.</a:t>
            </a:r>
          </a:p>
          <a:p>
            <a:r>
              <a:rPr lang="en-GB" sz="2400" dirty="0"/>
              <a:t>These cells are unique due to:</a:t>
            </a:r>
          </a:p>
          <a:p>
            <a:pPr marL="457200" indent="-457200">
              <a:buAutoNum type="arabicPeriod"/>
            </a:pPr>
            <a:r>
              <a:rPr lang="en-GB" sz="2400" b="1" dirty="0">
                <a:solidFill>
                  <a:schemeClr val="accent6">
                    <a:lumMod val="75000"/>
                  </a:schemeClr>
                </a:solidFill>
              </a:rPr>
              <a:t>Independent segregation</a:t>
            </a:r>
          </a:p>
          <a:p>
            <a:pPr marL="457200" indent="-457200">
              <a:buAutoNum type="arabicPeriod"/>
            </a:pPr>
            <a:r>
              <a:rPr lang="en-GB" sz="2400" b="1" dirty="0">
                <a:solidFill>
                  <a:schemeClr val="accent6">
                    <a:lumMod val="75000"/>
                  </a:schemeClr>
                </a:solidFill>
              </a:rPr>
              <a:t>Cross over of homologous pairs</a:t>
            </a:r>
          </a:p>
          <a:p>
            <a:pPr marL="457200" indent="-457200">
              <a:buAutoNum type="arabicPeriod"/>
            </a:pPr>
            <a:r>
              <a:rPr lang="en-GB" sz="2400" b="1" dirty="0">
                <a:solidFill>
                  <a:schemeClr val="accent6">
                    <a:lumMod val="75000"/>
                  </a:schemeClr>
                </a:solidFill>
              </a:rPr>
              <a:t>Mutation </a:t>
            </a:r>
          </a:p>
          <a:p>
            <a:endParaRPr lang="en-GB" sz="2400" dirty="0"/>
          </a:p>
          <a:p>
            <a:endParaRPr lang="en-GB" sz="2400" dirty="0"/>
          </a:p>
          <a:p>
            <a:endParaRPr lang="en-GB" sz="2400" dirty="0"/>
          </a:p>
        </p:txBody>
      </p:sp>
      <p:grpSp>
        <p:nvGrpSpPr>
          <p:cNvPr id="6" name="Group 5"/>
          <p:cNvGrpSpPr/>
          <p:nvPr/>
        </p:nvGrpSpPr>
        <p:grpSpPr>
          <a:xfrm>
            <a:off x="6600056" y="404664"/>
            <a:ext cx="4387561" cy="5852595"/>
            <a:chOff x="4756439" y="617876"/>
            <a:chExt cx="4387561" cy="5852595"/>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1409" y="617876"/>
              <a:ext cx="3710930" cy="5852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6782809" y="4824058"/>
              <a:ext cx="1092994" cy="369332"/>
            </a:xfrm>
            <a:prstGeom prst="rect">
              <a:avLst/>
            </a:prstGeom>
            <a:solidFill>
              <a:schemeClr val="bg1"/>
            </a:solidFill>
            <a:effectLst/>
          </p:spPr>
          <p:txBody>
            <a:bodyPr wrap="square" rtlCol="0">
              <a:spAutoFit/>
            </a:bodyPr>
            <a:lstStyle/>
            <a:p>
              <a:r>
                <a:rPr lang="en-GB" b="1" dirty="0"/>
                <a:t>Meiosis II</a:t>
              </a:r>
            </a:p>
          </p:txBody>
        </p:sp>
        <p:sp>
          <p:nvSpPr>
            <p:cNvPr id="9" name="TextBox 8"/>
            <p:cNvSpPr txBox="1"/>
            <p:nvPr/>
          </p:nvSpPr>
          <p:spPr>
            <a:xfrm>
              <a:off x="4756439" y="2390087"/>
              <a:ext cx="1055644" cy="369332"/>
            </a:xfrm>
            <a:prstGeom prst="rect">
              <a:avLst/>
            </a:prstGeom>
            <a:solidFill>
              <a:schemeClr val="bg1"/>
            </a:solidFill>
            <a:effectLst/>
          </p:spPr>
          <p:txBody>
            <a:bodyPr wrap="square" rtlCol="0">
              <a:spAutoFit/>
            </a:bodyPr>
            <a:lstStyle/>
            <a:p>
              <a:r>
                <a:rPr lang="en-GB" b="1" dirty="0"/>
                <a:t>Meiosis I</a:t>
              </a:r>
            </a:p>
          </p:txBody>
        </p:sp>
        <p:sp>
          <p:nvSpPr>
            <p:cNvPr id="10" name="TextBox 9"/>
            <p:cNvSpPr txBox="1"/>
            <p:nvPr/>
          </p:nvSpPr>
          <p:spPr>
            <a:xfrm>
              <a:off x="7596336" y="1836089"/>
              <a:ext cx="1547664" cy="923330"/>
            </a:xfrm>
            <a:prstGeom prst="rect">
              <a:avLst/>
            </a:prstGeom>
            <a:solidFill>
              <a:schemeClr val="bg1"/>
            </a:solidFill>
          </p:spPr>
          <p:txBody>
            <a:bodyPr wrap="square" rtlCol="0">
              <a:spAutoFit/>
            </a:bodyPr>
            <a:lstStyle/>
            <a:p>
              <a:r>
                <a:rPr lang="en-GB" dirty="0"/>
                <a:t>homologous     chromosomes</a:t>
              </a:r>
            </a:p>
            <a:p>
              <a:r>
                <a:rPr lang="en-GB" dirty="0"/>
                <a:t>pair up</a:t>
              </a:r>
            </a:p>
          </p:txBody>
        </p:sp>
        <p:sp>
          <p:nvSpPr>
            <p:cNvPr id="11" name="TextBox 10"/>
            <p:cNvSpPr txBox="1"/>
            <p:nvPr/>
          </p:nvSpPr>
          <p:spPr>
            <a:xfrm>
              <a:off x="8670542" y="4314874"/>
              <a:ext cx="332467" cy="369332"/>
            </a:xfrm>
            <a:prstGeom prst="rect">
              <a:avLst/>
            </a:prstGeom>
            <a:solidFill>
              <a:schemeClr val="bg1"/>
            </a:solidFill>
            <a:effectLst/>
          </p:spPr>
          <p:txBody>
            <a:bodyPr wrap="square" rtlCol="0">
              <a:spAutoFit/>
            </a:bodyPr>
            <a:lstStyle/>
            <a:p>
              <a:r>
                <a:rPr lang="en-GB" b="1" i="1" dirty="0"/>
                <a:t>n</a:t>
              </a:r>
            </a:p>
          </p:txBody>
        </p:sp>
      </p:grpSp>
      <p:sp>
        <p:nvSpPr>
          <p:cNvPr id="12" name="TextBox 11"/>
          <p:cNvSpPr txBox="1"/>
          <p:nvPr/>
        </p:nvSpPr>
        <p:spPr>
          <a:xfrm>
            <a:off x="7636115" y="3800217"/>
            <a:ext cx="512542" cy="369332"/>
          </a:xfrm>
          <a:prstGeom prst="rect">
            <a:avLst/>
          </a:prstGeom>
          <a:solidFill>
            <a:schemeClr val="bg1"/>
          </a:solidFill>
          <a:effectLst/>
        </p:spPr>
        <p:txBody>
          <a:bodyPr wrap="square" rtlCol="0">
            <a:spAutoFit/>
          </a:bodyPr>
          <a:lstStyle/>
          <a:p>
            <a:endParaRPr lang="en-GB" dirty="0"/>
          </a:p>
        </p:txBody>
      </p:sp>
      <p:sp>
        <p:nvSpPr>
          <p:cNvPr id="13" name="TextBox 12"/>
          <p:cNvSpPr txBox="1"/>
          <p:nvPr/>
        </p:nvSpPr>
        <p:spPr>
          <a:xfrm>
            <a:off x="6943159" y="3655386"/>
            <a:ext cx="709510" cy="577806"/>
          </a:xfrm>
          <a:prstGeom prst="rect">
            <a:avLst/>
          </a:prstGeom>
          <a:solidFill>
            <a:schemeClr val="bg1"/>
          </a:solidFill>
          <a:effectLst/>
        </p:spPr>
        <p:txBody>
          <a:bodyPr wrap="square" rtlCol="0">
            <a:spAutoFit/>
          </a:bodyPr>
          <a:lstStyle/>
          <a:p>
            <a:endParaRPr lang="en-GB" dirty="0"/>
          </a:p>
        </p:txBody>
      </p:sp>
      <p:sp>
        <p:nvSpPr>
          <p:cNvPr id="14" name="TextBox 13"/>
          <p:cNvSpPr txBox="1"/>
          <p:nvPr/>
        </p:nvSpPr>
        <p:spPr>
          <a:xfrm>
            <a:off x="6968688" y="434190"/>
            <a:ext cx="1657738" cy="1200329"/>
          </a:xfrm>
          <a:prstGeom prst="rect">
            <a:avLst/>
          </a:prstGeom>
          <a:solidFill>
            <a:schemeClr val="bg1"/>
          </a:solidFill>
          <a:effectLst/>
        </p:spPr>
        <p:txBody>
          <a:bodyPr wrap="square" rtlCol="0">
            <a:spAutoFit/>
          </a:bodyPr>
          <a:lstStyle/>
          <a:p>
            <a:endParaRPr lang="en-GB" dirty="0"/>
          </a:p>
          <a:p>
            <a:endParaRPr lang="en-GB" dirty="0"/>
          </a:p>
          <a:p>
            <a:endParaRPr lang="en-GB" dirty="0"/>
          </a:p>
          <a:p>
            <a:endParaRPr lang="en-GB" dirty="0"/>
          </a:p>
        </p:txBody>
      </p:sp>
      <p:sp>
        <p:nvSpPr>
          <p:cNvPr id="15" name="TextBox 14"/>
          <p:cNvSpPr txBox="1"/>
          <p:nvPr/>
        </p:nvSpPr>
        <p:spPr>
          <a:xfrm>
            <a:off x="8610006" y="428703"/>
            <a:ext cx="1023056" cy="369332"/>
          </a:xfrm>
          <a:prstGeom prst="rect">
            <a:avLst/>
          </a:prstGeom>
          <a:solidFill>
            <a:schemeClr val="bg1"/>
          </a:solidFill>
          <a:effectLst/>
        </p:spPr>
        <p:txBody>
          <a:bodyPr wrap="square" rtlCol="0">
            <a:spAutoFit/>
          </a:bodyPr>
          <a:lstStyle/>
          <a:p>
            <a:endParaRPr lang="en-GB" dirty="0"/>
          </a:p>
        </p:txBody>
      </p:sp>
      <p:sp>
        <p:nvSpPr>
          <p:cNvPr id="16" name="Left Brace 15"/>
          <p:cNvSpPr/>
          <p:nvPr/>
        </p:nvSpPr>
        <p:spPr>
          <a:xfrm>
            <a:off x="7652669" y="932866"/>
            <a:ext cx="363900" cy="2857351"/>
          </a:xfrm>
          <a:prstGeom prst="leftBrace">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7" name="TextBox 16"/>
          <p:cNvSpPr txBox="1"/>
          <p:nvPr/>
        </p:nvSpPr>
        <p:spPr>
          <a:xfrm>
            <a:off x="9603158" y="959379"/>
            <a:ext cx="576064" cy="369332"/>
          </a:xfrm>
          <a:prstGeom prst="rect">
            <a:avLst/>
          </a:prstGeom>
          <a:solidFill>
            <a:schemeClr val="bg1"/>
          </a:solidFill>
          <a:effectLst/>
        </p:spPr>
        <p:txBody>
          <a:bodyPr wrap="square" rtlCol="0">
            <a:spAutoFit/>
          </a:bodyPr>
          <a:lstStyle/>
          <a:p>
            <a:r>
              <a:rPr lang="en-GB" b="1" i="1" dirty="0"/>
              <a:t>2n</a:t>
            </a:r>
          </a:p>
        </p:txBody>
      </p:sp>
      <p:sp>
        <p:nvSpPr>
          <p:cNvPr id="18" name="Title 1"/>
          <p:cNvSpPr txBox="1">
            <a:spLocks/>
          </p:cNvSpPr>
          <p:nvPr/>
        </p:nvSpPr>
        <p:spPr>
          <a:xfrm>
            <a:off x="1371973" y="18565"/>
            <a:ext cx="8684467" cy="64462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r>
              <a:rPr lang="en-GB" dirty="0"/>
              <a:t>Essential -  Meiosis</a:t>
            </a:r>
          </a:p>
        </p:txBody>
      </p:sp>
      <p:sp>
        <p:nvSpPr>
          <p:cNvPr id="2" name="Speech Bubble: Oval 1">
            <a:extLst>
              <a:ext uri="{FF2B5EF4-FFF2-40B4-BE49-F238E27FC236}">
                <a16:creationId xmlns:a16="http://schemas.microsoft.com/office/drawing/2014/main" id="{29436DE8-8EEF-4827-ABD2-0297CDCC4664}"/>
              </a:ext>
            </a:extLst>
          </p:cNvPr>
          <p:cNvSpPr/>
          <p:nvPr/>
        </p:nvSpPr>
        <p:spPr>
          <a:xfrm>
            <a:off x="7357741" y="3446902"/>
            <a:ext cx="3799411" cy="2478232"/>
          </a:xfrm>
          <a:prstGeom prst="wedgeEllipseCallout">
            <a:avLst>
              <a:gd name="adj1" fmla="val -98230"/>
              <a:gd name="adj2" fmla="val 184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Don’t worry too much about </a:t>
            </a:r>
            <a:r>
              <a:rPr lang="en-GB" i="1" dirty="0"/>
              <a:t>how </a:t>
            </a:r>
            <a:r>
              <a:rPr lang="en-GB" dirty="0"/>
              <a:t>these three create the genetic variation right now, they are tricky and we will go over them together!</a:t>
            </a:r>
          </a:p>
        </p:txBody>
      </p:sp>
    </p:spTree>
    <p:extLst>
      <p:ext uri="{BB962C8B-B14F-4D97-AF65-F5344CB8AC3E}">
        <p14:creationId xmlns:p14="http://schemas.microsoft.com/office/powerpoint/2010/main" val="1426852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39416" y="1664804"/>
            <a:ext cx="7056784" cy="3528392"/>
          </a:xfrm>
        </p:spPr>
        <p:txBody>
          <a:bodyPr>
            <a:noAutofit/>
          </a:bodyPr>
          <a:lstStyle/>
          <a:p>
            <a:r>
              <a:rPr lang="en-GB" sz="2400" dirty="0"/>
              <a:t>Inheritance builds on your knowledge of this topic from GCSE. It requires a more detailed answer at A Level including some key terms.</a:t>
            </a:r>
          </a:p>
          <a:p>
            <a:endParaRPr lang="en-GB" sz="2400" dirty="0"/>
          </a:p>
          <a:p>
            <a:r>
              <a:rPr lang="en-GB" sz="2400" b="1" dirty="0"/>
              <a:t>Task:</a:t>
            </a:r>
          </a:p>
          <a:p>
            <a:r>
              <a:rPr lang="en-GB" sz="2400" dirty="0"/>
              <a:t>Write down the process of evolution by natural selection. (You might want to use an example such as giraffes, antibiotic resistant bacteria, or the peppered moth).</a:t>
            </a:r>
          </a:p>
        </p:txBody>
      </p:sp>
      <p:sp>
        <p:nvSpPr>
          <p:cNvPr id="6" name="Title 1"/>
          <p:cNvSpPr txBox="1">
            <a:spLocks/>
          </p:cNvSpPr>
          <p:nvPr/>
        </p:nvSpPr>
        <p:spPr>
          <a:xfrm>
            <a:off x="1371973" y="18565"/>
            <a:ext cx="8684467" cy="64462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r>
              <a:rPr lang="en-GB" dirty="0"/>
              <a:t>Essential -  Inheritance &amp; Evolution TASK</a:t>
            </a:r>
          </a:p>
        </p:txBody>
      </p:sp>
      <p:pic>
        <p:nvPicPr>
          <p:cNvPr id="7" name="Picture 4" descr="Image result for evolution giraffe and tree">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00256" y="980728"/>
            <a:ext cx="2201591" cy="281832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8288" y="4941168"/>
            <a:ext cx="3168352" cy="14508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8516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35360" y="836712"/>
            <a:ext cx="8280920" cy="5832648"/>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r>
              <a:rPr lang="en-GB" sz="2400" dirty="0"/>
              <a:t>How many of the following points and </a:t>
            </a:r>
            <a:r>
              <a:rPr lang="en-GB" sz="2400" b="1" dirty="0"/>
              <a:t>key terms </a:t>
            </a:r>
            <a:r>
              <a:rPr lang="en-GB" sz="2400" dirty="0"/>
              <a:t>did you include?</a:t>
            </a:r>
          </a:p>
          <a:p>
            <a:pPr marL="342900" indent="-342900">
              <a:buFont typeface="Arial" panose="020B0604020202020204" pitchFamily="34" charset="0"/>
              <a:buChar char="•"/>
            </a:pPr>
            <a:r>
              <a:rPr lang="en-GB" sz="2400" dirty="0"/>
              <a:t>Populations show </a:t>
            </a:r>
            <a:r>
              <a:rPr lang="en-GB" sz="2400" b="1" dirty="0">
                <a:solidFill>
                  <a:srgbClr val="002060"/>
                </a:solidFill>
              </a:rPr>
              <a:t>genetic diversity</a:t>
            </a:r>
          </a:p>
          <a:p>
            <a:pPr marL="342900" indent="-342900">
              <a:buFont typeface="Arial" panose="020B0604020202020204" pitchFamily="34" charset="0"/>
              <a:buChar char="•"/>
            </a:pPr>
            <a:r>
              <a:rPr lang="en-GB" sz="2400" b="1" dirty="0">
                <a:solidFill>
                  <a:srgbClr val="002060"/>
                </a:solidFill>
              </a:rPr>
              <a:t>Random mutation </a:t>
            </a:r>
            <a:r>
              <a:rPr lang="en-GB" sz="2400" dirty="0"/>
              <a:t>can result in </a:t>
            </a:r>
            <a:r>
              <a:rPr lang="en-GB" sz="2400" b="1" dirty="0">
                <a:solidFill>
                  <a:srgbClr val="002060"/>
                </a:solidFill>
              </a:rPr>
              <a:t>new alleles </a:t>
            </a:r>
            <a:r>
              <a:rPr lang="en-GB" sz="2400" dirty="0"/>
              <a:t>of a gene appearing </a:t>
            </a:r>
          </a:p>
          <a:p>
            <a:pPr marL="342900" indent="-342900">
              <a:buFont typeface="Arial" panose="020B0604020202020204" pitchFamily="34" charset="0"/>
              <a:buChar char="•"/>
            </a:pPr>
            <a:r>
              <a:rPr lang="en-GB" sz="2400" dirty="0"/>
              <a:t>If the new allele is advantageous, this could lead to </a:t>
            </a:r>
            <a:r>
              <a:rPr lang="en-GB" sz="2400" b="1" dirty="0">
                <a:solidFill>
                  <a:srgbClr val="002060"/>
                </a:solidFill>
              </a:rPr>
              <a:t>increased reproductive success</a:t>
            </a:r>
            <a:r>
              <a:rPr lang="en-GB" sz="2400" b="1" dirty="0">
                <a:solidFill>
                  <a:schemeClr val="accent6">
                    <a:lumMod val="75000"/>
                  </a:schemeClr>
                </a:solidFill>
              </a:rPr>
              <a:t> </a:t>
            </a:r>
            <a:r>
              <a:rPr lang="en-GB" sz="2400" dirty="0"/>
              <a:t>(i.e. the organism survives, reaches maturity and reproduces)</a:t>
            </a:r>
            <a:endParaRPr lang="en-GB" sz="2400" b="1" dirty="0"/>
          </a:p>
          <a:p>
            <a:pPr marL="342900" indent="-342900">
              <a:buFont typeface="Arial" panose="020B0604020202020204" pitchFamily="34" charset="0"/>
              <a:buChar char="•"/>
            </a:pPr>
            <a:r>
              <a:rPr lang="en-GB" sz="2400" dirty="0"/>
              <a:t>The </a:t>
            </a:r>
            <a:r>
              <a:rPr lang="en-GB" sz="2400" b="1" dirty="0">
                <a:solidFill>
                  <a:srgbClr val="002060"/>
                </a:solidFill>
              </a:rPr>
              <a:t>advantageous allele </a:t>
            </a:r>
            <a:r>
              <a:rPr lang="en-GB" sz="2400" dirty="0">
                <a:solidFill>
                  <a:srgbClr val="002060"/>
                </a:solidFill>
              </a:rPr>
              <a:t>is </a:t>
            </a:r>
            <a:r>
              <a:rPr lang="en-GB" sz="2400" b="1" dirty="0">
                <a:solidFill>
                  <a:srgbClr val="002060"/>
                </a:solidFill>
              </a:rPr>
              <a:t>inherited</a:t>
            </a:r>
            <a:r>
              <a:rPr lang="en-GB" sz="2400" dirty="0">
                <a:solidFill>
                  <a:srgbClr val="002060"/>
                </a:solidFill>
              </a:rPr>
              <a:t> </a:t>
            </a:r>
            <a:r>
              <a:rPr lang="en-GB" sz="2400" dirty="0"/>
              <a:t>by the next generation</a:t>
            </a:r>
          </a:p>
          <a:p>
            <a:pPr marL="342900" indent="-342900">
              <a:buFont typeface="Arial" panose="020B0604020202020204" pitchFamily="34" charset="0"/>
              <a:buChar char="•"/>
            </a:pPr>
            <a:r>
              <a:rPr lang="en-GB" sz="2400" dirty="0"/>
              <a:t>The new allele </a:t>
            </a:r>
            <a:r>
              <a:rPr lang="en-GB" sz="2400" b="1" dirty="0">
                <a:solidFill>
                  <a:srgbClr val="002060"/>
                </a:solidFill>
              </a:rPr>
              <a:t>increases in frequency </a:t>
            </a:r>
            <a:r>
              <a:rPr lang="en-GB" sz="2400" dirty="0"/>
              <a:t>within the population over many generations.</a:t>
            </a:r>
          </a:p>
          <a:p>
            <a:pPr marL="342900" indent="-342900">
              <a:buFont typeface="Arial" panose="020B0604020202020204" pitchFamily="34" charset="0"/>
              <a:buChar char="•"/>
            </a:pPr>
            <a:r>
              <a:rPr lang="en-GB" sz="2400" dirty="0"/>
              <a:t>This leads to species that are </a:t>
            </a:r>
            <a:r>
              <a:rPr lang="en-GB" sz="2400" b="1" dirty="0">
                <a:solidFill>
                  <a:srgbClr val="002060"/>
                </a:solidFill>
              </a:rPr>
              <a:t>better adapted </a:t>
            </a:r>
            <a:r>
              <a:rPr lang="en-GB" sz="2400" dirty="0"/>
              <a:t>to their environment either </a:t>
            </a:r>
            <a:r>
              <a:rPr lang="en-GB" sz="2400" b="1" dirty="0">
                <a:solidFill>
                  <a:srgbClr val="002060"/>
                </a:solidFill>
              </a:rPr>
              <a:t>anatomically, physiologically</a:t>
            </a:r>
            <a:r>
              <a:rPr lang="en-GB" sz="2400" dirty="0">
                <a:solidFill>
                  <a:srgbClr val="002060"/>
                </a:solidFill>
              </a:rPr>
              <a:t> or </a:t>
            </a:r>
            <a:r>
              <a:rPr lang="en-GB" sz="2400" b="1" dirty="0">
                <a:solidFill>
                  <a:srgbClr val="002060"/>
                </a:solidFill>
              </a:rPr>
              <a:t>behaviourally</a:t>
            </a:r>
            <a:r>
              <a:rPr lang="en-GB" sz="2400" dirty="0">
                <a:solidFill>
                  <a:srgbClr val="002060"/>
                </a:solidFill>
              </a:rPr>
              <a:t>.</a:t>
            </a:r>
          </a:p>
        </p:txBody>
      </p:sp>
      <p:sp>
        <p:nvSpPr>
          <p:cNvPr id="6" name="Title 1"/>
          <p:cNvSpPr txBox="1">
            <a:spLocks/>
          </p:cNvSpPr>
          <p:nvPr/>
        </p:nvSpPr>
        <p:spPr>
          <a:xfrm>
            <a:off x="1371973" y="18565"/>
            <a:ext cx="8684467" cy="64462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r>
              <a:rPr lang="en-GB" dirty="0"/>
              <a:t>Essential -  Inheritance &amp; Evolution</a:t>
            </a:r>
          </a:p>
        </p:txBody>
      </p:sp>
      <p:pic>
        <p:nvPicPr>
          <p:cNvPr id="7" name="Picture 4" descr="Image result for evolution giraffe and tree">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32304" y="980728"/>
            <a:ext cx="2201591" cy="281832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8288" y="4941168"/>
            <a:ext cx="3168352" cy="14508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0277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63352" y="836712"/>
            <a:ext cx="9145016" cy="5256584"/>
          </a:xfrm>
        </p:spPr>
        <p:txBody>
          <a:bodyPr>
            <a:noAutofit/>
          </a:bodyPr>
          <a:lstStyle/>
          <a:p>
            <a:r>
              <a:rPr lang="en-GB" sz="2400" b="1" dirty="0">
                <a:solidFill>
                  <a:schemeClr val="accent6">
                    <a:lumMod val="75000"/>
                  </a:schemeClr>
                </a:solidFill>
              </a:rPr>
              <a:t>Neurones</a:t>
            </a:r>
            <a:r>
              <a:rPr lang="en-GB" sz="2400" dirty="0"/>
              <a:t> normally remain in </a:t>
            </a:r>
            <a:r>
              <a:rPr lang="en-GB" sz="2400" b="1" dirty="0">
                <a:solidFill>
                  <a:schemeClr val="accent6">
                    <a:lumMod val="75000"/>
                  </a:schemeClr>
                </a:solidFill>
              </a:rPr>
              <a:t>G0</a:t>
            </a:r>
            <a:r>
              <a:rPr lang="en-GB" sz="2400" b="1" dirty="0"/>
              <a:t> </a:t>
            </a:r>
            <a:r>
              <a:rPr lang="en-GB" sz="2400" dirty="0"/>
              <a:t>of the </a:t>
            </a:r>
            <a:r>
              <a:rPr lang="en-GB" sz="2400" b="1" dirty="0">
                <a:solidFill>
                  <a:schemeClr val="accent6">
                    <a:lumMod val="75000"/>
                  </a:schemeClr>
                </a:solidFill>
              </a:rPr>
              <a:t>cell cycle </a:t>
            </a:r>
            <a:r>
              <a:rPr lang="en-GB" sz="2400" dirty="0"/>
              <a:t>where they do not replicate or divide.</a:t>
            </a:r>
          </a:p>
          <a:p>
            <a:r>
              <a:rPr lang="en-GB" sz="2400" dirty="0"/>
              <a:t>Alzheimer’s disease is a disease effecting neurones in the brain. Scientists think that in Alzheimer’s, cells incorrectly re-enter the cell  cycle but lose the ability to regulate cell death (apoptosis). This results in a build up of proteins that lead to further symptoms of the disease.</a:t>
            </a:r>
          </a:p>
          <a:p>
            <a:endParaRPr lang="en-GB" sz="2400" dirty="0"/>
          </a:p>
          <a:p>
            <a:pPr marL="457200" indent="-457200">
              <a:buAutoNum type="arabicPeriod"/>
            </a:pPr>
            <a:r>
              <a:rPr lang="en-GB" sz="2400" dirty="0"/>
              <a:t>Use this information to suggest why spinal cord injuries are very difficult to treat.</a:t>
            </a:r>
          </a:p>
          <a:p>
            <a:pPr marL="457200" indent="-457200">
              <a:buAutoNum type="arabicPeriod"/>
            </a:pPr>
            <a:r>
              <a:rPr lang="en-GB" sz="2400" dirty="0"/>
              <a:t>99% of Alzheimer’s disease is not inherited. Use your knowledge of meiosis and the cell cycle to suggest an explanation for this.</a:t>
            </a:r>
          </a:p>
          <a:p>
            <a:pPr marL="457200" indent="-457200">
              <a:buAutoNum type="arabicPeriod"/>
            </a:pPr>
            <a:r>
              <a:rPr lang="en-GB" sz="2400" dirty="0"/>
              <a:t>Suggest what a healthy sample of neurone cells would look like under a light microscope (you may use a sketch if you wish).</a:t>
            </a:r>
          </a:p>
          <a:p>
            <a:pPr marL="457200" indent="-457200">
              <a:buAutoNum type="arabicPeriod"/>
            </a:pPr>
            <a:r>
              <a:rPr lang="en-GB" sz="2400" dirty="0"/>
              <a:t>Suggest how anti-cancer therapies could prove useful in the treatment of Alzheimer’s disease.</a:t>
            </a:r>
          </a:p>
          <a:p>
            <a:endParaRPr lang="en-GB" sz="2400" dirty="0"/>
          </a:p>
        </p:txBody>
      </p:sp>
      <p:sp>
        <p:nvSpPr>
          <p:cNvPr id="6" name="Title 1"/>
          <p:cNvSpPr txBox="1">
            <a:spLocks/>
          </p:cNvSpPr>
          <p:nvPr/>
        </p:nvSpPr>
        <p:spPr>
          <a:xfrm>
            <a:off x="1371973" y="18565"/>
            <a:ext cx="8684467" cy="64462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r>
              <a:rPr lang="en-GB" dirty="0"/>
              <a:t>Going Deeper</a:t>
            </a:r>
          </a:p>
        </p:txBody>
      </p:sp>
      <p:pic>
        <p:nvPicPr>
          <p:cNvPr id="9" name="Picture 8" descr="Related image">
            <a:extLst>
              <a:ext uri="{FF2B5EF4-FFF2-40B4-BE49-F238E27FC236}">
                <a16:creationId xmlns:a16="http://schemas.microsoft.com/office/drawing/2014/main" id="{E4BF4E85-07F9-40DC-81EC-CBC4A79A6BB3}"/>
              </a:ext>
            </a:extLst>
          </p:cNvPr>
          <p:cNvPicPr>
            <a:picLocks noChangeAspect="1"/>
          </p:cNvPicPr>
          <p:nvPr/>
        </p:nvPicPr>
        <p:blipFill>
          <a:blip r:embed="rId3"/>
          <a:stretch>
            <a:fillRect/>
          </a:stretch>
        </p:blipFill>
        <p:spPr>
          <a:xfrm>
            <a:off x="9624392" y="1248063"/>
            <a:ext cx="2567608" cy="2575525"/>
          </a:xfrm>
          <a:prstGeom prst="rect">
            <a:avLst/>
          </a:prstGeom>
          <a:effectLst/>
        </p:spPr>
      </p:pic>
    </p:spTree>
    <p:extLst>
      <p:ext uri="{BB962C8B-B14F-4D97-AF65-F5344CB8AC3E}">
        <p14:creationId xmlns:p14="http://schemas.microsoft.com/office/powerpoint/2010/main" val="2270367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pic>
        <p:nvPicPr>
          <p:cNvPr id="47" name="Google Shape;47;p6"/>
          <p:cNvPicPr preferRelativeResize="0"/>
          <p:nvPr/>
        </p:nvPicPr>
        <p:blipFill rotWithShape="1">
          <a:blip r:embed="rId3">
            <a:alphaModFix/>
          </a:blip>
          <a:srcRect t="50000"/>
          <a:stretch/>
        </p:blipFill>
        <p:spPr>
          <a:xfrm>
            <a:off x="2261648" y="1096565"/>
            <a:ext cx="7149126" cy="2747525"/>
          </a:xfrm>
          <a:prstGeom prst="rect">
            <a:avLst/>
          </a:prstGeom>
          <a:noFill/>
          <a:ln>
            <a:noFill/>
          </a:ln>
        </p:spPr>
      </p:pic>
      <p:sp>
        <p:nvSpPr>
          <p:cNvPr id="48" name="Google Shape;48;p6"/>
          <p:cNvSpPr txBox="1"/>
          <p:nvPr/>
        </p:nvSpPr>
        <p:spPr>
          <a:xfrm>
            <a:off x="367775" y="4056400"/>
            <a:ext cx="11368800" cy="7269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GB" sz="4800" dirty="0"/>
              <a:t>Presentation 2:</a:t>
            </a:r>
          </a:p>
          <a:p>
            <a:pPr marL="0" lvl="0" indent="0" algn="ctr">
              <a:spcBef>
                <a:spcPts val="0"/>
              </a:spcBef>
              <a:spcAft>
                <a:spcPts val="0"/>
              </a:spcAft>
              <a:buNone/>
            </a:pPr>
            <a:r>
              <a:rPr lang="en-GB" sz="4800" dirty="0"/>
              <a:t>Essential Knowledge </a:t>
            </a:r>
            <a:endParaRPr sz="4800" dirty="0"/>
          </a:p>
          <a:p>
            <a:pPr marL="0" lvl="0" indent="0" algn="ctr">
              <a:spcBef>
                <a:spcPts val="0"/>
              </a:spcBef>
              <a:spcAft>
                <a:spcPts val="0"/>
              </a:spcAft>
              <a:buNone/>
            </a:pPr>
            <a:r>
              <a:rPr lang="en-GB" sz="4800" dirty="0"/>
              <a:t>for A Level Biology </a:t>
            </a:r>
            <a:endParaRPr sz="4800" dirty="0"/>
          </a:p>
        </p:txBody>
      </p:sp>
    </p:spTree>
    <p:extLst>
      <p:ext uri="{BB962C8B-B14F-4D97-AF65-F5344CB8AC3E}">
        <p14:creationId xmlns:p14="http://schemas.microsoft.com/office/powerpoint/2010/main" val="2747797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9376" y="2274838"/>
            <a:ext cx="6768752" cy="2308324"/>
          </a:xfrm>
          <a:prstGeom prst="rect">
            <a:avLst/>
          </a:prstGeom>
          <a:noFill/>
        </p:spPr>
        <p:txBody>
          <a:bodyPr wrap="square" rtlCol="0">
            <a:spAutoFit/>
          </a:bodyPr>
          <a:lstStyle/>
          <a:p>
            <a:r>
              <a:rPr lang="en-GB" sz="2400" b="1" dirty="0">
                <a:solidFill>
                  <a:schemeClr val="accent6">
                    <a:lumMod val="75000"/>
                  </a:schemeClr>
                </a:solidFill>
              </a:rPr>
              <a:t>Cell division and reproduction </a:t>
            </a:r>
            <a:r>
              <a:rPr lang="en-GB" sz="2400" dirty="0"/>
              <a:t>are used to explain a wide range of applications in Biology including reproduction, antibiotic resistance and inheritance.</a:t>
            </a:r>
          </a:p>
          <a:p>
            <a:endParaRPr lang="en-GB" sz="2400" dirty="0"/>
          </a:p>
          <a:p>
            <a:r>
              <a:rPr lang="en-GB" sz="2400" dirty="0"/>
              <a:t>Throughout AS and A2 Biology you will be required to use and apply this knowledge.</a:t>
            </a:r>
          </a:p>
        </p:txBody>
      </p:sp>
      <p:sp>
        <p:nvSpPr>
          <p:cNvPr id="7" name="Rectangle 6"/>
          <p:cNvSpPr/>
          <p:nvPr/>
        </p:nvSpPr>
        <p:spPr>
          <a:xfrm rot="19894301">
            <a:off x="10757242" y="5588580"/>
            <a:ext cx="1044274" cy="4722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descr="Related image">
            <a:extLst>
              <a:ext uri="{FF2B5EF4-FFF2-40B4-BE49-F238E27FC236}">
                <a16:creationId xmlns:a16="http://schemas.microsoft.com/office/drawing/2014/main" id="{E4BF4E85-07F9-40DC-81EC-CBC4A79A6BB3}"/>
              </a:ext>
            </a:extLst>
          </p:cNvPr>
          <p:cNvPicPr>
            <a:picLocks noChangeAspect="1"/>
          </p:cNvPicPr>
          <p:nvPr/>
        </p:nvPicPr>
        <p:blipFill>
          <a:blip r:embed="rId3"/>
          <a:stretch>
            <a:fillRect/>
          </a:stretch>
        </p:blipFill>
        <p:spPr>
          <a:xfrm>
            <a:off x="7786575" y="1674683"/>
            <a:ext cx="3497849" cy="3508634"/>
          </a:xfrm>
          <a:prstGeom prst="rect">
            <a:avLst/>
          </a:prstGeom>
          <a:effectLst/>
        </p:spPr>
      </p:pic>
      <p:sp>
        <p:nvSpPr>
          <p:cNvPr id="10" name="Title 1"/>
          <p:cNvSpPr txBox="1">
            <a:spLocks/>
          </p:cNvSpPr>
          <p:nvPr/>
        </p:nvSpPr>
        <p:spPr>
          <a:xfrm>
            <a:off x="1371973" y="18565"/>
            <a:ext cx="8684467" cy="64462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r>
              <a:rPr lang="en-GB" dirty="0"/>
              <a:t>Essential Cell Division &amp; Reproduction</a:t>
            </a:r>
          </a:p>
        </p:txBody>
      </p:sp>
      <p:sp>
        <p:nvSpPr>
          <p:cNvPr id="9" name="Rectangle 8">
            <a:extLst>
              <a:ext uri="{FF2B5EF4-FFF2-40B4-BE49-F238E27FC236}">
                <a16:creationId xmlns:a16="http://schemas.microsoft.com/office/drawing/2014/main" id="{75E2B595-7AFA-44F7-99E5-B5A0580C2FCF}"/>
              </a:ext>
            </a:extLst>
          </p:cNvPr>
          <p:cNvSpPr/>
          <p:nvPr/>
        </p:nvSpPr>
        <p:spPr>
          <a:xfrm>
            <a:off x="4711088" y="4572208"/>
            <a:ext cx="2769824" cy="187220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Hint:</a:t>
            </a:r>
          </a:p>
          <a:p>
            <a:pPr algn="ctr"/>
            <a:r>
              <a:rPr lang="en-GB" dirty="0"/>
              <a:t>If you didn’t watch this in presentation 1, you might want to now:</a:t>
            </a:r>
          </a:p>
          <a:p>
            <a:pPr algn="ctr"/>
            <a:r>
              <a:rPr lang="en-GB" dirty="0">
                <a:hlinkClick r:id="rId4"/>
              </a:rPr>
              <a:t>https://www.youtube.com/watch?v=QVCjdNxJreE</a:t>
            </a:r>
            <a:endParaRPr lang="en-GB" dirty="0"/>
          </a:p>
        </p:txBody>
      </p:sp>
    </p:spTree>
    <p:extLst>
      <p:ext uri="{BB962C8B-B14F-4D97-AF65-F5344CB8AC3E}">
        <p14:creationId xmlns:p14="http://schemas.microsoft.com/office/powerpoint/2010/main" val="2283981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Related image">
            <a:extLst>
              <a:ext uri="{FF2B5EF4-FFF2-40B4-BE49-F238E27FC236}">
                <a16:creationId xmlns:a16="http://schemas.microsoft.com/office/drawing/2014/main" id="{E4BF4E85-07F9-40DC-81EC-CBC4A79A6BB3}"/>
              </a:ext>
            </a:extLst>
          </p:cNvPr>
          <p:cNvPicPr>
            <a:picLocks noChangeAspect="1"/>
          </p:cNvPicPr>
          <p:nvPr/>
        </p:nvPicPr>
        <p:blipFill>
          <a:blip r:embed="rId3"/>
          <a:stretch>
            <a:fillRect/>
          </a:stretch>
        </p:blipFill>
        <p:spPr>
          <a:xfrm>
            <a:off x="8694151" y="1248063"/>
            <a:ext cx="3497849" cy="3508634"/>
          </a:xfrm>
          <a:prstGeom prst="rect">
            <a:avLst/>
          </a:prstGeom>
          <a:effectLst/>
        </p:spPr>
      </p:pic>
      <p:sp>
        <p:nvSpPr>
          <p:cNvPr id="6" name="Title 1"/>
          <p:cNvSpPr txBox="1">
            <a:spLocks/>
          </p:cNvSpPr>
          <p:nvPr/>
        </p:nvSpPr>
        <p:spPr>
          <a:xfrm>
            <a:off x="1371973" y="18565"/>
            <a:ext cx="8684467" cy="64462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r>
              <a:rPr lang="en-GB" dirty="0"/>
              <a:t>Essential – The Cell Cycle TASK</a:t>
            </a:r>
          </a:p>
        </p:txBody>
      </p:sp>
      <p:sp>
        <p:nvSpPr>
          <p:cNvPr id="8" name="Text Placeholder 3"/>
          <p:cNvSpPr>
            <a:spLocks noGrp="1"/>
          </p:cNvSpPr>
          <p:nvPr>
            <p:ph type="body" sz="half" idx="2"/>
          </p:nvPr>
        </p:nvSpPr>
        <p:spPr>
          <a:xfrm>
            <a:off x="834733" y="1574040"/>
            <a:ext cx="7709539" cy="4375239"/>
          </a:xfrm>
        </p:spPr>
        <p:txBody>
          <a:bodyPr>
            <a:normAutofit/>
          </a:bodyPr>
          <a:lstStyle/>
          <a:p>
            <a:r>
              <a:rPr lang="en-GB" sz="2400" dirty="0"/>
              <a:t>The </a:t>
            </a:r>
            <a:r>
              <a:rPr lang="en-GB" sz="2400" b="1" dirty="0">
                <a:solidFill>
                  <a:srgbClr val="E46A08"/>
                </a:solidFill>
              </a:rPr>
              <a:t>cell cycle </a:t>
            </a:r>
            <a:r>
              <a:rPr lang="en-GB" sz="2400" dirty="0"/>
              <a:t>describes the stages that all dividing cells pass through. </a:t>
            </a:r>
          </a:p>
          <a:p>
            <a:r>
              <a:rPr lang="en-GB" sz="2400" dirty="0"/>
              <a:t>The majority of time is spent in </a:t>
            </a:r>
            <a:r>
              <a:rPr lang="en-GB" sz="2400" b="1" dirty="0">
                <a:solidFill>
                  <a:srgbClr val="E46A08"/>
                </a:solidFill>
              </a:rPr>
              <a:t>interphase</a:t>
            </a:r>
            <a:r>
              <a:rPr lang="en-GB" sz="2400" dirty="0"/>
              <a:t>. During interphase </a:t>
            </a:r>
            <a:r>
              <a:rPr lang="en-US" sz="2400" dirty="0"/>
              <a:t>cells grow, new organelles and cell proteins are made and the DNA of the cell is replicated.</a:t>
            </a:r>
          </a:p>
          <a:p>
            <a:r>
              <a:rPr lang="en-US" sz="2400" dirty="0"/>
              <a:t>The progression of the cell cycle is controlled by </a:t>
            </a:r>
            <a:r>
              <a:rPr lang="en-US" sz="2400" b="1" dirty="0" err="1">
                <a:solidFill>
                  <a:srgbClr val="E46A08"/>
                </a:solidFill>
              </a:rPr>
              <a:t>tumour</a:t>
            </a:r>
            <a:r>
              <a:rPr lang="en-US" sz="2400" b="1" dirty="0">
                <a:solidFill>
                  <a:srgbClr val="E46A08"/>
                </a:solidFill>
              </a:rPr>
              <a:t> suppressor</a:t>
            </a:r>
            <a:r>
              <a:rPr lang="en-US" sz="2400" dirty="0"/>
              <a:t> and </a:t>
            </a:r>
            <a:r>
              <a:rPr lang="en-US" sz="2400" b="1" dirty="0">
                <a:solidFill>
                  <a:srgbClr val="E46A08"/>
                </a:solidFill>
              </a:rPr>
              <a:t>oncogenes.</a:t>
            </a:r>
            <a:r>
              <a:rPr lang="en-US" sz="2400" dirty="0"/>
              <a:t> These can be used to explain the development of cancers.</a:t>
            </a:r>
          </a:p>
          <a:p>
            <a:endParaRPr lang="en-US" sz="2400" dirty="0"/>
          </a:p>
          <a:p>
            <a:r>
              <a:rPr lang="en-US" sz="2400" b="1" dirty="0"/>
              <a:t>Task</a:t>
            </a:r>
            <a:r>
              <a:rPr lang="en-US" sz="2400" dirty="0"/>
              <a:t>:</a:t>
            </a:r>
          </a:p>
          <a:p>
            <a:r>
              <a:rPr lang="en-US" sz="2400" dirty="0"/>
              <a:t>Explain what happens to the cell at M on the diagram. </a:t>
            </a:r>
          </a:p>
          <a:p>
            <a:endParaRPr lang="en-GB" dirty="0"/>
          </a:p>
        </p:txBody>
      </p:sp>
    </p:spTree>
    <p:extLst>
      <p:ext uri="{BB962C8B-B14F-4D97-AF65-F5344CB8AC3E}">
        <p14:creationId xmlns:p14="http://schemas.microsoft.com/office/powerpoint/2010/main" val="2599420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973" y="18565"/>
            <a:ext cx="8684467" cy="644624"/>
          </a:xfrm>
        </p:spPr>
        <p:txBody>
          <a:bodyPr>
            <a:normAutofit/>
          </a:bodyPr>
          <a:lstStyle/>
          <a:p>
            <a:r>
              <a:rPr lang="en-GB" dirty="0"/>
              <a:t>Essential -  Mitosis TASK </a:t>
            </a:r>
          </a:p>
        </p:txBody>
      </p:sp>
      <p:grpSp>
        <p:nvGrpSpPr>
          <p:cNvPr id="3" name="Group 2"/>
          <p:cNvGrpSpPr/>
          <p:nvPr/>
        </p:nvGrpSpPr>
        <p:grpSpPr>
          <a:xfrm>
            <a:off x="263352" y="1481334"/>
            <a:ext cx="11021907" cy="2014738"/>
            <a:chOff x="263352" y="1481334"/>
            <a:chExt cx="11021907" cy="2014738"/>
          </a:xfrm>
        </p:grpSpPr>
        <p:pic>
          <p:nvPicPr>
            <p:cNvPr id="5" name="Picture 11" descr="Image result for prophase">
              <a:extLst>
                <a:ext uri="{FF2B5EF4-FFF2-40B4-BE49-F238E27FC236}">
                  <a16:creationId xmlns:a16="http://schemas.microsoft.com/office/drawing/2014/main" id="{14E0E8CD-B4F8-4421-8619-6B35557BB126}"/>
                </a:ext>
              </a:extLst>
            </p:cNvPr>
            <p:cNvPicPr>
              <a:picLocks noChangeAspect="1"/>
            </p:cNvPicPr>
            <p:nvPr/>
          </p:nvPicPr>
          <p:blipFill>
            <a:blip r:embed="rId3"/>
            <a:stretch>
              <a:fillRect/>
            </a:stretch>
          </p:blipFill>
          <p:spPr>
            <a:xfrm>
              <a:off x="6618978" y="1481334"/>
              <a:ext cx="1429601" cy="1501407"/>
            </a:xfrm>
            <a:prstGeom prst="rect">
              <a:avLst/>
            </a:prstGeom>
            <a:effectLst/>
          </p:spPr>
        </p:pic>
        <p:pic>
          <p:nvPicPr>
            <p:cNvPr id="6" name="Picture 13" descr="Image result for metaphase phase">
              <a:extLst>
                <a:ext uri="{FF2B5EF4-FFF2-40B4-BE49-F238E27FC236}">
                  <a16:creationId xmlns:a16="http://schemas.microsoft.com/office/drawing/2014/main" id="{0BB017E6-CA22-49B3-B0C3-B4183805368D}"/>
                </a:ext>
              </a:extLst>
            </p:cNvPr>
            <p:cNvPicPr>
              <a:picLocks noChangeAspect="1"/>
            </p:cNvPicPr>
            <p:nvPr/>
          </p:nvPicPr>
          <p:blipFill>
            <a:blip r:embed="rId4"/>
            <a:stretch>
              <a:fillRect/>
            </a:stretch>
          </p:blipFill>
          <p:spPr>
            <a:xfrm>
              <a:off x="9363347" y="1481334"/>
              <a:ext cx="1573617" cy="1501407"/>
            </a:xfrm>
            <a:prstGeom prst="rect">
              <a:avLst/>
            </a:prstGeom>
            <a:effectLst/>
          </p:spPr>
        </p:pic>
        <p:pic>
          <p:nvPicPr>
            <p:cNvPr id="7" name="Picture 6" descr="Image result for anaphase">
              <a:extLst>
                <a:ext uri="{FF2B5EF4-FFF2-40B4-BE49-F238E27FC236}">
                  <a16:creationId xmlns:a16="http://schemas.microsoft.com/office/drawing/2014/main" id="{BF12C2C3-CC1B-451D-B4B5-09D8C11C135B}"/>
                </a:ext>
              </a:extLst>
            </p:cNvPr>
            <p:cNvPicPr>
              <a:picLocks noChangeAspect="1"/>
            </p:cNvPicPr>
            <p:nvPr/>
          </p:nvPicPr>
          <p:blipFill>
            <a:blip r:embed="rId5"/>
            <a:stretch>
              <a:fillRect/>
            </a:stretch>
          </p:blipFill>
          <p:spPr>
            <a:xfrm>
              <a:off x="834733" y="1481334"/>
              <a:ext cx="1577355" cy="1501407"/>
            </a:xfrm>
            <a:prstGeom prst="rect">
              <a:avLst/>
            </a:prstGeom>
            <a:effectLst/>
          </p:spPr>
        </p:pic>
        <p:pic>
          <p:nvPicPr>
            <p:cNvPr id="8" name="Picture 11" descr="Image result for telophase">
              <a:extLst>
                <a:ext uri="{FF2B5EF4-FFF2-40B4-BE49-F238E27FC236}">
                  <a16:creationId xmlns:a16="http://schemas.microsoft.com/office/drawing/2014/main" id="{75DB0B94-03F3-40DE-9AAC-4964FAA69133}"/>
                </a:ext>
              </a:extLst>
            </p:cNvPr>
            <p:cNvPicPr>
              <a:picLocks noChangeAspect="1"/>
            </p:cNvPicPr>
            <p:nvPr/>
          </p:nvPicPr>
          <p:blipFill>
            <a:blip r:embed="rId6"/>
            <a:stretch>
              <a:fillRect/>
            </a:stretch>
          </p:blipFill>
          <p:spPr>
            <a:xfrm>
              <a:off x="3726856" y="1481334"/>
              <a:ext cx="1577354" cy="1501407"/>
            </a:xfrm>
            <a:prstGeom prst="rect">
              <a:avLst/>
            </a:prstGeom>
            <a:effectLst/>
          </p:spPr>
        </p:pic>
        <p:sp>
          <p:nvSpPr>
            <p:cNvPr id="10" name="Text Placeholder 3"/>
            <p:cNvSpPr txBox="1">
              <a:spLocks/>
            </p:cNvSpPr>
            <p:nvPr/>
          </p:nvSpPr>
          <p:spPr>
            <a:xfrm>
              <a:off x="263352" y="2995498"/>
              <a:ext cx="11021907" cy="50057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GB" sz="2400" dirty="0"/>
                <a:t>	    A			      B			        C			         D</a:t>
              </a:r>
              <a:endParaRPr lang="en-GB" dirty="0"/>
            </a:p>
          </p:txBody>
        </p:sp>
      </p:grpSp>
      <p:sp>
        <p:nvSpPr>
          <p:cNvPr id="11" name="Text Placeholder 3"/>
          <p:cNvSpPr>
            <a:spLocks noGrp="1"/>
          </p:cNvSpPr>
          <p:nvPr>
            <p:ph type="body" sz="half" idx="2"/>
          </p:nvPr>
        </p:nvSpPr>
        <p:spPr>
          <a:xfrm>
            <a:off x="834733" y="3614756"/>
            <a:ext cx="11021907" cy="2694564"/>
          </a:xfrm>
        </p:spPr>
        <p:txBody>
          <a:bodyPr>
            <a:normAutofit lnSpcReduction="10000"/>
          </a:bodyPr>
          <a:lstStyle/>
          <a:p>
            <a:r>
              <a:rPr lang="en-GB" sz="2400" dirty="0"/>
              <a:t>You must be able to </a:t>
            </a:r>
            <a:r>
              <a:rPr lang="en-GB" sz="2400" b="1" dirty="0">
                <a:solidFill>
                  <a:srgbClr val="E46A08"/>
                </a:solidFill>
              </a:rPr>
              <a:t>identify</a:t>
            </a:r>
            <a:r>
              <a:rPr lang="en-GB" sz="2400" dirty="0"/>
              <a:t> and </a:t>
            </a:r>
            <a:r>
              <a:rPr lang="en-GB" sz="2400" b="1" dirty="0">
                <a:solidFill>
                  <a:srgbClr val="E46A08"/>
                </a:solidFill>
              </a:rPr>
              <a:t>describe</a:t>
            </a:r>
            <a:r>
              <a:rPr lang="en-GB" sz="2400" dirty="0"/>
              <a:t> the appearance of cells undergoing mitosis. Examiners may use diagrams or micrographs to test this knowledge.</a:t>
            </a:r>
          </a:p>
          <a:p>
            <a:endParaRPr lang="en-GB" sz="2400" dirty="0"/>
          </a:p>
          <a:p>
            <a:r>
              <a:rPr lang="en-GB" sz="2400" b="1" dirty="0"/>
              <a:t>Task:</a:t>
            </a:r>
          </a:p>
          <a:p>
            <a:r>
              <a:rPr lang="en-GB" sz="2400" dirty="0"/>
              <a:t>Put the diagrams in order</a:t>
            </a:r>
          </a:p>
          <a:p>
            <a:r>
              <a:rPr lang="en-GB" sz="2400" dirty="0"/>
              <a:t>Identify the stage that each cell is undergoing and explain why you have made this choice.</a:t>
            </a:r>
            <a:endParaRPr lang="en-US" sz="2400" dirty="0"/>
          </a:p>
          <a:p>
            <a:endParaRPr lang="en-GB" dirty="0"/>
          </a:p>
        </p:txBody>
      </p:sp>
    </p:spTree>
    <p:extLst>
      <p:ext uri="{BB962C8B-B14F-4D97-AF65-F5344CB8AC3E}">
        <p14:creationId xmlns:p14="http://schemas.microsoft.com/office/powerpoint/2010/main" val="237369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973" y="18565"/>
            <a:ext cx="8684467" cy="644624"/>
          </a:xfrm>
        </p:spPr>
        <p:txBody>
          <a:bodyPr>
            <a:normAutofit/>
          </a:bodyPr>
          <a:lstStyle/>
          <a:p>
            <a:r>
              <a:rPr lang="en-GB" dirty="0"/>
              <a:t>Essential -  Mitosis TASK </a:t>
            </a:r>
          </a:p>
        </p:txBody>
      </p:sp>
      <p:grpSp>
        <p:nvGrpSpPr>
          <p:cNvPr id="3" name="Group 2"/>
          <p:cNvGrpSpPr/>
          <p:nvPr/>
        </p:nvGrpSpPr>
        <p:grpSpPr>
          <a:xfrm>
            <a:off x="203252" y="1439617"/>
            <a:ext cx="11021907" cy="2014738"/>
            <a:chOff x="263352" y="1481334"/>
            <a:chExt cx="11021907" cy="2014738"/>
          </a:xfrm>
        </p:grpSpPr>
        <p:pic>
          <p:nvPicPr>
            <p:cNvPr id="5" name="Picture 11" descr="Image result for prophase">
              <a:extLst>
                <a:ext uri="{FF2B5EF4-FFF2-40B4-BE49-F238E27FC236}">
                  <a16:creationId xmlns:a16="http://schemas.microsoft.com/office/drawing/2014/main" id="{14E0E8CD-B4F8-4421-8619-6B35557BB126}"/>
                </a:ext>
              </a:extLst>
            </p:cNvPr>
            <p:cNvPicPr>
              <a:picLocks noChangeAspect="1"/>
            </p:cNvPicPr>
            <p:nvPr/>
          </p:nvPicPr>
          <p:blipFill>
            <a:blip r:embed="rId3"/>
            <a:stretch>
              <a:fillRect/>
            </a:stretch>
          </p:blipFill>
          <p:spPr>
            <a:xfrm>
              <a:off x="6618978" y="1481334"/>
              <a:ext cx="1429601" cy="1501407"/>
            </a:xfrm>
            <a:prstGeom prst="rect">
              <a:avLst/>
            </a:prstGeom>
            <a:effectLst/>
          </p:spPr>
        </p:pic>
        <p:sp>
          <p:nvSpPr>
            <p:cNvPr id="10" name="Text Placeholder 3"/>
            <p:cNvSpPr txBox="1">
              <a:spLocks/>
            </p:cNvSpPr>
            <p:nvPr/>
          </p:nvSpPr>
          <p:spPr>
            <a:xfrm>
              <a:off x="263352" y="2995498"/>
              <a:ext cx="11021907" cy="50057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GB" sz="2400" dirty="0"/>
                <a:t>	    A			      B			        C			         D</a:t>
              </a:r>
              <a:endParaRPr lang="en-GB" dirty="0"/>
            </a:p>
          </p:txBody>
        </p:sp>
      </p:grpSp>
      <p:sp>
        <p:nvSpPr>
          <p:cNvPr id="12" name="Rectangle 11">
            <a:extLst>
              <a:ext uri="{FF2B5EF4-FFF2-40B4-BE49-F238E27FC236}">
                <a16:creationId xmlns:a16="http://schemas.microsoft.com/office/drawing/2014/main" id="{5BF79C05-C403-4B37-8C77-0DB29E448342}"/>
              </a:ext>
            </a:extLst>
          </p:cNvPr>
          <p:cNvSpPr/>
          <p:nvPr/>
        </p:nvSpPr>
        <p:spPr>
          <a:xfrm>
            <a:off x="1199456" y="4221088"/>
            <a:ext cx="9433048" cy="230832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en-GB" sz="2400" dirty="0"/>
              <a:t>1</a:t>
            </a:r>
          </a:p>
          <a:p>
            <a:r>
              <a:rPr lang="en-GB" sz="2400" dirty="0"/>
              <a:t>Prophase: </a:t>
            </a:r>
            <a:r>
              <a:rPr lang="en-US" sz="2400" dirty="0"/>
              <a:t>The </a:t>
            </a:r>
            <a:r>
              <a:rPr lang="en-US" sz="2400" b="1" dirty="0"/>
              <a:t>chromosomes</a:t>
            </a:r>
            <a:r>
              <a:rPr lang="en-US" sz="2400" dirty="0"/>
              <a:t> </a:t>
            </a:r>
            <a:r>
              <a:rPr lang="en-US" sz="2400" b="1" dirty="0"/>
              <a:t>condense</a:t>
            </a:r>
            <a:r>
              <a:rPr lang="en-US" sz="2400" dirty="0"/>
              <a:t>, becoming shorter and fatter and visible. </a:t>
            </a:r>
            <a:r>
              <a:rPr lang="en-US" sz="2400" b="1" dirty="0"/>
              <a:t>Spindle </a:t>
            </a:r>
            <a:r>
              <a:rPr lang="en-US" sz="2400" b="1" dirty="0" err="1"/>
              <a:t>fibres</a:t>
            </a:r>
            <a:r>
              <a:rPr lang="en-US" sz="2400" b="1" dirty="0"/>
              <a:t> </a:t>
            </a:r>
            <a:r>
              <a:rPr lang="en-US" sz="2400" dirty="0"/>
              <a:t>begin to form.</a:t>
            </a:r>
          </a:p>
          <a:p>
            <a:r>
              <a:rPr lang="en-US" sz="2400" dirty="0"/>
              <a:t>The </a:t>
            </a:r>
            <a:r>
              <a:rPr lang="en-US" sz="2400" b="1" dirty="0"/>
              <a:t>nuclear envelope breaks down</a:t>
            </a:r>
            <a:r>
              <a:rPr lang="en-US" sz="2400" dirty="0"/>
              <a:t> and the chromosomes become free in the cytoplasm. </a:t>
            </a:r>
          </a:p>
          <a:p>
            <a:endParaRPr lang="en-US" sz="2400" dirty="0"/>
          </a:p>
        </p:txBody>
      </p:sp>
    </p:spTree>
    <p:extLst>
      <p:ext uri="{BB962C8B-B14F-4D97-AF65-F5344CB8AC3E}">
        <p14:creationId xmlns:p14="http://schemas.microsoft.com/office/powerpoint/2010/main" val="1978452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973" y="18565"/>
            <a:ext cx="8684467" cy="644624"/>
          </a:xfrm>
        </p:spPr>
        <p:txBody>
          <a:bodyPr>
            <a:normAutofit/>
          </a:bodyPr>
          <a:lstStyle/>
          <a:p>
            <a:r>
              <a:rPr lang="en-GB" dirty="0"/>
              <a:t>Essential -  Mitosis TASK </a:t>
            </a:r>
          </a:p>
        </p:txBody>
      </p:sp>
      <p:grpSp>
        <p:nvGrpSpPr>
          <p:cNvPr id="3" name="Group 2"/>
          <p:cNvGrpSpPr/>
          <p:nvPr/>
        </p:nvGrpSpPr>
        <p:grpSpPr>
          <a:xfrm>
            <a:off x="263352" y="1481334"/>
            <a:ext cx="11021907" cy="2014738"/>
            <a:chOff x="263352" y="1481334"/>
            <a:chExt cx="11021907" cy="2014738"/>
          </a:xfrm>
        </p:grpSpPr>
        <p:pic>
          <p:nvPicPr>
            <p:cNvPr id="6" name="Picture 13" descr="Image result for metaphase phase">
              <a:extLst>
                <a:ext uri="{FF2B5EF4-FFF2-40B4-BE49-F238E27FC236}">
                  <a16:creationId xmlns:a16="http://schemas.microsoft.com/office/drawing/2014/main" id="{0BB017E6-CA22-49B3-B0C3-B4183805368D}"/>
                </a:ext>
              </a:extLst>
            </p:cNvPr>
            <p:cNvPicPr>
              <a:picLocks noChangeAspect="1"/>
            </p:cNvPicPr>
            <p:nvPr/>
          </p:nvPicPr>
          <p:blipFill>
            <a:blip r:embed="rId3"/>
            <a:stretch>
              <a:fillRect/>
            </a:stretch>
          </p:blipFill>
          <p:spPr>
            <a:xfrm>
              <a:off x="9363347" y="1481334"/>
              <a:ext cx="1573617" cy="1501407"/>
            </a:xfrm>
            <a:prstGeom prst="rect">
              <a:avLst/>
            </a:prstGeom>
            <a:effectLst/>
          </p:spPr>
        </p:pic>
        <p:sp>
          <p:nvSpPr>
            <p:cNvPr id="10" name="Text Placeholder 3"/>
            <p:cNvSpPr txBox="1">
              <a:spLocks/>
            </p:cNvSpPr>
            <p:nvPr/>
          </p:nvSpPr>
          <p:spPr>
            <a:xfrm>
              <a:off x="263352" y="2995498"/>
              <a:ext cx="11021907" cy="50057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GB" sz="2400" dirty="0"/>
                <a:t>	    A			      B			        C			         D</a:t>
              </a:r>
              <a:endParaRPr lang="en-GB" dirty="0"/>
            </a:p>
          </p:txBody>
        </p:sp>
      </p:grpSp>
      <p:sp>
        <p:nvSpPr>
          <p:cNvPr id="11" name="Text Placeholder 3"/>
          <p:cNvSpPr>
            <a:spLocks noGrp="1"/>
          </p:cNvSpPr>
          <p:nvPr>
            <p:ph type="body" sz="half" idx="2"/>
          </p:nvPr>
        </p:nvSpPr>
        <p:spPr>
          <a:xfrm>
            <a:off x="834733" y="3614756"/>
            <a:ext cx="11021907" cy="2694564"/>
          </a:xfrm>
        </p:spPr>
        <p:txBody>
          <a:bodyPr>
            <a:normAutofit/>
          </a:bodyPr>
          <a:lstStyle/>
          <a:p>
            <a:endParaRPr lang="en-GB" dirty="0"/>
          </a:p>
        </p:txBody>
      </p:sp>
      <p:sp>
        <p:nvSpPr>
          <p:cNvPr id="4" name="Rectangle 3">
            <a:extLst>
              <a:ext uri="{FF2B5EF4-FFF2-40B4-BE49-F238E27FC236}">
                <a16:creationId xmlns:a16="http://schemas.microsoft.com/office/drawing/2014/main" id="{6C9F6994-E215-449E-937A-880B5797DA36}"/>
              </a:ext>
            </a:extLst>
          </p:cNvPr>
          <p:cNvSpPr/>
          <p:nvPr/>
        </p:nvSpPr>
        <p:spPr>
          <a:xfrm>
            <a:off x="2726304" y="3876002"/>
            <a:ext cx="7618167" cy="193899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en-GB" sz="2400" dirty="0"/>
              <a:t>2</a:t>
            </a:r>
          </a:p>
          <a:p>
            <a:r>
              <a:rPr lang="en-GB" sz="2400" dirty="0"/>
              <a:t>Metaphase: </a:t>
            </a:r>
            <a:r>
              <a:rPr lang="en-US" sz="2400" dirty="0"/>
              <a:t>The chromosomes which are made up from two </a:t>
            </a:r>
            <a:r>
              <a:rPr lang="en-US" sz="2400" b="1" dirty="0"/>
              <a:t>chromatids, </a:t>
            </a:r>
            <a:r>
              <a:rPr lang="en-US" sz="2400" dirty="0"/>
              <a:t>line up along the </a:t>
            </a:r>
            <a:r>
              <a:rPr lang="en-US" sz="2400" b="1" dirty="0"/>
              <a:t>equator </a:t>
            </a:r>
            <a:r>
              <a:rPr lang="en-US" sz="2400" dirty="0"/>
              <a:t>of the cell.</a:t>
            </a:r>
          </a:p>
          <a:p>
            <a:r>
              <a:rPr lang="en-US" sz="2400" dirty="0"/>
              <a:t>The chromosomes attach to </a:t>
            </a:r>
            <a:r>
              <a:rPr lang="en-US" sz="2400" b="1" dirty="0"/>
              <a:t>spindle </a:t>
            </a:r>
            <a:r>
              <a:rPr lang="en-US" sz="2400" b="1" dirty="0" err="1"/>
              <a:t>fibres</a:t>
            </a:r>
            <a:r>
              <a:rPr lang="en-US" sz="2400" b="1" dirty="0"/>
              <a:t> </a:t>
            </a:r>
            <a:r>
              <a:rPr lang="en-US" sz="2400" dirty="0"/>
              <a:t>by their </a:t>
            </a:r>
            <a:r>
              <a:rPr lang="en-US" sz="2400" b="1" dirty="0"/>
              <a:t>centromeres.</a:t>
            </a:r>
          </a:p>
        </p:txBody>
      </p:sp>
    </p:spTree>
    <p:extLst>
      <p:ext uri="{BB962C8B-B14F-4D97-AF65-F5344CB8AC3E}">
        <p14:creationId xmlns:p14="http://schemas.microsoft.com/office/powerpoint/2010/main" val="2766131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973" y="18565"/>
            <a:ext cx="8684467" cy="644624"/>
          </a:xfrm>
        </p:spPr>
        <p:txBody>
          <a:bodyPr>
            <a:normAutofit/>
          </a:bodyPr>
          <a:lstStyle/>
          <a:p>
            <a:r>
              <a:rPr lang="en-GB" dirty="0"/>
              <a:t>Essential -  Mitosis TASK </a:t>
            </a:r>
          </a:p>
        </p:txBody>
      </p:sp>
      <p:grpSp>
        <p:nvGrpSpPr>
          <p:cNvPr id="3" name="Group 2"/>
          <p:cNvGrpSpPr/>
          <p:nvPr/>
        </p:nvGrpSpPr>
        <p:grpSpPr>
          <a:xfrm>
            <a:off x="263352" y="1481334"/>
            <a:ext cx="11021907" cy="2014738"/>
            <a:chOff x="263352" y="1481334"/>
            <a:chExt cx="11021907" cy="2014738"/>
          </a:xfrm>
        </p:grpSpPr>
        <p:pic>
          <p:nvPicPr>
            <p:cNvPr id="7" name="Picture 6" descr="Image result for anaphase">
              <a:extLst>
                <a:ext uri="{FF2B5EF4-FFF2-40B4-BE49-F238E27FC236}">
                  <a16:creationId xmlns:a16="http://schemas.microsoft.com/office/drawing/2014/main" id="{BF12C2C3-CC1B-451D-B4B5-09D8C11C135B}"/>
                </a:ext>
              </a:extLst>
            </p:cNvPr>
            <p:cNvPicPr>
              <a:picLocks noChangeAspect="1"/>
            </p:cNvPicPr>
            <p:nvPr/>
          </p:nvPicPr>
          <p:blipFill>
            <a:blip r:embed="rId3"/>
            <a:stretch>
              <a:fillRect/>
            </a:stretch>
          </p:blipFill>
          <p:spPr>
            <a:xfrm>
              <a:off x="834733" y="1481334"/>
              <a:ext cx="1577355" cy="1501407"/>
            </a:xfrm>
            <a:prstGeom prst="rect">
              <a:avLst/>
            </a:prstGeom>
            <a:effectLst/>
          </p:spPr>
        </p:pic>
        <p:sp>
          <p:nvSpPr>
            <p:cNvPr id="10" name="Text Placeholder 3"/>
            <p:cNvSpPr txBox="1">
              <a:spLocks/>
            </p:cNvSpPr>
            <p:nvPr/>
          </p:nvSpPr>
          <p:spPr>
            <a:xfrm>
              <a:off x="263352" y="2995498"/>
              <a:ext cx="11021907" cy="50057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GB" sz="2400" dirty="0"/>
                <a:t>	    A			      B			        C			         D</a:t>
              </a:r>
              <a:endParaRPr lang="en-GB" dirty="0"/>
            </a:p>
          </p:txBody>
        </p:sp>
      </p:grpSp>
      <p:sp>
        <p:nvSpPr>
          <p:cNvPr id="11" name="Text Placeholder 3"/>
          <p:cNvSpPr>
            <a:spLocks noGrp="1"/>
          </p:cNvSpPr>
          <p:nvPr>
            <p:ph type="body" sz="half" idx="2"/>
          </p:nvPr>
        </p:nvSpPr>
        <p:spPr>
          <a:xfrm>
            <a:off x="834733" y="3614756"/>
            <a:ext cx="11021907" cy="2694564"/>
          </a:xfrm>
        </p:spPr>
        <p:txBody>
          <a:bodyPr>
            <a:normAutofit/>
          </a:bodyPr>
          <a:lstStyle/>
          <a:p>
            <a:endParaRPr lang="en-GB" dirty="0"/>
          </a:p>
        </p:txBody>
      </p:sp>
      <p:sp>
        <p:nvSpPr>
          <p:cNvPr id="4" name="Rectangle 3">
            <a:extLst>
              <a:ext uri="{FF2B5EF4-FFF2-40B4-BE49-F238E27FC236}">
                <a16:creationId xmlns:a16="http://schemas.microsoft.com/office/drawing/2014/main" id="{816C5522-3318-4585-BFC0-8917BFF65760}"/>
              </a:ext>
            </a:extLst>
          </p:cNvPr>
          <p:cNvSpPr/>
          <p:nvPr/>
        </p:nvSpPr>
        <p:spPr>
          <a:xfrm>
            <a:off x="3048000" y="4177208"/>
            <a:ext cx="6096000" cy="193899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lvl="0">
              <a:defRPr/>
            </a:pPr>
            <a:r>
              <a:rPr lang="en-GB" sz="2400" dirty="0"/>
              <a:t>3</a:t>
            </a:r>
          </a:p>
          <a:p>
            <a:pPr lvl="0">
              <a:defRPr/>
            </a:pPr>
            <a:r>
              <a:rPr lang="en-GB" sz="2400" dirty="0"/>
              <a:t>Anaphase: </a:t>
            </a:r>
            <a:r>
              <a:rPr lang="en-US" sz="2400" dirty="0"/>
              <a:t>The chromosomes </a:t>
            </a:r>
            <a:r>
              <a:rPr lang="en-US" sz="2400" b="1" dirty="0"/>
              <a:t>divide</a:t>
            </a:r>
            <a:r>
              <a:rPr lang="en-US" sz="2400" dirty="0"/>
              <a:t> at the centromere separating the sister chromatids. The spindle </a:t>
            </a:r>
            <a:r>
              <a:rPr lang="en-US" sz="2400" dirty="0" err="1"/>
              <a:t>fibres</a:t>
            </a:r>
            <a:r>
              <a:rPr lang="en-US" sz="2400" dirty="0"/>
              <a:t> contract and the chromatids are </a:t>
            </a:r>
            <a:r>
              <a:rPr lang="en-US" sz="2400" b="1" dirty="0"/>
              <a:t>pulled to the opposite poles </a:t>
            </a:r>
            <a:r>
              <a:rPr lang="en-US" sz="2400" dirty="0"/>
              <a:t>of the cell.</a:t>
            </a:r>
          </a:p>
        </p:txBody>
      </p:sp>
    </p:spTree>
    <p:extLst>
      <p:ext uri="{BB962C8B-B14F-4D97-AF65-F5344CB8AC3E}">
        <p14:creationId xmlns:p14="http://schemas.microsoft.com/office/powerpoint/2010/main" val="1532276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973" y="18565"/>
            <a:ext cx="8684467" cy="644624"/>
          </a:xfrm>
        </p:spPr>
        <p:txBody>
          <a:bodyPr>
            <a:normAutofit/>
          </a:bodyPr>
          <a:lstStyle/>
          <a:p>
            <a:r>
              <a:rPr lang="en-GB" dirty="0"/>
              <a:t>Essential -  Mitosis TASK </a:t>
            </a:r>
          </a:p>
        </p:txBody>
      </p:sp>
      <p:grpSp>
        <p:nvGrpSpPr>
          <p:cNvPr id="3" name="Group 2"/>
          <p:cNvGrpSpPr/>
          <p:nvPr/>
        </p:nvGrpSpPr>
        <p:grpSpPr>
          <a:xfrm>
            <a:off x="263352" y="1481334"/>
            <a:ext cx="11021907" cy="2014738"/>
            <a:chOff x="263352" y="1481334"/>
            <a:chExt cx="11021907" cy="2014738"/>
          </a:xfrm>
        </p:grpSpPr>
        <p:pic>
          <p:nvPicPr>
            <p:cNvPr id="8" name="Picture 11" descr="Image result for telophase">
              <a:extLst>
                <a:ext uri="{FF2B5EF4-FFF2-40B4-BE49-F238E27FC236}">
                  <a16:creationId xmlns:a16="http://schemas.microsoft.com/office/drawing/2014/main" id="{75DB0B94-03F3-40DE-9AAC-4964FAA69133}"/>
                </a:ext>
              </a:extLst>
            </p:cNvPr>
            <p:cNvPicPr>
              <a:picLocks noChangeAspect="1"/>
            </p:cNvPicPr>
            <p:nvPr/>
          </p:nvPicPr>
          <p:blipFill>
            <a:blip r:embed="rId3"/>
            <a:stretch>
              <a:fillRect/>
            </a:stretch>
          </p:blipFill>
          <p:spPr>
            <a:xfrm>
              <a:off x="3726856" y="1481334"/>
              <a:ext cx="1577354" cy="1501407"/>
            </a:xfrm>
            <a:prstGeom prst="rect">
              <a:avLst/>
            </a:prstGeom>
            <a:effectLst/>
          </p:spPr>
        </p:pic>
        <p:sp>
          <p:nvSpPr>
            <p:cNvPr id="10" name="Text Placeholder 3"/>
            <p:cNvSpPr txBox="1">
              <a:spLocks/>
            </p:cNvSpPr>
            <p:nvPr/>
          </p:nvSpPr>
          <p:spPr>
            <a:xfrm>
              <a:off x="263352" y="2995498"/>
              <a:ext cx="11021907" cy="50057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GB" sz="2400" dirty="0"/>
                <a:t>	    A			      B			        C			         D</a:t>
              </a:r>
              <a:endParaRPr lang="en-GB" dirty="0"/>
            </a:p>
          </p:txBody>
        </p:sp>
      </p:grpSp>
      <p:sp>
        <p:nvSpPr>
          <p:cNvPr id="11" name="Text Placeholder 3"/>
          <p:cNvSpPr>
            <a:spLocks noGrp="1"/>
          </p:cNvSpPr>
          <p:nvPr>
            <p:ph type="body" sz="half" idx="2"/>
          </p:nvPr>
        </p:nvSpPr>
        <p:spPr>
          <a:xfrm>
            <a:off x="834733" y="3614756"/>
            <a:ext cx="11021907" cy="2694564"/>
          </a:xfrm>
        </p:spPr>
        <p:txBody>
          <a:bodyPr>
            <a:normAutofit/>
          </a:bodyPr>
          <a:lstStyle/>
          <a:p>
            <a:endParaRPr lang="en-GB" dirty="0"/>
          </a:p>
        </p:txBody>
      </p:sp>
      <p:sp>
        <p:nvSpPr>
          <p:cNvPr id="4" name="Rectangle 3">
            <a:extLst>
              <a:ext uri="{FF2B5EF4-FFF2-40B4-BE49-F238E27FC236}">
                <a16:creationId xmlns:a16="http://schemas.microsoft.com/office/drawing/2014/main" id="{12A94057-22EC-4CD4-B068-FD20F9EADF32}"/>
              </a:ext>
            </a:extLst>
          </p:cNvPr>
          <p:cNvSpPr/>
          <p:nvPr/>
        </p:nvSpPr>
        <p:spPr>
          <a:xfrm>
            <a:off x="2207568" y="3933056"/>
            <a:ext cx="7978207" cy="230832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lvl="0">
              <a:defRPr/>
            </a:pPr>
            <a:r>
              <a:rPr lang="en-GB" sz="2400" dirty="0"/>
              <a:t>4</a:t>
            </a:r>
          </a:p>
          <a:p>
            <a:pPr lvl="0">
              <a:defRPr/>
            </a:pPr>
            <a:r>
              <a:rPr lang="en-GB" sz="2400" dirty="0"/>
              <a:t>Telophase: </a:t>
            </a:r>
            <a:r>
              <a:rPr lang="en-US" sz="2400" dirty="0"/>
              <a:t>The chromatids have reached the poles of the cell. They uncoil and become long and thin (now known as chromosomes). A nuclear envelope forms around each set of chromosomes. The cell splits into two in a process called </a:t>
            </a:r>
            <a:r>
              <a:rPr lang="en-US" sz="2400" b="1" dirty="0"/>
              <a:t>cytokinesis.</a:t>
            </a:r>
          </a:p>
        </p:txBody>
      </p:sp>
    </p:spTree>
    <p:extLst>
      <p:ext uri="{BB962C8B-B14F-4D97-AF65-F5344CB8AC3E}">
        <p14:creationId xmlns:p14="http://schemas.microsoft.com/office/powerpoint/2010/main" val="1621337641"/>
      </p:ext>
    </p:extLst>
  </p:cSld>
  <p:clrMapOvr>
    <a:masterClrMapping/>
  </p:clrMapOvr>
</p:sld>
</file>

<file path=ppt/theme/theme1.xml><?xml version="1.0" encoding="utf-8"?>
<a:theme xmlns:a="http://schemas.openxmlformats.org/drawingml/2006/main" name="PiXL template presentation widescreen 1">
  <a:themeElements>
    <a:clrScheme name="Custom 1">
      <a:dk1>
        <a:sysClr val="windowText" lastClr="000000"/>
      </a:dk1>
      <a:lt1>
        <a:sysClr val="window" lastClr="FFFFFF"/>
      </a:lt1>
      <a:dk2>
        <a:srgbClr val="1F497D"/>
      </a:dk2>
      <a:lt2>
        <a:srgbClr val="EEECE1"/>
      </a:lt2>
      <a:accent1>
        <a:srgbClr val="4F81BD"/>
      </a:accent1>
      <a:accent2>
        <a:srgbClr val="FF990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6" id="{8A77E1AD-F4C1-47C0-9DA9-B9074AEA7072}" vid="{B71914E6-87C7-4175-B29E-579CA76CD93D}"/>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PiXL PowerPoint Science  (1)</Template>
  <TotalTime>2490</TotalTime>
  <Words>1759</Words>
  <Application>Microsoft Office PowerPoint</Application>
  <PresentationFormat>Widescreen</PresentationFormat>
  <Paragraphs>155</Paragraphs>
  <Slides>16</Slides>
  <Notes>15</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16</vt:i4>
      </vt:variant>
    </vt:vector>
  </HeadingPairs>
  <TitlesOfParts>
    <vt:vector size="22" baseType="lpstr">
      <vt:lpstr>Arial</vt:lpstr>
      <vt:lpstr>Calibri</vt:lpstr>
      <vt:lpstr>Calibri Light</vt:lpstr>
      <vt:lpstr>PiXL template presentation widescreen 1</vt:lpstr>
      <vt:lpstr>Custom Design</vt:lpstr>
      <vt:lpstr>1_Custom Design</vt:lpstr>
      <vt:lpstr>Y11 Thinking about A Level Biology! </vt:lpstr>
      <vt:lpstr>PowerPoint Presentation</vt:lpstr>
      <vt:lpstr>PowerPoint Presentation</vt:lpstr>
      <vt:lpstr>PowerPoint Presentation</vt:lpstr>
      <vt:lpstr>Essential -  Mitosis TASK </vt:lpstr>
      <vt:lpstr>Essential -  Mitosis TASK </vt:lpstr>
      <vt:lpstr>Essential -  Mitosis TASK </vt:lpstr>
      <vt:lpstr>Essential -  Mitosis TASK </vt:lpstr>
      <vt:lpstr>Essential -  Mitosis TASK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Now</dc:title>
  <dc:creator>Amanda Fleck</dc:creator>
  <cp:lastModifiedBy>elizabeth buchanan</cp:lastModifiedBy>
  <cp:revision>134</cp:revision>
  <cp:lastPrinted>2016-06-23T20:03:07Z</cp:lastPrinted>
  <dcterms:created xsi:type="dcterms:W3CDTF">2016-06-20T08:20:52Z</dcterms:created>
  <dcterms:modified xsi:type="dcterms:W3CDTF">2020-06-23T10:58:41Z</dcterms:modified>
</cp:coreProperties>
</file>