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4" r:id="rId1"/>
    <p:sldMasterId id="2147483870" r:id="rId2"/>
    <p:sldMasterId id="2147483882" r:id="rId3"/>
  </p:sldMasterIdLst>
  <p:notesMasterIdLst>
    <p:notesMasterId r:id="rId17"/>
  </p:notesMasterIdLst>
  <p:handoutMasterIdLst>
    <p:handoutMasterId r:id="rId18"/>
  </p:handoutMasterIdLst>
  <p:sldIdLst>
    <p:sldId id="268" r:id="rId4"/>
    <p:sldId id="555" r:id="rId5"/>
    <p:sldId id="540" r:id="rId6"/>
    <p:sldId id="530" r:id="rId7"/>
    <p:sldId id="531" r:id="rId8"/>
    <p:sldId id="528" r:id="rId9"/>
    <p:sldId id="529" r:id="rId10"/>
    <p:sldId id="532" r:id="rId11"/>
    <p:sldId id="534" r:id="rId12"/>
    <p:sldId id="535" r:id="rId13"/>
    <p:sldId id="537" r:id="rId14"/>
    <p:sldId id="538" r:id="rId15"/>
    <p:sldId id="539" r:id="rId16"/>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en Collins" initials="KC" lastIdx="2" clrIdx="0">
    <p:extLst>
      <p:ext uri="{19B8F6BF-5375-455C-9EA6-DF929625EA0E}">
        <p15:presenceInfo xmlns:p15="http://schemas.microsoft.com/office/powerpoint/2012/main" userId="6370e7ac12b07be2" providerId="Windows Live"/>
      </p:ext>
    </p:extLst>
  </p:cmAuthor>
  <p:cmAuthor id="2" name="James Wynne" initials="JW" lastIdx="2" clrIdx="1">
    <p:extLst>
      <p:ext uri="{19B8F6BF-5375-455C-9EA6-DF929625EA0E}">
        <p15:presenceInfo xmlns:p15="http://schemas.microsoft.com/office/powerpoint/2012/main" userId="6745d9b558859c5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761E"/>
    <a:srgbClr val="E46A08"/>
    <a:srgbClr val="FCD2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p:restoredTop sz="87109" autoAdjust="0"/>
  </p:normalViewPr>
  <p:slideViewPr>
    <p:cSldViewPr>
      <p:cViewPr varScale="1">
        <p:scale>
          <a:sx n="63" d="100"/>
          <a:sy n="63" d="100"/>
        </p:scale>
        <p:origin x="816" y="90"/>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DB4028DB-78DC-F744-887D-9DA6C5486603}" type="datetimeFigureOut">
              <a:rPr lang="en-US" smtClean="0"/>
              <a:t>6/24/2020</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765A7B35-F01C-F04C-A0D6-4B63C082F920}" type="slidenum">
              <a:rPr lang="en-US" smtClean="0"/>
              <a:t>‹#›</a:t>
            </a:fld>
            <a:endParaRPr lang="en-US"/>
          </a:p>
        </p:txBody>
      </p:sp>
    </p:spTree>
    <p:extLst>
      <p:ext uri="{BB962C8B-B14F-4D97-AF65-F5344CB8AC3E}">
        <p14:creationId xmlns:p14="http://schemas.microsoft.com/office/powerpoint/2010/main" val="3935033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28D42703-0FB3-412A-AC62-2A6DEFEDA8A6}" type="datetimeFigureOut">
              <a:rPr lang="en-GB" smtClean="0"/>
              <a:t>24/06/2020</a:t>
            </a:fld>
            <a:endParaRPr lang="en-GB"/>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7109FE9F-9F62-4475-8AA8-D2EDB4FDFA4B}" type="slidenum">
              <a:rPr lang="en-GB" smtClean="0"/>
              <a:t>‹#›</a:t>
            </a:fld>
            <a:endParaRPr lang="en-GB"/>
          </a:p>
        </p:txBody>
      </p:sp>
    </p:spTree>
    <p:extLst>
      <p:ext uri="{BB962C8B-B14F-4D97-AF65-F5344CB8AC3E}">
        <p14:creationId xmlns:p14="http://schemas.microsoft.com/office/powerpoint/2010/main" val="351710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Google Shape;44;g3f8bd91d24_0_4:notes"/>
          <p:cNvSpPr txBox="1">
            <a:spLocks noGrp="1"/>
          </p:cNvSpPr>
          <p:nvPr>
            <p:ph type="body" idx="1"/>
          </p:nvPr>
        </p:nvSpPr>
        <p:spPr>
          <a:xfrm>
            <a:off x="914400" y="3300412"/>
            <a:ext cx="7315200" cy="2700300"/>
          </a:xfrm>
          <a:prstGeom prst="rect">
            <a:avLst/>
          </a:prstGeom>
        </p:spPr>
        <p:txBody>
          <a:bodyPr spcFirstLastPara="1" wrap="square" lIns="91425" tIns="45700" rIns="91425" bIns="45700" anchor="t" anchorCtr="0">
            <a:noAutofit/>
          </a:bodyPr>
          <a:lstStyle/>
          <a:p>
            <a:pPr marL="0" lvl="0" indent="0" rtl="0">
              <a:spcBef>
                <a:spcPts val="0"/>
              </a:spcBef>
              <a:spcAft>
                <a:spcPts val="0"/>
              </a:spcAft>
              <a:buNone/>
            </a:pPr>
            <a:endParaRPr/>
          </a:p>
        </p:txBody>
      </p:sp>
      <p:sp>
        <p:nvSpPr>
          <p:cNvPr id="45" name="Google Shape;45;g3f8bd91d24_0_4:notes"/>
          <p:cNvSpPr>
            <a:spLocks noGrp="1" noRot="1" noChangeAspect="1"/>
          </p:cNvSpPr>
          <p:nvPr>
            <p:ph type="sldImg" idx="2"/>
          </p:nvPr>
        </p:nvSpPr>
        <p:spPr>
          <a:xfrm>
            <a:off x="2514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07878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 all these prefixes will have been used at GCSE. If</a:t>
            </a:r>
            <a:r>
              <a:rPr lang="en-GB" baseline="0" dirty="0"/>
              <a:t> students don’t already know this they could refer to the table in the gateway booklet.</a:t>
            </a:r>
            <a:endParaRPr lang="en-GB" dirty="0"/>
          </a:p>
        </p:txBody>
      </p:sp>
      <p:sp>
        <p:nvSpPr>
          <p:cNvPr id="4" name="Slide Number Placeholder 3"/>
          <p:cNvSpPr>
            <a:spLocks noGrp="1"/>
          </p:cNvSpPr>
          <p:nvPr>
            <p:ph type="sldNum" sz="quarter" idx="10"/>
          </p:nvPr>
        </p:nvSpPr>
        <p:spPr/>
        <p:txBody>
          <a:bodyPr/>
          <a:lstStyle/>
          <a:p>
            <a:fld id="{7109FE9F-9F62-4475-8AA8-D2EDB4FDFA4B}" type="slidenum">
              <a:rPr lang="en-GB" smtClean="0"/>
              <a:t>4</a:t>
            </a:fld>
            <a:endParaRPr lang="en-GB"/>
          </a:p>
        </p:txBody>
      </p:sp>
    </p:spTree>
    <p:extLst>
      <p:ext uri="{BB962C8B-B14F-4D97-AF65-F5344CB8AC3E}">
        <p14:creationId xmlns:p14="http://schemas.microsoft.com/office/powerpoint/2010/main" val="2164284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109FE9F-9F62-4475-8AA8-D2EDB4FDFA4B}" type="slidenum">
              <a:rPr lang="en-GB" smtClean="0"/>
              <a:t>5</a:t>
            </a:fld>
            <a:endParaRPr lang="en-GB"/>
          </a:p>
        </p:txBody>
      </p:sp>
    </p:spTree>
    <p:extLst>
      <p:ext uri="{BB962C8B-B14F-4D97-AF65-F5344CB8AC3E}">
        <p14:creationId xmlns:p14="http://schemas.microsoft.com/office/powerpoint/2010/main" val="812636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From this task</a:t>
            </a:r>
            <a:r>
              <a:rPr lang="en-GB" baseline="0" dirty="0"/>
              <a:t> you could identify any students that will need maths support as they will struggle with the beginnings of A level Physics if they cannot do question 1.</a:t>
            </a:r>
            <a:endParaRPr lang="en-GB" dirty="0"/>
          </a:p>
        </p:txBody>
      </p:sp>
      <p:sp>
        <p:nvSpPr>
          <p:cNvPr id="4" name="Slide Number Placeholder 3"/>
          <p:cNvSpPr>
            <a:spLocks noGrp="1"/>
          </p:cNvSpPr>
          <p:nvPr>
            <p:ph type="sldNum" sz="quarter" idx="10"/>
          </p:nvPr>
        </p:nvSpPr>
        <p:spPr/>
        <p:txBody>
          <a:bodyPr/>
          <a:lstStyle/>
          <a:p>
            <a:fld id="{7109FE9F-9F62-4475-8AA8-D2EDB4FDFA4B}" type="slidenum">
              <a:rPr lang="en-GB" smtClean="0"/>
              <a:t>6</a:t>
            </a:fld>
            <a:endParaRPr lang="en-GB"/>
          </a:p>
        </p:txBody>
      </p:sp>
    </p:spTree>
    <p:extLst>
      <p:ext uri="{BB962C8B-B14F-4D97-AF65-F5344CB8AC3E}">
        <p14:creationId xmlns:p14="http://schemas.microsoft.com/office/powerpoint/2010/main" val="24199248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Beyond</a:t>
            </a:r>
            <a:r>
              <a:rPr lang="en-GB" baseline="0" dirty="0"/>
              <a:t> expected knowledge – correct answer comes from use of logarithms. Students can look into this in their own time or you can discuss estimations at this point.</a:t>
            </a:r>
            <a:endParaRPr lang="en-GB" dirty="0"/>
          </a:p>
        </p:txBody>
      </p:sp>
      <p:sp>
        <p:nvSpPr>
          <p:cNvPr id="4" name="Slide Number Placeholder 3"/>
          <p:cNvSpPr>
            <a:spLocks noGrp="1"/>
          </p:cNvSpPr>
          <p:nvPr>
            <p:ph type="sldNum" sz="quarter" idx="10"/>
          </p:nvPr>
        </p:nvSpPr>
        <p:spPr/>
        <p:txBody>
          <a:bodyPr/>
          <a:lstStyle/>
          <a:p>
            <a:fld id="{7109FE9F-9F62-4475-8AA8-D2EDB4FDFA4B}" type="slidenum">
              <a:rPr lang="en-GB" smtClean="0"/>
              <a:t>7</a:t>
            </a:fld>
            <a:endParaRPr lang="en-GB"/>
          </a:p>
        </p:txBody>
      </p:sp>
    </p:spTree>
    <p:extLst>
      <p:ext uri="{BB962C8B-B14F-4D97-AF65-F5344CB8AC3E}">
        <p14:creationId xmlns:p14="http://schemas.microsoft.com/office/powerpoint/2010/main" val="4414949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Both methods</a:t>
            </a:r>
            <a:r>
              <a:rPr lang="en-GB" baseline="0" dirty="0"/>
              <a:t> can be used at A level however calculations should be encouraged.</a:t>
            </a:r>
            <a:endParaRPr lang="en-GB" dirty="0"/>
          </a:p>
        </p:txBody>
      </p:sp>
      <p:sp>
        <p:nvSpPr>
          <p:cNvPr id="4" name="Slide Number Placeholder 3"/>
          <p:cNvSpPr>
            <a:spLocks noGrp="1"/>
          </p:cNvSpPr>
          <p:nvPr>
            <p:ph type="sldNum" sz="quarter" idx="10"/>
          </p:nvPr>
        </p:nvSpPr>
        <p:spPr/>
        <p:txBody>
          <a:bodyPr/>
          <a:lstStyle/>
          <a:p>
            <a:fld id="{7109FE9F-9F62-4475-8AA8-D2EDB4FDFA4B}" type="slidenum">
              <a:rPr lang="en-GB" smtClean="0"/>
              <a:t>8</a:t>
            </a:fld>
            <a:endParaRPr lang="en-GB"/>
          </a:p>
        </p:txBody>
      </p:sp>
    </p:spTree>
    <p:extLst>
      <p:ext uri="{BB962C8B-B14F-4D97-AF65-F5344CB8AC3E}">
        <p14:creationId xmlns:p14="http://schemas.microsoft.com/office/powerpoint/2010/main" val="15677306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Formulas for circles is given on the data sheet</a:t>
            </a:r>
          </a:p>
        </p:txBody>
      </p:sp>
      <p:sp>
        <p:nvSpPr>
          <p:cNvPr id="4" name="Slide Number Placeholder 3"/>
          <p:cNvSpPr>
            <a:spLocks noGrp="1"/>
          </p:cNvSpPr>
          <p:nvPr>
            <p:ph type="sldNum" sz="quarter" idx="10"/>
          </p:nvPr>
        </p:nvSpPr>
        <p:spPr/>
        <p:txBody>
          <a:bodyPr/>
          <a:lstStyle/>
          <a:p>
            <a:fld id="{7109FE9F-9F62-4475-8AA8-D2EDB4FDFA4B}" type="slidenum">
              <a:rPr lang="en-GB" smtClean="0"/>
              <a:t>10</a:t>
            </a:fld>
            <a:endParaRPr lang="en-GB"/>
          </a:p>
        </p:txBody>
      </p:sp>
    </p:spTree>
    <p:extLst>
      <p:ext uri="{BB962C8B-B14F-4D97-AF65-F5344CB8AC3E}">
        <p14:creationId xmlns:p14="http://schemas.microsoft.com/office/powerpoint/2010/main" val="36520718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109FE9F-9F62-4475-8AA8-D2EDB4FDFA4B}" type="slidenum">
              <a:rPr lang="en-GB" smtClean="0"/>
              <a:t>13</a:t>
            </a:fld>
            <a:endParaRPr lang="en-GB"/>
          </a:p>
        </p:txBody>
      </p:sp>
    </p:spTree>
    <p:extLst>
      <p:ext uri="{BB962C8B-B14F-4D97-AF65-F5344CB8AC3E}">
        <p14:creationId xmlns:p14="http://schemas.microsoft.com/office/powerpoint/2010/main" val="2064267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3200" b="1">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4" name="Date Placeholder 3"/>
          <p:cNvSpPr>
            <a:spLocks noGrp="1"/>
          </p:cNvSpPr>
          <p:nvPr>
            <p:ph type="dt" sz="half" idx="10"/>
          </p:nvPr>
        </p:nvSpPr>
        <p:spPr/>
        <p:txBody>
          <a:bodyPr/>
          <a:lstStyle/>
          <a:p>
            <a:fld id="{C10311B2-23A9-43C9-B8D0-7C371C121202}" type="datetimeFigureOut">
              <a:rPr lang="en-GB" smtClean="0"/>
              <a:t>24/06/2020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04FC25-86F0-433F-9448-CA7469E87FE8}" type="slidenum">
              <a:rPr lang="en-GB" smtClean="0"/>
              <a:t>‹#›</a:t>
            </a:fld>
            <a:endParaRPr lang="en-GB"/>
          </a:p>
        </p:txBody>
      </p:sp>
    </p:spTree>
    <p:extLst>
      <p:ext uri="{BB962C8B-B14F-4D97-AF65-F5344CB8AC3E}">
        <p14:creationId xmlns:p14="http://schemas.microsoft.com/office/powerpoint/2010/main" val="4189888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678542E-BB15-654C-84E0-0AEE97E83F6B}" type="datetimeFigureOut">
              <a:rPr lang="en-US" smtClean="0"/>
              <a:t>6/24/2020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E23FE6-137A-0F46-BB13-7BA6D2D92DE4}" type="slidenum">
              <a:rPr lang="en-US" smtClean="0"/>
              <a:t>‹#›</a:t>
            </a:fld>
            <a:endParaRPr lang="en-US"/>
          </a:p>
        </p:txBody>
      </p:sp>
    </p:spTree>
    <p:extLst>
      <p:ext uri="{BB962C8B-B14F-4D97-AF65-F5344CB8AC3E}">
        <p14:creationId xmlns:p14="http://schemas.microsoft.com/office/powerpoint/2010/main" val="1742400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678542E-BB15-654C-84E0-0AEE97E83F6B}" type="datetimeFigureOut">
              <a:rPr lang="en-US" smtClean="0"/>
              <a:t>6/24/2020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E23FE6-137A-0F46-BB13-7BA6D2D92DE4}" type="slidenum">
              <a:rPr lang="en-US" smtClean="0"/>
              <a:t>‹#›</a:t>
            </a:fld>
            <a:endParaRPr lang="en-US"/>
          </a:p>
        </p:txBody>
      </p:sp>
    </p:spTree>
    <p:extLst>
      <p:ext uri="{BB962C8B-B14F-4D97-AF65-F5344CB8AC3E}">
        <p14:creationId xmlns:p14="http://schemas.microsoft.com/office/powerpoint/2010/main" val="14401258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78542E-BB15-654C-84E0-0AEE97E83F6B}" type="datetimeFigureOut">
              <a:rPr lang="en-US" smtClean="0"/>
              <a:t>6/24/2020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E23FE6-137A-0F46-BB13-7BA6D2D92DE4}" type="slidenum">
              <a:rPr lang="en-US" smtClean="0"/>
              <a:t>‹#›</a:t>
            </a:fld>
            <a:endParaRPr lang="en-US"/>
          </a:p>
        </p:txBody>
      </p:sp>
    </p:spTree>
    <p:extLst>
      <p:ext uri="{BB962C8B-B14F-4D97-AF65-F5344CB8AC3E}">
        <p14:creationId xmlns:p14="http://schemas.microsoft.com/office/powerpoint/2010/main" val="20538374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78542E-BB15-654C-84E0-0AEE97E83F6B}" type="datetimeFigureOut">
              <a:rPr lang="en-US" smtClean="0"/>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E23FE6-137A-0F46-BB13-7BA6D2D92DE4}" type="slidenum">
              <a:rPr lang="en-US" smtClean="0"/>
              <a:t>‹#›</a:t>
            </a:fld>
            <a:endParaRPr lang="en-US"/>
          </a:p>
        </p:txBody>
      </p:sp>
    </p:spTree>
    <p:extLst>
      <p:ext uri="{BB962C8B-B14F-4D97-AF65-F5344CB8AC3E}">
        <p14:creationId xmlns:p14="http://schemas.microsoft.com/office/powerpoint/2010/main" val="1930567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78542E-BB15-654C-84E0-0AEE97E83F6B}" type="datetimeFigureOut">
              <a:rPr lang="en-US" smtClean="0"/>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E23FE6-137A-0F46-BB13-7BA6D2D92DE4}" type="slidenum">
              <a:rPr lang="en-US" smtClean="0"/>
              <a:t>‹#›</a:t>
            </a:fld>
            <a:endParaRPr lang="en-US"/>
          </a:p>
        </p:txBody>
      </p:sp>
    </p:spTree>
    <p:extLst>
      <p:ext uri="{BB962C8B-B14F-4D97-AF65-F5344CB8AC3E}">
        <p14:creationId xmlns:p14="http://schemas.microsoft.com/office/powerpoint/2010/main" val="20041373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78542E-BB15-654C-84E0-0AEE97E83F6B}"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E23FE6-137A-0F46-BB13-7BA6D2D92DE4}" type="slidenum">
              <a:rPr lang="en-US" smtClean="0"/>
              <a:t>‹#›</a:t>
            </a:fld>
            <a:endParaRPr lang="en-US"/>
          </a:p>
        </p:txBody>
      </p:sp>
    </p:spTree>
    <p:extLst>
      <p:ext uri="{BB962C8B-B14F-4D97-AF65-F5344CB8AC3E}">
        <p14:creationId xmlns:p14="http://schemas.microsoft.com/office/powerpoint/2010/main" val="2551525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78542E-BB15-654C-84E0-0AEE97E83F6B}"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E23FE6-137A-0F46-BB13-7BA6D2D92DE4}" type="slidenum">
              <a:rPr lang="en-US" smtClean="0"/>
              <a:t>‹#›</a:t>
            </a:fld>
            <a:endParaRPr lang="en-US"/>
          </a:p>
        </p:txBody>
      </p:sp>
    </p:spTree>
    <p:extLst>
      <p:ext uri="{BB962C8B-B14F-4D97-AF65-F5344CB8AC3E}">
        <p14:creationId xmlns:p14="http://schemas.microsoft.com/office/powerpoint/2010/main" val="19713131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D95DF87-E0BC-0541-9154-2593744AD1ED}"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B56A2-E858-3A43-B4A0-C8D888B9BC8B}" type="slidenum">
              <a:rPr lang="en-US" smtClean="0"/>
              <a:t>‹#›</a:t>
            </a:fld>
            <a:endParaRPr lang="en-US"/>
          </a:p>
        </p:txBody>
      </p:sp>
    </p:spTree>
    <p:extLst>
      <p:ext uri="{BB962C8B-B14F-4D97-AF65-F5344CB8AC3E}">
        <p14:creationId xmlns:p14="http://schemas.microsoft.com/office/powerpoint/2010/main" val="3718578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95DF87-E0BC-0541-9154-2593744AD1ED}"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B56A2-E858-3A43-B4A0-C8D888B9BC8B}" type="slidenum">
              <a:rPr lang="en-US" smtClean="0"/>
              <a:t>‹#›</a:t>
            </a:fld>
            <a:endParaRPr lang="en-US"/>
          </a:p>
        </p:txBody>
      </p:sp>
    </p:spTree>
    <p:extLst>
      <p:ext uri="{BB962C8B-B14F-4D97-AF65-F5344CB8AC3E}">
        <p14:creationId xmlns:p14="http://schemas.microsoft.com/office/powerpoint/2010/main" val="6378083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95DF87-E0BC-0541-9154-2593744AD1ED}"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B56A2-E858-3A43-B4A0-C8D888B9BC8B}" type="slidenum">
              <a:rPr lang="en-US" smtClean="0"/>
              <a:t>‹#›</a:t>
            </a:fld>
            <a:endParaRPr lang="en-US"/>
          </a:p>
        </p:txBody>
      </p:sp>
    </p:spTree>
    <p:extLst>
      <p:ext uri="{BB962C8B-B14F-4D97-AF65-F5344CB8AC3E}">
        <p14:creationId xmlns:p14="http://schemas.microsoft.com/office/powerpoint/2010/main" val="1553552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10311B2-23A9-43C9-B8D0-7C371C121202}" type="datetimeFigureOut">
              <a:rPr lang="en-GB" smtClean="0"/>
              <a:t>24/06/2020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04FC25-86F0-433F-9448-CA7469E87FE8}" type="slidenum">
              <a:rPr lang="en-GB" smtClean="0"/>
              <a:t>‹#›</a:t>
            </a:fld>
            <a:endParaRPr lang="en-GB"/>
          </a:p>
        </p:txBody>
      </p:sp>
    </p:spTree>
    <p:extLst>
      <p:ext uri="{BB962C8B-B14F-4D97-AF65-F5344CB8AC3E}">
        <p14:creationId xmlns:p14="http://schemas.microsoft.com/office/powerpoint/2010/main" val="22412353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95DF87-E0BC-0541-9154-2593744AD1ED}" type="datetimeFigureOut">
              <a:rPr lang="en-US" smtClean="0"/>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AB56A2-E858-3A43-B4A0-C8D888B9BC8B}" type="slidenum">
              <a:rPr lang="en-US" smtClean="0"/>
              <a:t>‹#›</a:t>
            </a:fld>
            <a:endParaRPr lang="en-US"/>
          </a:p>
        </p:txBody>
      </p:sp>
    </p:spTree>
    <p:extLst>
      <p:ext uri="{BB962C8B-B14F-4D97-AF65-F5344CB8AC3E}">
        <p14:creationId xmlns:p14="http://schemas.microsoft.com/office/powerpoint/2010/main" val="14433426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95DF87-E0BC-0541-9154-2593744AD1ED}" type="datetimeFigureOut">
              <a:rPr lang="en-US" smtClean="0"/>
              <a:t>6/24/2020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AB56A2-E858-3A43-B4A0-C8D888B9BC8B}" type="slidenum">
              <a:rPr lang="en-US" smtClean="0"/>
              <a:t>‹#›</a:t>
            </a:fld>
            <a:endParaRPr lang="en-US"/>
          </a:p>
        </p:txBody>
      </p:sp>
    </p:spTree>
    <p:extLst>
      <p:ext uri="{BB962C8B-B14F-4D97-AF65-F5344CB8AC3E}">
        <p14:creationId xmlns:p14="http://schemas.microsoft.com/office/powerpoint/2010/main" val="2840537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95DF87-E0BC-0541-9154-2593744AD1ED}" type="datetimeFigureOut">
              <a:rPr lang="en-US" smtClean="0"/>
              <a:t>6/24/2020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AB56A2-E858-3A43-B4A0-C8D888B9BC8B}" type="slidenum">
              <a:rPr lang="en-US" smtClean="0"/>
              <a:t>‹#›</a:t>
            </a:fld>
            <a:endParaRPr lang="en-US"/>
          </a:p>
        </p:txBody>
      </p:sp>
    </p:spTree>
    <p:extLst>
      <p:ext uri="{BB962C8B-B14F-4D97-AF65-F5344CB8AC3E}">
        <p14:creationId xmlns:p14="http://schemas.microsoft.com/office/powerpoint/2010/main" val="2359516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95DF87-E0BC-0541-9154-2593744AD1ED}" type="datetimeFigureOut">
              <a:rPr lang="en-US" smtClean="0"/>
              <a:t>6/24/2020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AB56A2-E858-3A43-B4A0-C8D888B9BC8B}" type="slidenum">
              <a:rPr lang="en-US" smtClean="0"/>
              <a:t>‹#›</a:t>
            </a:fld>
            <a:endParaRPr lang="en-US"/>
          </a:p>
        </p:txBody>
      </p:sp>
    </p:spTree>
    <p:extLst>
      <p:ext uri="{BB962C8B-B14F-4D97-AF65-F5344CB8AC3E}">
        <p14:creationId xmlns:p14="http://schemas.microsoft.com/office/powerpoint/2010/main" val="13849053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D95DF87-E0BC-0541-9154-2593744AD1ED}" type="datetimeFigureOut">
              <a:rPr lang="en-US" smtClean="0"/>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AB56A2-E858-3A43-B4A0-C8D888B9BC8B}" type="slidenum">
              <a:rPr lang="en-US" smtClean="0"/>
              <a:t>‹#›</a:t>
            </a:fld>
            <a:endParaRPr lang="en-US"/>
          </a:p>
        </p:txBody>
      </p:sp>
    </p:spTree>
    <p:extLst>
      <p:ext uri="{BB962C8B-B14F-4D97-AF65-F5344CB8AC3E}">
        <p14:creationId xmlns:p14="http://schemas.microsoft.com/office/powerpoint/2010/main" val="16760815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D95DF87-E0BC-0541-9154-2593744AD1ED}" type="datetimeFigureOut">
              <a:rPr lang="en-US" smtClean="0"/>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AB56A2-E858-3A43-B4A0-C8D888B9BC8B}" type="slidenum">
              <a:rPr lang="en-US" smtClean="0"/>
              <a:t>‹#›</a:t>
            </a:fld>
            <a:endParaRPr lang="en-US"/>
          </a:p>
        </p:txBody>
      </p:sp>
    </p:spTree>
    <p:extLst>
      <p:ext uri="{BB962C8B-B14F-4D97-AF65-F5344CB8AC3E}">
        <p14:creationId xmlns:p14="http://schemas.microsoft.com/office/powerpoint/2010/main" val="13589408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95DF87-E0BC-0541-9154-2593744AD1ED}"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B56A2-E858-3A43-B4A0-C8D888B9BC8B}" type="slidenum">
              <a:rPr lang="en-US" smtClean="0"/>
              <a:t>‹#›</a:t>
            </a:fld>
            <a:endParaRPr lang="en-US"/>
          </a:p>
        </p:txBody>
      </p:sp>
    </p:spTree>
    <p:extLst>
      <p:ext uri="{BB962C8B-B14F-4D97-AF65-F5344CB8AC3E}">
        <p14:creationId xmlns:p14="http://schemas.microsoft.com/office/powerpoint/2010/main" val="12306330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95DF87-E0BC-0541-9154-2593744AD1ED}"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B56A2-E858-3A43-B4A0-C8D888B9BC8B}" type="slidenum">
              <a:rPr lang="en-US" smtClean="0"/>
              <a:t>‹#›</a:t>
            </a:fld>
            <a:endParaRPr lang="en-US"/>
          </a:p>
        </p:txBody>
      </p:sp>
    </p:spTree>
    <p:extLst>
      <p:ext uri="{BB962C8B-B14F-4D97-AF65-F5344CB8AC3E}">
        <p14:creationId xmlns:p14="http://schemas.microsoft.com/office/powerpoint/2010/main" val="834700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185928" y="1638733"/>
            <a:ext cx="11774424" cy="43513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10311B2-23A9-43C9-B8D0-7C371C121202}" type="datetimeFigureOut">
              <a:rPr lang="en-GB" smtClean="0"/>
              <a:t>24/06/2020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04FC25-86F0-433F-9448-CA7469E87FE8}" type="slidenum">
              <a:rPr lang="en-GB" smtClean="0"/>
              <a:t>‹#›</a:t>
            </a:fld>
            <a:endParaRPr lang="en-GB"/>
          </a:p>
        </p:txBody>
      </p:sp>
    </p:spTree>
    <p:extLst>
      <p:ext uri="{BB962C8B-B14F-4D97-AF65-F5344CB8AC3E}">
        <p14:creationId xmlns:p14="http://schemas.microsoft.com/office/powerpoint/2010/main" val="1809103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153400" y="727074"/>
            <a:ext cx="3825240" cy="5449889"/>
          </a:xfrm>
        </p:spPr>
        <p:txBody>
          <a:bodyPr vert="eaVert"/>
          <a:lstStyle/>
          <a:p>
            <a:r>
              <a:rPr lang="en-US"/>
              <a:t>Click to edit Master title style</a:t>
            </a:r>
            <a:endParaRPr lang="en-GB" dirty="0"/>
          </a:p>
        </p:txBody>
      </p:sp>
      <p:sp>
        <p:nvSpPr>
          <p:cNvPr id="3" name="Vertical Text Placeholder 2"/>
          <p:cNvSpPr>
            <a:spLocks noGrp="1"/>
          </p:cNvSpPr>
          <p:nvPr>
            <p:ph type="body" orient="vert" idx="1"/>
          </p:nvPr>
        </p:nvSpPr>
        <p:spPr>
          <a:xfrm>
            <a:off x="106680" y="727074"/>
            <a:ext cx="7734300" cy="544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10311B2-23A9-43C9-B8D0-7C371C121202}" type="datetimeFigureOut">
              <a:rPr lang="en-GB" smtClean="0"/>
              <a:t>24/06/2020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04FC25-86F0-433F-9448-CA7469E87FE8}" type="slidenum">
              <a:rPr lang="en-GB" smtClean="0"/>
              <a:t>‹#›</a:t>
            </a:fld>
            <a:endParaRPr lang="en-GB"/>
          </a:p>
        </p:txBody>
      </p:sp>
    </p:spTree>
    <p:extLst>
      <p:ext uri="{BB962C8B-B14F-4D97-AF65-F5344CB8AC3E}">
        <p14:creationId xmlns:p14="http://schemas.microsoft.com/office/powerpoint/2010/main" val="1222045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1C0EE8-38F9-AA43-9A1E-DDB7AA53D086}"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4CE6BE-E385-7045-A891-EC4718FCDFA8}" type="slidenum">
              <a:rPr lang="en-US" smtClean="0"/>
              <a:t>‹#›</a:t>
            </a:fld>
            <a:endParaRPr lang="en-US"/>
          </a:p>
        </p:txBody>
      </p:sp>
    </p:spTree>
    <p:extLst>
      <p:ext uri="{BB962C8B-B14F-4D97-AF65-F5344CB8AC3E}">
        <p14:creationId xmlns:p14="http://schemas.microsoft.com/office/powerpoint/2010/main" val="4207035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678542E-BB15-654C-84E0-0AEE97E83F6B}"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E23FE6-137A-0F46-BB13-7BA6D2D92DE4}" type="slidenum">
              <a:rPr lang="en-US" smtClean="0"/>
              <a:t>‹#›</a:t>
            </a:fld>
            <a:endParaRPr lang="en-US"/>
          </a:p>
        </p:txBody>
      </p:sp>
    </p:spTree>
    <p:extLst>
      <p:ext uri="{BB962C8B-B14F-4D97-AF65-F5344CB8AC3E}">
        <p14:creationId xmlns:p14="http://schemas.microsoft.com/office/powerpoint/2010/main" val="1904705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78542E-BB15-654C-84E0-0AEE97E83F6B}"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E23FE6-137A-0F46-BB13-7BA6D2D92DE4}" type="slidenum">
              <a:rPr lang="en-US" smtClean="0"/>
              <a:t>‹#›</a:t>
            </a:fld>
            <a:endParaRPr lang="en-US"/>
          </a:p>
        </p:txBody>
      </p:sp>
    </p:spTree>
    <p:extLst>
      <p:ext uri="{BB962C8B-B14F-4D97-AF65-F5344CB8AC3E}">
        <p14:creationId xmlns:p14="http://schemas.microsoft.com/office/powerpoint/2010/main" val="1987608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78542E-BB15-654C-84E0-0AEE97E83F6B}"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E23FE6-137A-0F46-BB13-7BA6D2D92DE4}" type="slidenum">
              <a:rPr lang="en-US" smtClean="0"/>
              <a:t>‹#›</a:t>
            </a:fld>
            <a:endParaRPr lang="en-US"/>
          </a:p>
        </p:txBody>
      </p:sp>
    </p:spTree>
    <p:extLst>
      <p:ext uri="{BB962C8B-B14F-4D97-AF65-F5344CB8AC3E}">
        <p14:creationId xmlns:p14="http://schemas.microsoft.com/office/powerpoint/2010/main" val="1633241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678542E-BB15-654C-84E0-0AEE97E83F6B}" type="datetimeFigureOut">
              <a:rPr lang="en-US" smtClean="0"/>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E23FE6-137A-0F46-BB13-7BA6D2D92DE4}" type="slidenum">
              <a:rPr lang="en-US" smtClean="0"/>
              <a:t>‹#›</a:t>
            </a:fld>
            <a:endParaRPr lang="en-US"/>
          </a:p>
        </p:txBody>
      </p:sp>
    </p:spTree>
    <p:extLst>
      <p:ext uri="{BB962C8B-B14F-4D97-AF65-F5344CB8AC3E}">
        <p14:creationId xmlns:p14="http://schemas.microsoft.com/office/powerpoint/2010/main" val="752687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1544" y="768791"/>
            <a:ext cx="11753088" cy="758257"/>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185928" y="1638733"/>
            <a:ext cx="11728704"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0311B2-23A9-43C9-B8D0-7C371C121202}" type="datetimeFigureOut">
              <a:rPr lang="en-GB" smtClean="0"/>
              <a:t>24/06/2020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04FC25-86F0-433F-9448-CA7469E87FE8}" type="slidenum">
              <a:rPr lang="en-GB" smtClean="0"/>
              <a:t>‹#›</a:t>
            </a:fld>
            <a:endParaRPr lang="en-GB"/>
          </a:p>
        </p:txBody>
      </p:sp>
      <p:pic>
        <p:nvPicPr>
          <p:cNvPr id="7" name="Picture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788151" y="16872"/>
            <a:ext cx="1373014" cy="1020648"/>
          </a:xfrm>
          <a:prstGeom prst="rect">
            <a:avLst/>
          </a:prstGeom>
        </p:spPr>
      </p:pic>
      <p:pic>
        <p:nvPicPr>
          <p:cNvPr id="8" name="Picture 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0835" y="16872"/>
            <a:ext cx="3373484" cy="831540"/>
          </a:xfrm>
          <a:prstGeom prst="rect">
            <a:avLst/>
          </a:prstGeom>
        </p:spPr>
      </p:pic>
      <p:sp>
        <p:nvSpPr>
          <p:cNvPr id="9" name="Rectangle 8"/>
          <p:cNvSpPr/>
          <p:nvPr/>
        </p:nvSpPr>
        <p:spPr>
          <a:xfrm>
            <a:off x="0" y="6561057"/>
            <a:ext cx="12192000" cy="226407"/>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GB" sz="1200" dirty="0">
                <a:latin typeface="Arial" panose="020B0604020202020204" pitchFamily="34" charset="0"/>
                <a:cs typeface="Arial" panose="020B0604020202020204" pitchFamily="34" charset="0"/>
              </a:rPr>
              <a:t>better hope – brighter</a:t>
            </a:r>
            <a:r>
              <a:rPr lang="en-GB" sz="1200" baseline="0" dirty="0">
                <a:latin typeface="Arial" panose="020B0604020202020204" pitchFamily="34" charset="0"/>
                <a:cs typeface="Arial" panose="020B0604020202020204" pitchFamily="34" charset="0"/>
              </a:rPr>
              <a:t> future</a:t>
            </a: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3654271"/>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894" r:id="rId5"/>
  </p:sldLayoutIdLst>
  <p:txStyles>
    <p:titleStyle>
      <a:lvl1pPr algn="l" defTabSz="914400" rtl="0" eaLnBrk="1" latinLnBrk="0" hangingPunct="1">
        <a:lnSpc>
          <a:spcPct val="90000"/>
        </a:lnSpc>
        <a:spcBef>
          <a:spcPct val="0"/>
        </a:spcBef>
        <a:buNone/>
        <a:defRPr sz="44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78542E-BB15-654C-84E0-0AEE97E83F6B}" type="datetimeFigureOut">
              <a:rPr lang="en-US" smtClean="0"/>
              <a:t>6/24/2020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E23FE6-137A-0F46-BB13-7BA6D2D92DE4}" type="slidenum">
              <a:rPr lang="en-US" smtClean="0"/>
              <a:t>‹#›</a:t>
            </a:fld>
            <a:endParaRPr lang="en-US"/>
          </a:p>
        </p:txBody>
      </p:sp>
    </p:spTree>
    <p:extLst>
      <p:ext uri="{BB962C8B-B14F-4D97-AF65-F5344CB8AC3E}">
        <p14:creationId xmlns:p14="http://schemas.microsoft.com/office/powerpoint/2010/main" val="1073791265"/>
      </p:ext>
    </p:extLst>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95DF87-E0BC-0541-9154-2593744AD1ED}" type="datetimeFigureOut">
              <a:rPr lang="en-US" smtClean="0"/>
              <a:t>6/24/2020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B56A2-E858-3A43-B4A0-C8D888B9BC8B}" type="slidenum">
              <a:rPr lang="en-US" smtClean="0"/>
              <a:t>‹#›</a:t>
            </a:fld>
            <a:endParaRPr lang="en-US"/>
          </a:p>
        </p:txBody>
      </p:sp>
    </p:spTree>
    <p:extLst>
      <p:ext uri="{BB962C8B-B14F-4D97-AF65-F5344CB8AC3E}">
        <p14:creationId xmlns:p14="http://schemas.microsoft.com/office/powerpoint/2010/main" val="482238064"/>
      </p:ext>
    </p:extLst>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www.youtube.com/watch?v=8Z8jUW03z3s"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50.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5480" y="192026"/>
            <a:ext cx="9046780" cy="740003"/>
          </a:xfrm>
          <a:solidFill>
            <a:srgbClr val="FFFFF5">
              <a:alpha val="89804"/>
            </a:srgbClr>
          </a:solidFill>
          <a:ln w="38100"/>
        </p:spPr>
        <p:style>
          <a:lnRef idx="2">
            <a:schemeClr val="dk1"/>
          </a:lnRef>
          <a:fillRef idx="1">
            <a:schemeClr val="lt1"/>
          </a:fillRef>
          <a:effectRef idx="0">
            <a:schemeClr val="dk1"/>
          </a:effectRef>
          <a:fontRef idx="minor">
            <a:schemeClr val="dk1"/>
          </a:fontRef>
        </p:style>
        <p:txBody>
          <a:bodyPr>
            <a:normAutofit fontScale="90000"/>
          </a:bodyPr>
          <a:lstStyle/>
          <a:p>
            <a:r>
              <a:rPr lang="en-GB" sz="4800" dirty="0"/>
              <a:t>Y11 Thinking about A Level Physics! </a:t>
            </a:r>
          </a:p>
        </p:txBody>
      </p:sp>
      <p:sp>
        <p:nvSpPr>
          <p:cNvPr id="3" name="Content Placeholder 2"/>
          <p:cNvSpPr>
            <a:spLocks noGrp="1"/>
          </p:cNvSpPr>
          <p:nvPr>
            <p:ph idx="1"/>
          </p:nvPr>
        </p:nvSpPr>
        <p:spPr>
          <a:xfrm>
            <a:off x="0" y="1073427"/>
            <a:ext cx="12192000" cy="5629126"/>
          </a:xfrm>
          <a:solidFill>
            <a:srgbClr val="FFFFF5">
              <a:alpha val="89804"/>
            </a:srgbClr>
          </a:solidFill>
          <a:ln w="38100"/>
        </p:spPr>
        <p:style>
          <a:lnRef idx="2">
            <a:schemeClr val="dk1"/>
          </a:lnRef>
          <a:fillRef idx="1">
            <a:schemeClr val="lt1"/>
          </a:fillRef>
          <a:effectRef idx="0">
            <a:schemeClr val="dk1"/>
          </a:effectRef>
          <a:fontRef idx="minor">
            <a:schemeClr val="dk1"/>
          </a:fontRef>
        </p:style>
        <p:txBody>
          <a:bodyPr>
            <a:normAutofit/>
          </a:bodyPr>
          <a:lstStyle/>
          <a:p>
            <a:pPr marL="0" indent="0">
              <a:lnSpc>
                <a:spcPct val="100000"/>
              </a:lnSpc>
              <a:buNone/>
            </a:pPr>
            <a:r>
              <a:rPr lang="en-GB" sz="3600" b="1" dirty="0">
                <a:latin typeface="+mj-lt"/>
              </a:rPr>
              <a:t>Welcome to presentation 3!</a:t>
            </a:r>
          </a:p>
          <a:p>
            <a:pPr marL="0" indent="0">
              <a:lnSpc>
                <a:spcPct val="100000"/>
              </a:lnSpc>
              <a:buNone/>
            </a:pPr>
            <a:r>
              <a:rPr lang="en-GB" b="1" i="1" u="sng" dirty="0">
                <a:latin typeface="+mj-lt"/>
              </a:rPr>
              <a:t>What to expect from these resources:</a:t>
            </a:r>
          </a:p>
          <a:p>
            <a:pPr>
              <a:lnSpc>
                <a:spcPct val="100000"/>
              </a:lnSpc>
            </a:pPr>
            <a:r>
              <a:rPr lang="en-GB" dirty="0">
                <a:latin typeface="+mj-lt"/>
              </a:rPr>
              <a:t>A </a:t>
            </a:r>
            <a:r>
              <a:rPr lang="en-GB" b="1" dirty="0">
                <a:solidFill>
                  <a:srgbClr val="0070C0"/>
                </a:solidFill>
                <a:latin typeface="+mj-lt"/>
              </a:rPr>
              <a:t>taste</a:t>
            </a:r>
            <a:r>
              <a:rPr lang="en-GB" dirty="0">
                <a:latin typeface="+mj-lt"/>
              </a:rPr>
              <a:t> of what the content will look like</a:t>
            </a:r>
          </a:p>
          <a:p>
            <a:pPr>
              <a:lnSpc>
                <a:spcPct val="100000"/>
              </a:lnSpc>
            </a:pPr>
            <a:r>
              <a:rPr lang="en-GB" dirty="0">
                <a:latin typeface="+mj-lt"/>
              </a:rPr>
              <a:t>Clear </a:t>
            </a:r>
            <a:r>
              <a:rPr lang="en-GB" b="1" dirty="0">
                <a:solidFill>
                  <a:srgbClr val="0070C0"/>
                </a:solidFill>
                <a:latin typeface="+mj-lt"/>
              </a:rPr>
              <a:t>structure</a:t>
            </a:r>
            <a:r>
              <a:rPr lang="en-GB" dirty="0">
                <a:latin typeface="+mj-lt"/>
              </a:rPr>
              <a:t> to prepare for learning next year and help you “Bridge the Gap” from GCSE to A Level!</a:t>
            </a:r>
          </a:p>
        </p:txBody>
      </p:sp>
      <p:graphicFrame>
        <p:nvGraphicFramePr>
          <p:cNvPr id="8" name="Group 41"/>
          <p:cNvGraphicFramePr>
            <a:graphicFrameLocks noGrp="1"/>
          </p:cNvGraphicFramePr>
          <p:nvPr>
            <p:extLst>
              <p:ext uri="{D42A27DB-BD31-4B8C-83A1-F6EECF244321}">
                <p14:modId xmlns:p14="http://schemas.microsoft.com/office/powerpoint/2010/main" val="4288928247"/>
              </p:ext>
            </p:extLst>
          </p:nvPr>
        </p:nvGraphicFramePr>
        <p:xfrm>
          <a:off x="1679575" y="4419119"/>
          <a:ext cx="8582891" cy="1811856"/>
        </p:xfrm>
        <a:graphic>
          <a:graphicData uri="http://schemas.openxmlformats.org/drawingml/2006/table">
            <a:tbl>
              <a:tblPr/>
              <a:tblGrid>
                <a:gridCol w="2500283">
                  <a:extLst>
                    <a:ext uri="{9D8B030D-6E8A-4147-A177-3AD203B41FA5}">
                      <a16:colId xmlns:a16="http://schemas.microsoft.com/office/drawing/2014/main" val="20000"/>
                    </a:ext>
                  </a:extLst>
                </a:gridCol>
                <a:gridCol w="6082608">
                  <a:extLst>
                    <a:ext uri="{9D8B030D-6E8A-4147-A177-3AD203B41FA5}">
                      <a16:colId xmlns:a16="http://schemas.microsoft.com/office/drawing/2014/main" val="20001"/>
                    </a:ext>
                  </a:extLst>
                </a:gridCol>
              </a:tblGrid>
              <a:tr h="37115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GB" sz="2400" b="0" i="0" u="none" strike="noStrike" cap="none" normalizeH="0" baseline="0">
                          <a:ln>
                            <a:noFill/>
                          </a:ln>
                          <a:solidFill>
                            <a:schemeClr val="bg1"/>
                          </a:solidFill>
                          <a:effectLst/>
                          <a:latin typeface="Calibri" pitchFamily="34" charset="0"/>
                        </a:rPr>
                        <a:t>Learning goal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E40"/>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GB" sz="2000" b="0" i="0" u="none" strike="noStrike" cap="none" normalizeH="0" baseline="0" dirty="0">
                          <a:ln>
                            <a:noFill/>
                          </a:ln>
                          <a:solidFill>
                            <a:schemeClr val="tx1"/>
                          </a:solidFill>
                          <a:effectLst/>
                          <a:latin typeface="Calibri" pitchFamily="34" charset="0"/>
                        </a:rPr>
                        <a:t>What is A Level Physics About?!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7115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GB" sz="2400" b="0" i="0" u="none" strike="noStrike" cap="none" normalizeH="0" baseline="0">
                          <a:ln>
                            <a:noFill/>
                          </a:ln>
                          <a:solidFill>
                            <a:schemeClr val="bg1"/>
                          </a:solidFill>
                          <a:effectLst/>
                          <a:latin typeface="Calibri" pitchFamily="34" charset="0"/>
                        </a:rPr>
                        <a:t>Prior knowledge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E40"/>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GB" sz="2000" b="0" i="0" u="none" strike="noStrike" cap="none" normalizeH="0" baseline="0" dirty="0">
                          <a:ln>
                            <a:noFill/>
                          </a:ln>
                          <a:solidFill>
                            <a:schemeClr val="tx1"/>
                          </a:solidFill>
                          <a:effectLst/>
                          <a:latin typeface="Calibri" pitchFamily="34" charset="0"/>
                        </a:rPr>
                        <a:t>Combined or Triple Physics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01289889"/>
                  </a:ext>
                </a:extLst>
              </a:tr>
              <a:tr h="897456">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GB" sz="2400" b="0" i="0" u="none" strike="noStrike" cap="none" normalizeH="0" baseline="0">
                          <a:ln>
                            <a:noFill/>
                          </a:ln>
                          <a:solidFill>
                            <a:schemeClr val="bg1"/>
                          </a:solidFill>
                          <a:effectLst/>
                          <a:latin typeface="Calibri" pitchFamily="34" charset="0"/>
                        </a:rPr>
                        <a:t>Application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E40"/>
                    </a:solidFill>
                  </a:tcPr>
                </a:tc>
                <a:tc>
                  <a:txBody>
                    <a:bodyPr/>
                    <a:lstStyle/>
                    <a:p>
                      <a:r>
                        <a:rPr lang="en-GB" sz="2000" kern="1200" dirty="0">
                          <a:solidFill>
                            <a:schemeClr val="tx1"/>
                          </a:solidFill>
                          <a:latin typeface="+mn-lt"/>
                          <a:ea typeface="+mn-ea"/>
                          <a:cs typeface="+mn-cs"/>
                        </a:rPr>
                        <a:t>Begin to prepare for the transition from GCSE to A Level using independent study resources</a:t>
                      </a:r>
                    </a:p>
                  </a:txBody>
                  <a:tcPr marL="68580" marR="6858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pic>
        <p:nvPicPr>
          <p:cNvPr id="9" name="Picture 6" descr="Chestnut-Grove-Leaves-Col.png"/>
          <p:cNvPicPr>
            <a:picLocks noChangeAspect="1" noChangeArrowheads="1"/>
          </p:cNvPicPr>
          <p:nvPr/>
        </p:nvPicPr>
        <p:blipFill>
          <a:blip r:embed="rId2" cstate="print"/>
          <a:srcRect/>
          <a:stretch>
            <a:fillRect/>
          </a:stretch>
        </p:blipFill>
        <p:spPr bwMode="auto">
          <a:xfrm>
            <a:off x="3695605" y="4950473"/>
            <a:ext cx="523148" cy="627228"/>
          </a:xfrm>
          <a:prstGeom prst="rect">
            <a:avLst/>
          </a:prstGeom>
          <a:noFill/>
          <a:ln w="9525">
            <a:noFill/>
            <a:miter lim="800000"/>
            <a:headEnd/>
            <a:tailEnd/>
          </a:ln>
        </p:spPr>
      </p:pic>
      <p:pic>
        <p:nvPicPr>
          <p:cNvPr id="10" name="Picture 6" descr="proud_banner.jpg"/>
          <p:cNvPicPr>
            <a:picLocks noChangeAspect="1"/>
          </p:cNvPicPr>
          <p:nvPr/>
        </p:nvPicPr>
        <p:blipFill>
          <a:blip r:embed="rId3" cstate="print"/>
          <a:srcRect/>
          <a:stretch>
            <a:fillRect/>
          </a:stretch>
        </p:blipFill>
        <p:spPr bwMode="auto">
          <a:xfrm>
            <a:off x="1703512" y="5733256"/>
            <a:ext cx="2497304" cy="457200"/>
          </a:xfrm>
          <a:prstGeom prst="rect">
            <a:avLst/>
          </a:prstGeom>
          <a:noFill/>
          <a:ln w="9525">
            <a:noFill/>
            <a:miter lim="800000"/>
            <a:headEnd/>
            <a:tailEnd/>
          </a:ln>
        </p:spPr>
      </p:pic>
      <p:sp>
        <p:nvSpPr>
          <p:cNvPr id="9218" name="AutoShape 2" descr="https://i.stack.imgur.com/cayb0.jpg"/>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3074" name="AutoShape 2" descr="https://upload.wikimedia.org/wikipedia/commons/6/6e/Veil_Nebula_-_NGC6960.jpg"/>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83425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91344" y="720208"/>
            <a:ext cx="11449272" cy="461665"/>
          </a:xfrm>
          <a:prstGeom prst="rect">
            <a:avLst/>
          </a:prstGeom>
          <a:noFill/>
        </p:spPr>
        <p:txBody>
          <a:bodyPr wrap="square" rtlCol="0">
            <a:spAutoFit/>
          </a:bodyPr>
          <a:lstStyle/>
          <a:p>
            <a:r>
              <a:rPr lang="en-GB" sz="2400" b="1" dirty="0"/>
              <a:t>Geometry</a:t>
            </a:r>
          </a:p>
        </p:txBody>
      </p:sp>
      <p:sp>
        <p:nvSpPr>
          <p:cNvPr id="6" name="TextBox 5"/>
          <p:cNvSpPr txBox="1"/>
          <p:nvPr/>
        </p:nvSpPr>
        <p:spPr>
          <a:xfrm>
            <a:off x="108775" y="1068487"/>
            <a:ext cx="10873208" cy="461665"/>
          </a:xfrm>
          <a:prstGeom prst="rect">
            <a:avLst/>
          </a:prstGeom>
          <a:noFill/>
        </p:spPr>
        <p:txBody>
          <a:bodyPr wrap="square" rtlCol="0">
            <a:spAutoFit/>
          </a:bodyPr>
          <a:lstStyle/>
          <a:p>
            <a:r>
              <a:rPr lang="en-GB" sz="2400" dirty="0"/>
              <a:t>Calculate the area of the shapes below. (Going deeper: convert answers to m</a:t>
            </a:r>
            <a:r>
              <a:rPr lang="en-GB" sz="2400" baseline="30000" dirty="0"/>
              <a:t>2</a:t>
            </a:r>
            <a:r>
              <a:rPr lang="en-GB" sz="2400" dirty="0"/>
              <a:t>)</a:t>
            </a:r>
          </a:p>
        </p:txBody>
      </p:sp>
      <p:sp>
        <p:nvSpPr>
          <p:cNvPr id="7" name="Right Triangle 6"/>
          <p:cNvSpPr/>
          <p:nvPr/>
        </p:nvSpPr>
        <p:spPr>
          <a:xfrm>
            <a:off x="903634" y="2194924"/>
            <a:ext cx="1872208" cy="1152128"/>
          </a:xfrm>
          <a:prstGeom prst="rtTriangle">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cxnSp>
        <p:nvCxnSpPr>
          <p:cNvPr id="12" name="Straight Arrow Connector 11"/>
          <p:cNvCxnSpPr/>
          <p:nvPr/>
        </p:nvCxnSpPr>
        <p:spPr>
          <a:xfrm>
            <a:off x="687610" y="2201967"/>
            <a:ext cx="0" cy="1152128"/>
          </a:xfrm>
          <a:prstGeom prst="straightConnector1">
            <a:avLst/>
          </a:prstGeom>
          <a:ln w="9525" cap="flat" cmpd="sng" algn="ctr">
            <a:solidFill>
              <a:schemeClr val="dk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17" name="Straight Arrow Connector 16"/>
          <p:cNvCxnSpPr/>
          <p:nvPr/>
        </p:nvCxnSpPr>
        <p:spPr>
          <a:xfrm>
            <a:off x="903634" y="3491068"/>
            <a:ext cx="1944216" cy="0"/>
          </a:xfrm>
          <a:prstGeom prst="straightConnector1">
            <a:avLst/>
          </a:prstGeom>
          <a:ln w="9525" cap="flat" cmpd="sng" algn="ctr">
            <a:solidFill>
              <a:schemeClr val="dk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grpSp>
        <p:nvGrpSpPr>
          <p:cNvPr id="31" name="Group 30"/>
          <p:cNvGrpSpPr/>
          <p:nvPr/>
        </p:nvGrpSpPr>
        <p:grpSpPr>
          <a:xfrm>
            <a:off x="4433440" y="1979395"/>
            <a:ext cx="1296144" cy="1157755"/>
            <a:chOff x="3071664" y="2127229"/>
            <a:chExt cx="1296144" cy="1157755"/>
          </a:xfrm>
        </p:grpSpPr>
        <p:sp>
          <p:nvSpPr>
            <p:cNvPr id="8" name="Isosceles Triangle 7"/>
            <p:cNvSpPr/>
            <p:nvPr/>
          </p:nvSpPr>
          <p:spPr>
            <a:xfrm>
              <a:off x="3071664" y="2127229"/>
              <a:ext cx="1224136" cy="1013739"/>
            </a:xfrm>
            <a:prstGeom prst="triangle">
              <a:avLst>
                <a:gd name="adj" fmla="val 45488"/>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cxnSp>
          <p:nvCxnSpPr>
            <p:cNvPr id="13" name="Straight Arrow Connector 12"/>
            <p:cNvCxnSpPr/>
            <p:nvPr/>
          </p:nvCxnSpPr>
          <p:spPr>
            <a:xfrm>
              <a:off x="4367808" y="2127229"/>
              <a:ext cx="0" cy="1023031"/>
            </a:xfrm>
            <a:prstGeom prst="straightConnector1">
              <a:avLst/>
            </a:prstGeom>
            <a:ln w="9525" cap="flat" cmpd="sng" algn="ctr">
              <a:solidFill>
                <a:schemeClr val="dk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23" name="Straight Arrow Connector 22"/>
            <p:cNvCxnSpPr/>
            <p:nvPr/>
          </p:nvCxnSpPr>
          <p:spPr>
            <a:xfrm>
              <a:off x="3071664" y="3284984"/>
              <a:ext cx="1224136" cy="0"/>
            </a:xfrm>
            <a:prstGeom prst="straightConnector1">
              <a:avLst/>
            </a:prstGeom>
            <a:ln w="9525" cap="flat" cmpd="sng" algn="ctr">
              <a:solidFill>
                <a:schemeClr val="dk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grpSp>
      <p:sp>
        <p:nvSpPr>
          <p:cNvPr id="33" name="TextBox 32"/>
          <p:cNvSpPr txBox="1"/>
          <p:nvPr/>
        </p:nvSpPr>
        <p:spPr>
          <a:xfrm>
            <a:off x="1407690" y="3563076"/>
            <a:ext cx="694421" cy="446276"/>
          </a:xfrm>
          <a:prstGeom prst="rect">
            <a:avLst/>
          </a:prstGeom>
          <a:noFill/>
        </p:spPr>
        <p:txBody>
          <a:bodyPr wrap="none" rtlCol="0">
            <a:spAutoFit/>
          </a:bodyPr>
          <a:lstStyle/>
          <a:p>
            <a:r>
              <a:rPr lang="en-GB" sz="2300" dirty="0"/>
              <a:t>8cm</a:t>
            </a:r>
          </a:p>
        </p:txBody>
      </p:sp>
      <p:sp>
        <p:nvSpPr>
          <p:cNvPr id="34" name="TextBox 33"/>
          <p:cNvSpPr txBox="1"/>
          <p:nvPr/>
        </p:nvSpPr>
        <p:spPr>
          <a:xfrm>
            <a:off x="62704" y="2540736"/>
            <a:ext cx="694421" cy="446276"/>
          </a:xfrm>
          <a:prstGeom prst="rect">
            <a:avLst/>
          </a:prstGeom>
          <a:noFill/>
        </p:spPr>
        <p:txBody>
          <a:bodyPr wrap="none" rtlCol="0">
            <a:spAutoFit/>
          </a:bodyPr>
          <a:lstStyle/>
          <a:p>
            <a:r>
              <a:rPr lang="en-GB" sz="2300" dirty="0"/>
              <a:t>6cm</a:t>
            </a:r>
          </a:p>
        </p:txBody>
      </p:sp>
      <p:sp>
        <p:nvSpPr>
          <p:cNvPr id="35" name="TextBox 34"/>
          <p:cNvSpPr txBox="1"/>
          <p:nvPr/>
        </p:nvSpPr>
        <p:spPr>
          <a:xfrm>
            <a:off x="4763822" y="3122922"/>
            <a:ext cx="704039" cy="446276"/>
          </a:xfrm>
          <a:prstGeom prst="rect">
            <a:avLst/>
          </a:prstGeom>
          <a:noFill/>
        </p:spPr>
        <p:txBody>
          <a:bodyPr wrap="none" rtlCol="0">
            <a:spAutoFit/>
          </a:bodyPr>
          <a:lstStyle/>
          <a:p>
            <a:r>
              <a:rPr lang="en-GB" sz="2300" dirty="0"/>
              <a:t>5km</a:t>
            </a:r>
          </a:p>
        </p:txBody>
      </p:sp>
      <p:sp>
        <p:nvSpPr>
          <p:cNvPr id="36" name="TextBox 35"/>
          <p:cNvSpPr txBox="1"/>
          <p:nvPr/>
        </p:nvSpPr>
        <p:spPr>
          <a:xfrm>
            <a:off x="5683770" y="2220008"/>
            <a:ext cx="704039" cy="446276"/>
          </a:xfrm>
          <a:prstGeom prst="rect">
            <a:avLst/>
          </a:prstGeom>
          <a:noFill/>
        </p:spPr>
        <p:txBody>
          <a:bodyPr wrap="none" rtlCol="0">
            <a:spAutoFit/>
          </a:bodyPr>
          <a:lstStyle/>
          <a:p>
            <a:r>
              <a:rPr lang="en-GB" sz="2300" dirty="0"/>
              <a:t>4km</a:t>
            </a:r>
          </a:p>
        </p:txBody>
      </p:sp>
      <p:sp>
        <p:nvSpPr>
          <p:cNvPr id="37" name="TextBox 36"/>
          <p:cNvSpPr txBox="1"/>
          <p:nvPr/>
        </p:nvSpPr>
        <p:spPr>
          <a:xfrm>
            <a:off x="8873124" y="3491068"/>
            <a:ext cx="843501" cy="446276"/>
          </a:xfrm>
          <a:prstGeom prst="rect">
            <a:avLst/>
          </a:prstGeom>
          <a:noFill/>
        </p:spPr>
        <p:txBody>
          <a:bodyPr wrap="none" rtlCol="0">
            <a:spAutoFit/>
          </a:bodyPr>
          <a:lstStyle/>
          <a:p>
            <a:r>
              <a:rPr lang="en-GB" sz="2300" dirty="0"/>
              <a:t>10cm</a:t>
            </a:r>
          </a:p>
        </p:txBody>
      </p:sp>
      <p:grpSp>
        <p:nvGrpSpPr>
          <p:cNvPr id="57" name="Group 56"/>
          <p:cNvGrpSpPr/>
          <p:nvPr/>
        </p:nvGrpSpPr>
        <p:grpSpPr>
          <a:xfrm>
            <a:off x="7942221" y="1383797"/>
            <a:ext cx="2689168" cy="2143257"/>
            <a:chOff x="7988433" y="1308108"/>
            <a:chExt cx="2689168" cy="2143257"/>
          </a:xfrm>
        </p:grpSpPr>
        <p:grpSp>
          <p:nvGrpSpPr>
            <p:cNvPr id="30" name="Group 29"/>
            <p:cNvGrpSpPr/>
            <p:nvPr/>
          </p:nvGrpSpPr>
          <p:grpSpPr>
            <a:xfrm>
              <a:off x="7988433" y="1732465"/>
              <a:ext cx="2664296" cy="1718900"/>
              <a:chOff x="5015880" y="1998132"/>
              <a:chExt cx="2664296" cy="1718900"/>
            </a:xfrm>
          </p:grpSpPr>
          <p:sp>
            <p:nvSpPr>
              <p:cNvPr id="9" name="Trapezoid 8"/>
              <p:cNvSpPr/>
              <p:nvPr/>
            </p:nvSpPr>
            <p:spPr>
              <a:xfrm>
                <a:off x="5015880" y="2127229"/>
                <a:ext cx="2448272" cy="1380822"/>
              </a:xfrm>
              <a:prstGeom prst="trapezoid">
                <a:avLst>
                  <a:gd name="adj" fmla="val 51722"/>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cxnSp>
            <p:nvCxnSpPr>
              <p:cNvPr id="15" name="Straight Arrow Connector 14"/>
              <p:cNvCxnSpPr/>
              <p:nvPr/>
            </p:nvCxnSpPr>
            <p:spPr>
              <a:xfrm>
                <a:off x="7680176" y="2127229"/>
                <a:ext cx="0" cy="1373779"/>
              </a:xfrm>
              <a:prstGeom prst="straightConnector1">
                <a:avLst/>
              </a:prstGeom>
              <a:ln w="9525" cap="flat" cmpd="sng" algn="ctr">
                <a:solidFill>
                  <a:schemeClr val="dk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19" name="Straight Arrow Connector 18"/>
              <p:cNvCxnSpPr/>
              <p:nvPr/>
            </p:nvCxnSpPr>
            <p:spPr>
              <a:xfrm>
                <a:off x="5015880" y="3717032"/>
                <a:ext cx="2448272" cy="0"/>
              </a:xfrm>
              <a:prstGeom prst="straightConnector1">
                <a:avLst/>
              </a:prstGeom>
              <a:ln w="9525" cap="flat" cmpd="sng" algn="ctr">
                <a:solidFill>
                  <a:schemeClr val="dk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21" name="Straight Arrow Connector 20"/>
              <p:cNvCxnSpPr/>
              <p:nvPr/>
            </p:nvCxnSpPr>
            <p:spPr>
              <a:xfrm>
                <a:off x="5735960" y="1998132"/>
                <a:ext cx="1008112" cy="0"/>
              </a:xfrm>
              <a:prstGeom prst="straightConnector1">
                <a:avLst/>
              </a:prstGeom>
              <a:ln w="9525" cap="flat" cmpd="sng" algn="ctr">
                <a:solidFill>
                  <a:schemeClr val="dk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grpSp>
        <p:sp>
          <p:nvSpPr>
            <p:cNvPr id="38" name="TextBox 37"/>
            <p:cNvSpPr txBox="1"/>
            <p:nvPr/>
          </p:nvSpPr>
          <p:spPr>
            <a:xfrm>
              <a:off x="8801140" y="1308108"/>
              <a:ext cx="694421" cy="446276"/>
            </a:xfrm>
            <a:prstGeom prst="rect">
              <a:avLst/>
            </a:prstGeom>
            <a:noFill/>
          </p:spPr>
          <p:txBody>
            <a:bodyPr wrap="none" rtlCol="0">
              <a:spAutoFit/>
            </a:bodyPr>
            <a:lstStyle/>
            <a:p>
              <a:r>
                <a:rPr lang="en-GB" sz="2300" dirty="0"/>
                <a:t>6cm</a:t>
              </a:r>
            </a:p>
          </p:txBody>
        </p:sp>
        <p:sp>
          <p:nvSpPr>
            <p:cNvPr id="39" name="TextBox 38"/>
            <p:cNvSpPr txBox="1"/>
            <p:nvPr/>
          </p:nvSpPr>
          <p:spPr>
            <a:xfrm>
              <a:off x="9983180" y="2152753"/>
              <a:ext cx="694421" cy="446276"/>
            </a:xfrm>
            <a:prstGeom prst="rect">
              <a:avLst/>
            </a:prstGeom>
            <a:noFill/>
          </p:spPr>
          <p:txBody>
            <a:bodyPr wrap="none" rtlCol="0">
              <a:spAutoFit/>
            </a:bodyPr>
            <a:lstStyle/>
            <a:p>
              <a:r>
                <a:rPr lang="en-GB" sz="2300" dirty="0"/>
                <a:t>7cm</a:t>
              </a:r>
            </a:p>
          </p:txBody>
        </p:sp>
        <p:cxnSp>
          <p:nvCxnSpPr>
            <p:cNvPr id="43" name="Straight Connector 42"/>
            <p:cNvCxnSpPr/>
            <p:nvPr/>
          </p:nvCxnSpPr>
          <p:spPr>
            <a:xfrm>
              <a:off x="8708513" y="1861562"/>
              <a:ext cx="0" cy="1373779"/>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47" name="TextBox 46"/>
            <p:cNvSpPr txBox="1"/>
            <p:nvPr/>
          </p:nvSpPr>
          <p:spPr>
            <a:xfrm>
              <a:off x="8035790" y="2858629"/>
              <a:ext cx="694421" cy="446276"/>
            </a:xfrm>
            <a:prstGeom prst="rect">
              <a:avLst/>
            </a:prstGeom>
            <a:noFill/>
          </p:spPr>
          <p:txBody>
            <a:bodyPr wrap="none" rtlCol="0">
              <a:spAutoFit/>
            </a:bodyPr>
            <a:lstStyle/>
            <a:p>
              <a:r>
                <a:rPr lang="en-GB" sz="2300" dirty="0"/>
                <a:t>2cm</a:t>
              </a:r>
            </a:p>
          </p:txBody>
        </p:sp>
      </p:grpSp>
      <p:grpSp>
        <p:nvGrpSpPr>
          <p:cNvPr id="50" name="Group 49"/>
          <p:cNvGrpSpPr/>
          <p:nvPr/>
        </p:nvGrpSpPr>
        <p:grpSpPr>
          <a:xfrm>
            <a:off x="615602" y="4773251"/>
            <a:ext cx="1584176" cy="1512168"/>
            <a:chOff x="9393895" y="1998132"/>
            <a:chExt cx="1584176" cy="1512168"/>
          </a:xfrm>
        </p:grpSpPr>
        <p:grpSp>
          <p:nvGrpSpPr>
            <p:cNvPr id="29" name="Group 28"/>
            <p:cNvGrpSpPr/>
            <p:nvPr/>
          </p:nvGrpSpPr>
          <p:grpSpPr>
            <a:xfrm>
              <a:off x="9393895" y="1998132"/>
              <a:ext cx="1584176" cy="1512168"/>
              <a:chOff x="9393895" y="1998132"/>
              <a:chExt cx="1584176" cy="1512168"/>
            </a:xfrm>
          </p:grpSpPr>
          <p:sp>
            <p:nvSpPr>
              <p:cNvPr id="10" name="Oval 9"/>
              <p:cNvSpPr/>
              <p:nvPr/>
            </p:nvSpPr>
            <p:spPr>
              <a:xfrm>
                <a:off x="9393895" y="1998132"/>
                <a:ext cx="1584176" cy="1512168"/>
              </a:xfrm>
              <a:prstGeom prst="ellipse">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cxnSp>
            <p:nvCxnSpPr>
              <p:cNvPr id="26" name="Straight Arrow Connector 25"/>
              <p:cNvCxnSpPr/>
              <p:nvPr/>
            </p:nvCxnSpPr>
            <p:spPr>
              <a:xfrm>
                <a:off x="9393895" y="2750518"/>
                <a:ext cx="1584176" cy="7395"/>
              </a:xfrm>
              <a:prstGeom prst="straightConnector1">
                <a:avLst/>
              </a:prstGeom>
              <a:ln w="9525" cap="flat" cmpd="sng" algn="ctr">
                <a:solidFill>
                  <a:schemeClr val="dk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grpSp>
        <p:sp>
          <p:nvSpPr>
            <p:cNvPr id="48" name="TextBox 47"/>
            <p:cNvSpPr txBox="1"/>
            <p:nvPr/>
          </p:nvSpPr>
          <p:spPr>
            <a:xfrm>
              <a:off x="9838772" y="2367464"/>
              <a:ext cx="694421" cy="446276"/>
            </a:xfrm>
            <a:prstGeom prst="rect">
              <a:avLst/>
            </a:prstGeom>
            <a:noFill/>
          </p:spPr>
          <p:txBody>
            <a:bodyPr wrap="none" rtlCol="0">
              <a:spAutoFit/>
            </a:bodyPr>
            <a:lstStyle/>
            <a:p>
              <a:r>
                <a:rPr lang="en-GB" sz="2300" dirty="0"/>
                <a:t>7cm</a:t>
              </a:r>
            </a:p>
          </p:txBody>
        </p:sp>
      </p:grpSp>
      <p:sp>
        <p:nvSpPr>
          <p:cNvPr id="49" name="TextBox 48"/>
          <p:cNvSpPr txBox="1"/>
          <p:nvPr/>
        </p:nvSpPr>
        <p:spPr>
          <a:xfrm>
            <a:off x="119336" y="4196057"/>
            <a:ext cx="10873208" cy="461665"/>
          </a:xfrm>
          <a:prstGeom prst="rect">
            <a:avLst/>
          </a:prstGeom>
          <a:noFill/>
        </p:spPr>
        <p:txBody>
          <a:bodyPr wrap="square" rtlCol="0">
            <a:spAutoFit/>
          </a:bodyPr>
          <a:lstStyle/>
          <a:p>
            <a:r>
              <a:rPr lang="en-GB" sz="2400" dirty="0"/>
              <a:t>Calculate the circumference and area of the circles below</a:t>
            </a:r>
          </a:p>
        </p:txBody>
      </p:sp>
      <p:grpSp>
        <p:nvGrpSpPr>
          <p:cNvPr id="56" name="Group 55"/>
          <p:cNvGrpSpPr/>
          <p:nvPr/>
        </p:nvGrpSpPr>
        <p:grpSpPr>
          <a:xfrm>
            <a:off x="3581670" y="4743600"/>
            <a:ext cx="1584176" cy="1512168"/>
            <a:chOff x="3440039" y="4866703"/>
            <a:chExt cx="1584176" cy="1512168"/>
          </a:xfrm>
        </p:grpSpPr>
        <p:grpSp>
          <p:nvGrpSpPr>
            <p:cNvPr id="52" name="Group 51"/>
            <p:cNvGrpSpPr/>
            <p:nvPr/>
          </p:nvGrpSpPr>
          <p:grpSpPr>
            <a:xfrm>
              <a:off x="3440039" y="4866703"/>
              <a:ext cx="1584176" cy="1512168"/>
              <a:chOff x="9393895" y="1998132"/>
              <a:chExt cx="1584176" cy="1512168"/>
            </a:xfrm>
          </p:grpSpPr>
          <p:sp>
            <p:nvSpPr>
              <p:cNvPr id="54" name="Oval 53"/>
              <p:cNvSpPr/>
              <p:nvPr/>
            </p:nvSpPr>
            <p:spPr>
              <a:xfrm>
                <a:off x="9393895" y="1998132"/>
                <a:ext cx="1584176" cy="1512168"/>
              </a:xfrm>
              <a:prstGeom prst="ellipse">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cxnSp>
            <p:nvCxnSpPr>
              <p:cNvPr id="55" name="Straight Arrow Connector 54"/>
              <p:cNvCxnSpPr/>
              <p:nvPr/>
            </p:nvCxnSpPr>
            <p:spPr>
              <a:xfrm>
                <a:off x="9393895" y="2750518"/>
                <a:ext cx="1584176" cy="7395"/>
              </a:xfrm>
              <a:prstGeom prst="straightConnector1">
                <a:avLst/>
              </a:prstGeom>
              <a:ln w="9525" cap="flat" cmpd="sng" algn="ctr">
                <a:solidFill>
                  <a:schemeClr val="dk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grpSp>
        <p:sp>
          <p:nvSpPr>
            <p:cNvPr id="53" name="TextBox 52"/>
            <p:cNvSpPr txBox="1"/>
            <p:nvPr/>
          </p:nvSpPr>
          <p:spPr>
            <a:xfrm>
              <a:off x="3884916" y="5236035"/>
              <a:ext cx="718466" cy="446276"/>
            </a:xfrm>
            <a:prstGeom prst="rect">
              <a:avLst/>
            </a:prstGeom>
            <a:noFill/>
          </p:spPr>
          <p:txBody>
            <a:bodyPr wrap="none" rtlCol="0">
              <a:spAutoFit/>
            </a:bodyPr>
            <a:lstStyle/>
            <a:p>
              <a:r>
                <a:rPr lang="en-GB" sz="2300" dirty="0"/>
                <a:t>13m</a:t>
              </a:r>
            </a:p>
          </p:txBody>
        </p:sp>
      </p:grpSp>
      <p:sp>
        <p:nvSpPr>
          <p:cNvPr id="40" name="Rectangle 39">
            <a:extLst>
              <a:ext uri="{FF2B5EF4-FFF2-40B4-BE49-F238E27FC236}">
                <a16:creationId xmlns:a16="http://schemas.microsoft.com/office/drawing/2014/main" id="{B749B93A-6C0D-44D0-9985-AEDEEFF80BA0}"/>
              </a:ext>
            </a:extLst>
          </p:cNvPr>
          <p:cNvSpPr/>
          <p:nvPr/>
        </p:nvSpPr>
        <p:spPr>
          <a:xfrm>
            <a:off x="3071664" y="487172"/>
            <a:ext cx="4355681" cy="461665"/>
          </a:xfrm>
          <a:prstGeom prst="rect">
            <a:avLst/>
          </a:prstGeom>
        </p:spPr>
        <p:txBody>
          <a:bodyPr wrap="none">
            <a:spAutoFit/>
          </a:bodyPr>
          <a:lstStyle/>
          <a:p>
            <a:pPr algn="ctr"/>
            <a:r>
              <a:rPr lang="en-GB" sz="2400" b="1" dirty="0">
                <a:solidFill>
                  <a:srgbClr val="FF0000"/>
                </a:solidFill>
              </a:rPr>
              <a:t>WORK OUT THE ANSWERS!</a:t>
            </a:r>
          </a:p>
        </p:txBody>
      </p:sp>
    </p:spTree>
    <p:extLst>
      <p:ext uri="{BB962C8B-B14F-4D97-AF65-F5344CB8AC3E}">
        <p14:creationId xmlns:p14="http://schemas.microsoft.com/office/powerpoint/2010/main" val="2888687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91344" y="720208"/>
            <a:ext cx="11449272" cy="461665"/>
          </a:xfrm>
          <a:prstGeom prst="rect">
            <a:avLst/>
          </a:prstGeom>
          <a:noFill/>
        </p:spPr>
        <p:txBody>
          <a:bodyPr wrap="square" rtlCol="0">
            <a:spAutoFit/>
          </a:bodyPr>
          <a:lstStyle/>
          <a:p>
            <a:r>
              <a:rPr lang="en-GB" sz="2400" b="1" dirty="0"/>
              <a:t>Geometry</a:t>
            </a:r>
          </a:p>
        </p:txBody>
      </p:sp>
      <p:sp>
        <p:nvSpPr>
          <p:cNvPr id="7" name="Right Triangle 6"/>
          <p:cNvSpPr/>
          <p:nvPr/>
        </p:nvSpPr>
        <p:spPr>
          <a:xfrm>
            <a:off x="925537" y="1279428"/>
            <a:ext cx="1872208" cy="1152128"/>
          </a:xfrm>
          <a:prstGeom prst="rtTriangle">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cxnSp>
        <p:nvCxnSpPr>
          <p:cNvPr id="12" name="Straight Arrow Connector 11"/>
          <p:cNvCxnSpPr/>
          <p:nvPr/>
        </p:nvCxnSpPr>
        <p:spPr>
          <a:xfrm>
            <a:off x="709513" y="1286471"/>
            <a:ext cx="0" cy="1152128"/>
          </a:xfrm>
          <a:prstGeom prst="straightConnector1">
            <a:avLst/>
          </a:prstGeom>
          <a:ln w="9525" cap="flat" cmpd="sng" algn="ctr">
            <a:solidFill>
              <a:schemeClr val="dk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17" name="Straight Arrow Connector 16"/>
          <p:cNvCxnSpPr/>
          <p:nvPr/>
        </p:nvCxnSpPr>
        <p:spPr>
          <a:xfrm>
            <a:off x="925537" y="2575572"/>
            <a:ext cx="1944216" cy="0"/>
          </a:xfrm>
          <a:prstGeom prst="straightConnector1">
            <a:avLst/>
          </a:prstGeom>
          <a:ln w="9525" cap="flat" cmpd="sng" algn="ctr">
            <a:solidFill>
              <a:schemeClr val="dk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9" name="Trapezoid 8"/>
          <p:cNvSpPr/>
          <p:nvPr/>
        </p:nvSpPr>
        <p:spPr>
          <a:xfrm>
            <a:off x="8010336" y="946066"/>
            <a:ext cx="2448272" cy="1380822"/>
          </a:xfrm>
          <a:prstGeom prst="trapezoid">
            <a:avLst>
              <a:gd name="adj" fmla="val 51722"/>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cxnSp>
        <p:nvCxnSpPr>
          <p:cNvPr id="15" name="Straight Arrow Connector 14"/>
          <p:cNvCxnSpPr/>
          <p:nvPr/>
        </p:nvCxnSpPr>
        <p:spPr>
          <a:xfrm>
            <a:off x="10674632" y="946066"/>
            <a:ext cx="0" cy="1373779"/>
          </a:xfrm>
          <a:prstGeom prst="straightConnector1">
            <a:avLst/>
          </a:prstGeom>
          <a:ln w="9525" cap="flat" cmpd="sng" algn="ctr">
            <a:solidFill>
              <a:schemeClr val="dk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19" name="Straight Arrow Connector 18"/>
          <p:cNvCxnSpPr/>
          <p:nvPr/>
        </p:nvCxnSpPr>
        <p:spPr>
          <a:xfrm>
            <a:off x="8010336" y="2535869"/>
            <a:ext cx="2448272" cy="0"/>
          </a:xfrm>
          <a:prstGeom prst="straightConnector1">
            <a:avLst/>
          </a:prstGeom>
          <a:ln w="9525" cap="flat" cmpd="sng" algn="ctr">
            <a:solidFill>
              <a:schemeClr val="dk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21" name="Straight Arrow Connector 20"/>
          <p:cNvCxnSpPr/>
          <p:nvPr/>
        </p:nvCxnSpPr>
        <p:spPr>
          <a:xfrm>
            <a:off x="8730416" y="816969"/>
            <a:ext cx="1008112" cy="0"/>
          </a:xfrm>
          <a:prstGeom prst="straightConnector1">
            <a:avLst/>
          </a:prstGeom>
          <a:ln w="9525" cap="flat" cmpd="sng" algn="ctr">
            <a:solidFill>
              <a:schemeClr val="dk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grpSp>
        <p:nvGrpSpPr>
          <p:cNvPr id="31" name="Group 30"/>
          <p:cNvGrpSpPr/>
          <p:nvPr/>
        </p:nvGrpSpPr>
        <p:grpSpPr>
          <a:xfrm>
            <a:off x="4455343" y="1063899"/>
            <a:ext cx="1296144" cy="1157755"/>
            <a:chOff x="3071664" y="2127229"/>
            <a:chExt cx="1296144" cy="1157755"/>
          </a:xfrm>
        </p:grpSpPr>
        <p:sp>
          <p:nvSpPr>
            <p:cNvPr id="8" name="Isosceles Triangle 7"/>
            <p:cNvSpPr/>
            <p:nvPr/>
          </p:nvSpPr>
          <p:spPr>
            <a:xfrm>
              <a:off x="3071664" y="2127229"/>
              <a:ext cx="1224136" cy="1013739"/>
            </a:xfrm>
            <a:prstGeom prst="triangle">
              <a:avLst>
                <a:gd name="adj" fmla="val 45488"/>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cxnSp>
          <p:nvCxnSpPr>
            <p:cNvPr id="13" name="Straight Arrow Connector 12"/>
            <p:cNvCxnSpPr/>
            <p:nvPr/>
          </p:nvCxnSpPr>
          <p:spPr>
            <a:xfrm>
              <a:off x="4367808" y="2127229"/>
              <a:ext cx="0" cy="1023031"/>
            </a:xfrm>
            <a:prstGeom prst="straightConnector1">
              <a:avLst/>
            </a:prstGeom>
            <a:ln w="9525" cap="flat" cmpd="sng" algn="ctr">
              <a:solidFill>
                <a:schemeClr val="dk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23" name="Straight Arrow Connector 22"/>
            <p:cNvCxnSpPr/>
            <p:nvPr/>
          </p:nvCxnSpPr>
          <p:spPr>
            <a:xfrm>
              <a:off x="3071664" y="3284984"/>
              <a:ext cx="1224136" cy="0"/>
            </a:xfrm>
            <a:prstGeom prst="straightConnector1">
              <a:avLst/>
            </a:prstGeom>
            <a:ln w="9525" cap="flat" cmpd="sng" algn="ctr">
              <a:solidFill>
                <a:schemeClr val="dk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grpSp>
      <p:sp>
        <p:nvSpPr>
          <p:cNvPr id="33" name="TextBox 32"/>
          <p:cNvSpPr txBox="1"/>
          <p:nvPr/>
        </p:nvSpPr>
        <p:spPr>
          <a:xfrm>
            <a:off x="1429593" y="2555256"/>
            <a:ext cx="694421" cy="446276"/>
          </a:xfrm>
          <a:prstGeom prst="rect">
            <a:avLst/>
          </a:prstGeom>
          <a:noFill/>
        </p:spPr>
        <p:txBody>
          <a:bodyPr wrap="none" rtlCol="0">
            <a:spAutoFit/>
          </a:bodyPr>
          <a:lstStyle/>
          <a:p>
            <a:r>
              <a:rPr lang="en-GB" sz="2300" dirty="0"/>
              <a:t>8cm</a:t>
            </a:r>
          </a:p>
        </p:txBody>
      </p:sp>
      <p:sp>
        <p:nvSpPr>
          <p:cNvPr id="34" name="TextBox 33"/>
          <p:cNvSpPr txBox="1"/>
          <p:nvPr/>
        </p:nvSpPr>
        <p:spPr>
          <a:xfrm>
            <a:off x="84607" y="1625240"/>
            <a:ext cx="694421" cy="446276"/>
          </a:xfrm>
          <a:prstGeom prst="rect">
            <a:avLst/>
          </a:prstGeom>
          <a:noFill/>
        </p:spPr>
        <p:txBody>
          <a:bodyPr wrap="none" rtlCol="0">
            <a:spAutoFit/>
          </a:bodyPr>
          <a:lstStyle/>
          <a:p>
            <a:r>
              <a:rPr lang="en-GB" sz="2300" dirty="0"/>
              <a:t>6cm</a:t>
            </a:r>
          </a:p>
        </p:txBody>
      </p:sp>
      <p:sp>
        <p:nvSpPr>
          <p:cNvPr id="35" name="TextBox 34"/>
          <p:cNvSpPr txBox="1"/>
          <p:nvPr/>
        </p:nvSpPr>
        <p:spPr>
          <a:xfrm>
            <a:off x="4785725" y="2207426"/>
            <a:ext cx="704039" cy="446276"/>
          </a:xfrm>
          <a:prstGeom prst="rect">
            <a:avLst/>
          </a:prstGeom>
          <a:noFill/>
        </p:spPr>
        <p:txBody>
          <a:bodyPr wrap="none" rtlCol="0">
            <a:spAutoFit/>
          </a:bodyPr>
          <a:lstStyle/>
          <a:p>
            <a:r>
              <a:rPr lang="en-GB" sz="2300" dirty="0"/>
              <a:t>5km</a:t>
            </a:r>
          </a:p>
        </p:txBody>
      </p:sp>
      <p:sp>
        <p:nvSpPr>
          <p:cNvPr id="36" name="TextBox 35"/>
          <p:cNvSpPr txBox="1"/>
          <p:nvPr/>
        </p:nvSpPr>
        <p:spPr>
          <a:xfrm>
            <a:off x="5705673" y="1304512"/>
            <a:ext cx="704039" cy="446276"/>
          </a:xfrm>
          <a:prstGeom prst="rect">
            <a:avLst/>
          </a:prstGeom>
          <a:noFill/>
        </p:spPr>
        <p:txBody>
          <a:bodyPr wrap="none" rtlCol="0">
            <a:spAutoFit/>
          </a:bodyPr>
          <a:lstStyle/>
          <a:p>
            <a:r>
              <a:rPr lang="en-GB" sz="2300" dirty="0"/>
              <a:t>4km</a:t>
            </a:r>
          </a:p>
        </p:txBody>
      </p:sp>
      <p:sp>
        <p:nvSpPr>
          <p:cNvPr id="37" name="TextBox 36"/>
          <p:cNvSpPr txBox="1"/>
          <p:nvPr/>
        </p:nvSpPr>
        <p:spPr>
          <a:xfrm>
            <a:off x="8895027" y="2483248"/>
            <a:ext cx="843501" cy="446276"/>
          </a:xfrm>
          <a:prstGeom prst="rect">
            <a:avLst/>
          </a:prstGeom>
          <a:noFill/>
        </p:spPr>
        <p:txBody>
          <a:bodyPr wrap="none" rtlCol="0">
            <a:spAutoFit/>
          </a:bodyPr>
          <a:lstStyle/>
          <a:p>
            <a:r>
              <a:rPr lang="en-GB" sz="2300" dirty="0"/>
              <a:t>10cm</a:t>
            </a:r>
          </a:p>
        </p:txBody>
      </p:sp>
      <p:sp>
        <p:nvSpPr>
          <p:cNvPr id="38" name="TextBox 37"/>
          <p:cNvSpPr txBox="1"/>
          <p:nvPr/>
        </p:nvSpPr>
        <p:spPr>
          <a:xfrm>
            <a:off x="8823043" y="392612"/>
            <a:ext cx="694421" cy="446276"/>
          </a:xfrm>
          <a:prstGeom prst="rect">
            <a:avLst/>
          </a:prstGeom>
          <a:noFill/>
        </p:spPr>
        <p:txBody>
          <a:bodyPr wrap="none" rtlCol="0">
            <a:spAutoFit/>
          </a:bodyPr>
          <a:lstStyle/>
          <a:p>
            <a:r>
              <a:rPr lang="en-GB" sz="2300" dirty="0"/>
              <a:t>6cm</a:t>
            </a:r>
          </a:p>
        </p:txBody>
      </p:sp>
      <p:sp>
        <p:nvSpPr>
          <p:cNvPr id="39" name="TextBox 38"/>
          <p:cNvSpPr txBox="1"/>
          <p:nvPr/>
        </p:nvSpPr>
        <p:spPr>
          <a:xfrm>
            <a:off x="10005083" y="1237257"/>
            <a:ext cx="694421" cy="446276"/>
          </a:xfrm>
          <a:prstGeom prst="rect">
            <a:avLst/>
          </a:prstGeom>
          <a:noFill/>
        </p:spPr>
        <p:txBody>
          <a:bodyPr wrap="none" rtlCol="0">
            <a:spAutoFit/>
          </a:bodyPr>
          <a:lstStyle/>
          <a:p>
            <a:r>
              <a:rPr lang="en-GB" sz="2300" dirty="0"/>
              <a:t>7cm</a:t>
            </a:r>
          </a:p>
        </p:txBody>
      </p:sp>
      <p:cxnSp>
        <p:nvCxnSpPr>
          <p:cNvPr id="43" name="Straight Connector 42"/>
          <p:cNvCxnSpPr/>
          <p:nvPr/>
        </p:nvCxnSpPr>
        <p:spPr>
          <a:xfrm>
            <a:off x="8730416" y="946066"/>
            <a:ext cx="0" cy="1373779"/>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47" name="TextBox 46"/>
          <p:cNvSpPr txBox="1"/>
          <p:nvPr/>
        </p:nvSpPr>
        <p:spPr>
          <a:xfrm>
            <a:off x="8057693" y="1943133"/>
            <a:ext cx="694421" cy="446276"/>
          </a:xfrm>
          <a:prstGeom prst="rect">
            <a:avLst/>
          </a:prstGeom>
          <a:noFill/>
        </p:spPr>
        <p:txBody>
          <a:bodyPr wrap="none" rtlCol="0">
            <a:spAutoFit/>
          </a:bodyPr>
          <a:lstStyle/>
          <a:p>
            <a:r>
              <a:rPr lang="en-GB" sz="2300" dirty="0"/>
              <a:t>2cm</a:t>
            </a:r>
          </a:p>
        </p:txBody>
      </p:sp>
      <p:grpSp>
        <p:nvGrpSpPr>
          <p:cNvPr id="50" name="Group 49"/>
          <p:cNvGrpSpPr/>
          <p:nvPr/>
        </p:nvGrpSpPr>
        <p:grpSpPr>
          <a:xfrm>
            <a:off x="637505" y="4509653"/>
            <a:ext cx="1584176" cy="1512168"/>
            <a:chOff x="9393895" y="1998132"/>
            <a:chExt cx="1584176" cy="1512168"/>
          </a:xfrm>
        </p:grpSpPr>
        <p:grpSp>
          <p:nvGrpSpPr>
            <p:cNvPr id="29" name="Group 28"/>
            <p:cNvGrpSpPr/>
            <p:nvPr/>
          </p:nvGrpSpPr>
          <p:grpSpPr>
            <a:xfrm>
              <a:off x="9393895" y="1998132"/>
              <a:ext cx="1584176" cy="1512168"/>
              <a:chOff x="9393895" y="1998132"/>
              <a:chExt cx="1584176" cy="1512168"/>
            </a:xfrm>
          </p:grpSpPr>
          <p:sp>
            <p:nvSpPr>
              <p:cNvPr id="10" name="Oval 9"/>
              <p:cNvSpPr/>
              <p:nvPr/>
            </p:nvSpPr>
            <p:spPr>
              <a:xfrm>
                <a:off x="9393895" y="1998132"/>
                <a:ext cx="1584176" cy="1512168"/>
              </a:xfrm>
              <a:prstGeom prst="ellipse">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cxnSp>
            <p:nvCxnSpPr>
              <p:cNvPr id="26" name="Straight Arrow Connector 25"/>
              <p:cNvCxnSpPr/>
              <p:nvPr/>
            </p:nvCxnSpPr>
            <p:spPr>
              <a:xfrm>
                <a:off x="9393895" y="2750518"/>
                <a:ext cx="1584176" cy="7395"/>
              </a:xfrm>
              <a:prstGeom prst="straightConnector1">
                <a:avLst/>
              </a:prstGeom>
              <a:ln w="9525" cap="flat" cmpd="sng" algn="ctr">
                <a:solidFill>
                  <a:schemeClr val="dk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grpSp>
        <p:sp>
          <p:nvSpPr>
            <p:cNvPr id="48" name="TextBox 47"/>
            <p:cNvSpPr txBox="1"/>
            <p:nvPr/>
          </p:nvSpPr>
          <p:spPr>
            <a:xfrm>
              <a:off x="9838772" y="2367464"/>
              <a:ext cx="694421" cy="446276"/>
            </a:xfrm>
            <a:prstGeom prst="rect">
              <a:avLst/>
            </a:prstGeom>
            <a:noFill/>
          </p:spPr>
          <p:txBody>
            <a:bodyPr wrap="none" rtlCol="0">
              <a:spAutoFit/>
            </a:bodyPr>
            <a:lstStyle/>
            <a:p>
              <a:r>
                <a:rPr lang="en-GB" sz="2300" dirty="0"/>
                <a:t>7cm</a:t>
              </a:r>
            </a:p>
          </p:txBody>
        </p:sp>
      </p:grpSp>
      <p:sp>
        <p:nvSpPr>
          <p:cNvPr id="49" name="TextBox 48"/>
          <p:cNvSpPr txBox="1"/>
          <p:nvPr/>
        </p:nvSpPr>
        <p:spPr>
          <a:xfrm>
            <a:off x="84607" y="3815635"/>
            <a:ext cx="10873208" cy="461665"/>
          </a:xfrm>
          <a:prstGeom prst="rect">
            <a:avLst/>
          </a:prstGeom>
          <a:noFill/>
        </p:spPr>
        <p:txBody>
          <a:bodyPr wrap="square" rtlCol="0">
            <a:spAutoFit/>
          </a:bodyPr>
          <a:lstStyle/>
          <a:p>
            <a:r>
              <a:rPr lang="en-GB" sz="2400" dirty="0"/>
              <a:t>Calculate the circumference and area of the circles below</a:t>
            </a:r>
          </a:p>
        </p:txBody>
      </p:sp>
      <p:grpSp>
        <p:nvGrpSpPr>
          <p:cNvPr id="56" name="Group 55"/>
          <p:cNvGrpSpPr/>
          <p:nvPr/>
        </p:nvGrpSpPr>
        <p:grpSpPr>
          <a:xfrm>
            <a:off x="5879976" y="4388719"/>
            <a:ext cx="1584176" cy="1512168"/>
            <a:chOff x="3440039" y="4866703"/>
            <a:chExt cx="1584176" cy="1512168"/>
          </a:xfrm>
        </p:grpSpPr>
        <p:grpSp>
          <p:nvGrpSpPr>
            <p:cNvPr id="52" name="Group 51"/>
            <p:cNvGrpSpPr/>
            <p:nvPr/>
          </p:nvGrpSpPr>
          <p:grpSpPr>
            <a:xfrm>
              <a:off x="3440039" y="4866703"/>
              <a:ext cx="1584176" cy="1512168"/>
              <a:chOff x="9393895" y="1998132"/>
              <a:chExt cx="1584176" cy="1512168"/>
            </a:xfrm>
          </p:grpSpPr>
          <p:sp>
            <p:nvSpPr>
              <p:cNvPr id="54" name="Oval 53"/>
              <p:cNvSpPr/>
              <p:nvPr/>
            </p:nvSpPr>
            <p:spPr>
              <a:xfrm>
                <a:off x="9393895" y="1998132"/>
                <a:ext cx="1584176" cy="1512168"/>
              </a:xfrm>
              <a:prstGeom prst="ellipse">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cxnSp>
            <p:nvCxnSpPr>
              <p:cNvPr id="55" name="Straight Arrow Connector 54"/>
              <p:cNvCxnSpPr/>
              <p:nvPr/>
            </p:nvCxnSpPr>
            <p:spPr>
              <a:xfrm>
                <a:off x="9393895" y="2750518"/>
                <a:ext cx="1584176" cy="7395"/>
              </a:xfrm>
              <a:prstGeom prst="straightConnector1">
                <a:avLst/>
              </a:prstGeom>
              <a:ln w="9525" cap="flat" cmpd="sng" algn="ctr">
                <a:solidFill>
                  <a:schemeClr val="dk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grpSp>
        <p:sp>
          <p:nvSpPr>
            <p:cNvPr id="53" name="TextBox 52"/>
            <p:cNvSpPr txBox="1"/>
            <p:nvPr/>
          </p:nvSpPr>
          <p:spPr>
            <a:xfrm>
              <a:off x="3884916" y="5236035"/>
              <a:ext cx="718466" cy="446276"/>
            </a:xfrm>
            <a:prstGeom prst="rect">
              <a:avLst/>
            </a:prstGeom>
            <a:noFill/>
          </p:spPr>
          <p:txBody>
            <a:bodyPr wrap="none" rtlCol="0">
              <a:spAutoFit/>
            </a:bodyPr>
            <a:lstStyle/>
            <a:p>
              <a:r>
                <a:rPr lang="en-GB" sz="2300" dirty="0"/>
                <a:t>13m</a:t>
              </a:r>
            </a:p>
          </p:txBody>
        </p:sp>
      </p:grpSp>
      <p:sp>
        <p:nvSpPr>
          <p:cNvPr id="2" name="TextBox 1"/>
          <p:cNvSpPr txBox="1"/>
          <p:nvPr/>
        </p:nvSpPr>
        <p:spPr>
          <a:xfrm>
            <a:off x="1155479" y="2971876"/>
            <a:ext cx="1717137" cy="830997"/>
          </a:xfrm>
          <a:prstGeom prst="rect">
            <a:avLst/>
          </a:prstGeom>
          <a:noFill/>
        </p:spPr>
        <p:txBody>
          <a:bodyPr wrap="none" rtlCol="0">
            <a:spAutoFit/>
          </a:bodyPr>
          <a:lstStyle/>
          <a:p>
            <a:r>
              <a:rPr lang="en-GB" sz="2400" dirty="0">
                <a:solidFill>
                  <a:srgbClr val="00B050"/>
                </a:solidFill>
              </a:rPr>
              <a:t>24 cm</a:t>
            </a:r>
            <a:r>
              <a:rPr lang="en-GB" sz="2400" baseline="30000" dirty="0">
                <a:solidFill>
                  <a:srgbClr val="00B050"/>
                </a:solidFill>
              </a:rPr>
              <a:t>2</a:t>
            </a:r>
          </a:p>
          <a:p>
            <a:r>
              <a:rPr lang="en-GB" sz="2400" dirty="0">
                <a:solidFill>
                  <a:srgbClr val="00B050"/>
                </a:solidFill>
              </a:rPr>
              <a:t>2.4 x 10</a:t>
            </a:r>
            <a:r>
              <a:rPr lang="en-GB" sz="2400" baseline="30000" dirty="0">
                <a:solidFill>
                  <a:srgbClr val="00B050"/>
                </a:solidFill>
              </a:rPr>
              <a:t>-3 </a:t>
            </a:r>
            <a:r>
              <a:rPr lang="en-GB" sz="2400" dirty="0">
                <a:solidFill>
                  <a:srgbClr val="00B050"/>
                </a:solidFill>
              </a:rPr>
              <a:t>m</a:t>
            </a:r>
            <a:r>
              <a:rPr lang="en-GB" sz="2400" baseline="30000" dirty="0">
                <a:solidFill>
                  <a:srgbClr val="00B050"/>
                </a:solidFill>
              </a:rPr>
              <a:t>2</a:t>
            </a:r>
          </a:p>
        </p:txBody>
      </p:sp>
      <p:sp>
        <p:nvSpPr>
          <p:cNvPr id="40" name="TextBox 39"/>
          <p:cNvSpPr txBox="1"/>
          <p:nvPr/>
        </p:nvSpPr>
        <p:spPr>
          <a:xfrm>
            <a:off x="4645461" y="2888843"/>
            <a:ext cx="1561646" cy="830997"/>
          </a:xfrm>
          <a:prstGeom prst="rect">
            <a:avLst/>
          </a:prstGeom>
          <a:noFill/>
        </p:spPr>
        <p:txBody>
          <a:bodyPr wrap="none" rtlCol="0">
            <a:spAutoFit/>
          </a:bodyPr>
          <a:lstStyle/>
          <a:p>
            <a:r>
              <a:rPr lang="en-GB" sz="2400" dirty="0">
                <a:solidFill>
                  <a:srgbClr val="00B050"/>
                </a:solidFill>
              </a:rPr>
              <a:t>10 km</a:t>
            </a:r>
            <a:r>
              <a:rPr lang="en-GB" sz="2400" baseline="30000" dirty="0">
                <a:solidFill>
                  <a:srgbClr val="00B050"/>
                </a:solidFill>
              </a:rPr>
              <a:t>2</a:t>
            </a:r>
          </a:p>
          <a:p>
            <a:r>
              <a:rPr lang="en-GB" sz="2400" dirty="0">
                <a:solidFill>
                  <a:srgbClr val="00B050"/>
                </a:solidFill>
              </a:rPr>
              <a:t>1 x 10</a:t>
            </a:r>
            <a:r>
              <a:rPr lang="en-GB" sz="2400" baseline="30000" dirty="0">
                <a:solidFill>
                  <a:srgbClr val="00B050"/>
                </a:solidFill>
              </a:rPr>
              <a:t>7 </a:t>
            </a:r>
            <a:r>
              <a:rPr lang="en-GB" sz="2400" dirty="0">
                <a:solidFill>
                  <a:srgbClr val="00B050"/>
                </a:solidFill>
              </a:rPr>
              <a:t>km</a:t>
            </a:r>
            <a:r>
              <a:rPr lang="en-GB" sz="2400" baseline="30000" dirty="0">
                <a:solidFill>
                  <a:srgbClr val="00B050"/>
                </a:solidFill>
              </a:rPr>
              <a:t>2</a:t>
            </a:r>
          </a:p>
        </p:txBody>
      </p:sp>
      <p:sp>
        <p:nvSpPr>
          <p:cNvPr id="41" name="TextBox 40"/>
          <p:cNvSpPr txBox="1"/>
          <p:nvPr/>
        </p:nvSpPr>
        <p:spPr>
          <a:xfrm>
            <a:off x="8937098" y="2942107"/>
            <a:ext cx="1846980" cy="830997"/>
          </a:xfrm>
          <a:prstGeom prst="rect">
            <a:avLst/>
          </a:prstGeom>
          <a:noFill/>
        </p:spPr>
        <p:txBody>
          <a:bodyPr wrap="none" rtlCol="0">
            <a:spAutoFit/>
          </a:bodyPr>
          <a:lstStyle/>
          <a:p>
            <a:r>
              <a:rPr lang="en-GB" sz="2400" dirty="0">
                <a:solidFill>
                  <a:srgbClr val="00B050"/>
                </a:solidFill>
              </a:rPr>
              <a:t>56cm</a:t>
            </a:r>
            <a:r>
              <a:rPr lang="en-GB" sz="2400" baseline="30000" dirty="0">
                <a:solidFill>
                  <a:srgbClr val="00B050"/>
                </a:solidFill>
              </a:rPr>
              <a:t>2</a:t>
            </a:r>
          </a:p>
          <a:p>
            <a:r>
              <a:rPr lang="en-GB" sz="2400" dirty="0">
                <a:solidFill>
                  <a:srgbClr val="00B050"/>
                </a:solidFill>
              </a:rPr>
              <a:t>5.6 x 10</a:t>
            </a:r>
            <a:r>
              <a:rPr lang="en-GB" sz="2400" baseline="30000" dirty="0">
                <a:solidFill>
                  <a:srgbClr val="00B050"/>
                </a:solidFill>
              </a:rPr>
              <a:t>-3 </a:t>
            </a:r>
            <a:r>
              <a:rPr lang="en-GB" sz="2400" dirty="0">
                <a:solidFill>
                  <a:srgbClr val="00B050"/>
                </a:solidFill>
              </a:rPr>
              <a:t>cm</a:t>
            </a:r>
            <a:r>
              <a:rPr lang="en-GB" sz="2400" baseline="30000" dirty="0">
                <a:solidFill>
                  <a:srgbClr val="00B050"/>
                </a:solidFill>
              </a:rPr>
              <a:t>2</a:t>
            </a:r>
          </a:p>
        </p:txBody>
      </p:sp>
      <p:sp>
        <p:nvSpPr>
          <p:cNvPr id="3" name="TextBox 2"/>
          <p:cNvSpPr txBox="1"/>
          <p:nvPr/>
        </p:nvSpPr>
        <p:spPr>
          <a:xfrm>
            <a:off x="2607999" y="4533839"/>
            <a:ext cx="3276364" cy="1200329"/>
          </a:xfrm>
          <a:prstGeom prst="rect">
            <a:avLst/>
          </a:prstGeom>
          <a:noFill/>
        </p:spPr>
        <p:txBody>
          <a:bodyPr wrap="square" rtlCol="0">
            <a:spAutoFit/>
          </a:bodyPr>
          <a:lstStyle/>
          <a:p>
            <a:r>
              <a:rPr lang="en-GB" sz="2400" dirty="0">
                <a:solidFill>
                  <a:srgbClr val="00B050"/>
                </a:solidFill>
              </a:rPr>
              <a:t>22cm</a:t>
            </a:r>
          </a:p>
          <a:p>
            <a:endParaRPr lang="en-GB" sz="2400" dirty="0">
              <a:solidFill>
                <a:srgbClr val="00B050"/>
              </a:solidFill>
            </a:endParaRPr>
          </a:p>
          <a:p>
            <a:r>
              <a:rPr lang="en-GB" sz="2400" dirty="0">
                <a:solidFill>
                  <a:srgbClr val="00B050"/>
                </a:solidFill>
              </a:rPr>
              <a:t>38cm</a:t>
            </a:r>
            <a:r>
              <a:rPr lang="en-GB" sz="2400" baseline="30000" dirty="0">
                <a:solidFill>
                  <a:srgbClr val="00B050"/>
                </a:solidFill>
              </a:rPr>
              <a:t>2</a:t>
            </a:r>
          </a:p>
        </p:txBody>
      </p:sp>
      <p:sp>
        <p:nvSpPr>
          <p:cNvPr id="42" name="TextBox 41"/>
          <p:cNvSpPr txBox="1"/>
          <p:nvPr/>
        </p:nvSpPr>
        <p:spPr>
          <a:xfrm>
            <a:off x="7936093" y="4501958"/>
            <a:ext cx="3276364" cy="1200329"/>
          </a:xfrm>
          <a:prstGeom prst="rect">
            <a:avLst/>
          </a:prstGeom>
          <a:noFill/>
        </p:spPr>
        <p:txBody>
          <a:bodyPr wrap="square" rtlCol="0">
            <a:spAutoFit/>
          </a:bodyPr>
          <a:lstStyle/>
          <a:p>
            <a:r>
              <a:rPr lang="en-GB" sz="2400" dirty="0">
                <a:solidFill>
                  <a:srgbClr val="00B050"/>
                </a:solidFill>
              </a:rPr>
              <a:t>41m</a:t>
            </a:r>
          </a:p>
          <a:p>
            <a:endParaRPr lang="en-GB" sz="2400" dirty="0">
              <a:solidFill>
                <a:srgbClr val="00B050"/>
              </a:solidFill>
            </a:endParaRPr>
          </a:p>
          <a:p>
            <a:r>
              <a:rPr lang="en-GB" sz="2400" dirty="0">
                <a:solidFill>
                  <a:srgbClr val="00B050"/>
                </a:solidFill>
              </a:rPr>
              <a:t>130m</a:t>
            </a:r>
            <a:r>
              <a:rPr lang="en-GB" sz="2400" baseline="30000" dirty="0">
                <a:solidFill>
                  <a:srgbClr val="00B050"/>
                </a:solidFill>
              </a:rPr>
              <a:t>2</a:t>
            </a:r>
          </a:p>
        </p:txBody>
      </p:sp>
      <p:cxnSp>
        <p:nvCxnSpPr>
          <p:cNvPr id="44" name="Straight Connector 43"/>
          <p:cNvCxnSpPr/>
          <p:nvPr/>
        </p:nvCxnSpPr>
        <p:spPr>
          <a:xfrm>
            <a:off x="9727908" y="973305"/>
            <a:ext cx="0" cy="1373779"/>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45" name="TextBox 44"/>
          <p:cNvSpPr txBox="1"/>
          <p:nvPr/>
        </p:nvSpPr>
        <p:spPr>
          <a:xfrm>
            <a:off x="9657872" y="1959662"/>
            <a:ext cx="694421" cy="446276"/>
          </a:xfrm>
          <a:prstGeom prst="rect">
            <a:avLst/>
          </a:prstGeom>
          <a:noFill/>
        </p:spPr>
        <p:txBody>
          <a:bodyPr wrap="none" rtlCol="0">
            <a:spAutoFit/>
          </a:bodyPr>
          <a:lstStyle/>
          <a:p>
            <a:r>
              <a:rPr lang="en-GB" sz="2300" dirty="0"/>
              <a:t>2cm</a:t>
            </a:r>
          </a:p>
        </p:txBody>
      </p:sp>
    </p:spTree>
    <p:extLst>
      <p:ext uri="{BB962C8B-B14F-4D97-AF65-F5344CB8AC3E}">
        <p14:creationId xmlns:p14="http://schemas.microsoft.com/office/powerpoint/2010/main" val="1590605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328" y="692696"/>
            <a:ext cx="12000656" cy="1200329"/>
          </a:xfrm>
          <a:prstGeom prst="rect">
            <a:avLst/>
          </a:prstGeom>
          <a:noFill/>
        </p:spPr>
        <p:txBody>
          <a:bodyPr wrap="square" rtlCol="0">
            <a:spAutoFit/>
          </a:bodyPr>
          <a:lstStyle/>
          <a:p>
            <a:r>
              <a:rPr lang="en-GB" sz="2400" b="1" dirty="0"/>
              <a:t>Units</a:t>
            </a:r>
          </a:p>
          <a:p>
            <a:r>
              <a:rPr lang="en-GB" sz="2400" dirty="0"/>
              <a:t>You need to use correct units in calculations and convert units. Below are the five ‘base’ or S.I units you will use this year. You need to be able to convert and recognise units in S.I units</a:t>
            </a:r>
          </a:p>
        </p:txBody>
      </p:sp>
      <p:graphicFrame>
        <p:nvGraphicFramePr>
          <p:cNvPr id="6" name="Table 5"/>
          <p:cNvGraphicFramePr>
            <a:graphicFrameLocks noGrp="1"/>
          </p:cNvGraphicFramePr>
          <p:nvPr>
            <p:extLst>
              <p:ext uri="{D42A27DB-BD31-4B8C-83A1-F6EECF244321}">
                <p14:modId xmlns:p14="http://schemas.microsoft.com/office/powerpoint/2010/main" val="897855262"/>
              </p:ext>
            </p:extLst>
          </p:nvPr>
        </p:nvGraphicFramePr>
        <p:xfrm>
          <a:off x="119336" y="1988840"/>
          <a:ext cx="3528392" cy="3168351"/>
        </p:xfrm>
        <a:graphic>
          <a:graphicData uri="http://schemas.openxmlformats.org/drawingml/2006/table">
            <a:tbl>
              <a:tblPr>
                <a:tableStyleId>{5DA37D80-6434-44D0-A028-1B22A696006F}</a:tableStyleId>
              </a:tblPr>
              <a:tblGrid>
                <a:gridCol w="2282609">
                  <a:extLst>
                    <a:ext uri="{9D8B030D-6E8A-4147-A177-3AD203B41FA5}">
                      <a16:colId xmlns:a16="http://schemas.microsoft.com/office/drawing/2014/main" val="2167132112"/>
                    </a:ext>
                  </a:extLst>
                </a:gridCol>
                <a:gridCol w="1245783">
                  <a:extLst>
                    <a:ext uri="{9D8B030D-6E8A-4147-A177-3AD203B41FA5}">
                      <a16:colId xmlns:a16="http://schemas.microsoft.com/office/drawing/2014/main" val="3351634026"/>
                    </a:ext>
                  </a:extLst>
                </a:gridCol>
              </a:tblGrid>
              <a:tr h="465934">
                <a:tc>
                  <a:txBody>
                    <a:bodyPr/>
                    <a:lstStyle/>
                    <a:p>
                      <a:pPr algn="ctr"/>
                      <a:r>
                        <a:rPr lang="en-GB" sz="2400" b="1" dirty="0">
                          <a:solidFill>
                            <a:srgbClr val="E46A08"/>
                          </a:solidFill>
                        </a:rPr>
                        <a:t>Quantity</a:t>
                      </a:r>
                    </a:p>
                  </a:txBody>
                  <a:tcPr anchor="ctr"/>
                </a:tc>
                <a:tc>
                  <a:txBody>
                    <a:bodyPr/>
                    <a:lstStyle/>
                    <a:p>
                      <a:pPr algn="ctr"/>
                      <a:r>
                        <a:rPr lang="en-GB" sz="2400" b="1" dirty="0">
                          <a:solidFill>
                            <a:srgbClr val="E46A08"/>
                          </a:solidFill>
                          <a:effectLst/>
                        </a:rPr>
                        <a:t>S.I</a:t>
                      </a:r>
                      <a:r>
                        <a:rPr lang="en-GB" sz="2400" b="1" baseline="0" dirty="0">
                          <a:solidFill>
                            <a:srgbClr val="E46A08"/>
                          </a:solidFill>
                          <a:effectLst/>
                        </a:rPr>
                        <a:t> Unit</a:t>
                      </a:r>
                      <a:endParaRPr lang="en-GB" sz="2400" b="1" dirty="0">
                        <a:solidFill>
                          <a:srgbClr val="E46A08"/>
                        </a:solidFill>
                        <a:effectLst/>
                      </a:endParaRPr>
                    </a:p>
                  </a:txBody>
                  <a:tcPr anchor="ctr"/>
                </a:tc>
                <a:extLst>
                  <a:ext uri="{0D108BD9-81ED-4DB2-BD59-A6C34878D82A}">
                    <a16:rowId xmlns:a16="http://schemas.microsoft.com/office/drawing/2014/main" val="1683645925"/>
                  </a:ext>
                </a:extLst>
              </a:tr>
              <a:tr h="838681">
                <a:tc>
                  <a:txBody>
                    <a:bodyPr/>
                    <a:lstStyle/>
                    <a:p>
                      <a:r>
                        <a:rPr lang="en-GB" sz="2400" dirty="0"/>
                        <a:t>electric current</a:t>
                      </a:r>
                    </a:p>
                  </a:txBody>
                  <a:tcPr anchor="ctr"/>
                </a:tc>
                <a:tc>
                  <a:txBody>
                    <a:bodyPr/>
                    <a:lstStyle/>
                    <a:p>
                      <a:pPr algn="ctr"/>
                      <a:r>
                        <a:rPr lang="en-GB" sz="2400" dirty="0">
                          <a:effectLst/>
                        </a:rPr>
                        <a:t>A</a:t>
                      </a:r>
                    </a:p>
                  </a:txBody>
                  <a:tcPr anchor="ctr"/>
                </a:tc>
                <a:extLst>
                  <a:ext uri="{0D108BD9-81ED-4DB2-BD59-A6C34878D82A}">
                    <a16:rowId xmlns:a16="http://schemas.microsoft.com/office/drawing/2014/main" val="596436971"/>
                  </a:ext>
                </a:extLst>
              </a:tr>
              <a:tr h="465934">
                <a:tc>
                  <a:txBody>
                    <a:bodyPr/>
                    <a:lstStyle/>
                    <a:p>
                      <a:r>
                        <a:rPr lang="en-GB" sz="2400"/>
                        <a:t>temperature</a:t>
                      </a:r>
                    </a:p>
                  </a:txBody>
                  <a:tcPr anchor="ctr"/>
                </a:tc>
                <a:tc>
                  <a:txBody>
                    <a:bodyPr/>
                    <a:lstStyle/>
                    <a:p>
                      <a:pPr algn="ctr"/>
                      <a:r>
                        <a:rPr lang="en-GB" sz="2400">
                          <a:effectLst/>
                        </a:rPr>
                        <a:t>K</a:t>
                      </a:r>
                    </a:p>
                  </a:txBody>
                  <a:tcPr anchor="ctr"/>
                </a:tc>
                <a:extLst>
                  <a:ext uri="{0D108BD9-81ED-4DB2-BD59-A6C34878D82A}">
                    <a16:rowId xmlns:a16="http://schemas.microsoft.com/office/drawing/2014/main" val="2886741409"/>
                  </a:ext>
                </a:extLst>
              </a:tr>
              <a:tr h="465934">
                <a:tc>
                  <a:txBody>
                    <a:bodyPr/>
                    <a:lstStyle/>
                    <a:p>
                      <a:r>
                        <a:rPr lang="en-GB" sz="2400"/>
                        <a:t>time</a:t>
                      </a:r>
                    </a:p>
                  </a:txBody>
                  <a:tcPr anchor="ctr"/>
                </a:tc>
                <a:tc>
                  <a:txBody>
                    <a:bodyPr/>
                    <a:lstStyle/>
                    <a:p>
                      <a:pPr algn="ctr"/>
                      <a:r>
                        <a:rPr lang="en-GB" sz="2400">
                          <a:effectLst/>
                        </a:rPr>
                        <a:t>s</a:t>
                      </a:r>
                    </a:p>
                  </a:txBody>
                  <a:tcPr anchor="ctr"/>
                </a:tc>
                <a:extLst>
                  <a:ext uri="{0D108BD9-81ED-4DB2-BD59-A6C34878D82A}">
                    <a16:rowId xmlns:a16="http://schemas.microsoft.com/office/drawing/2014/main" val="1617492814"/>
                  </a:ext>
                </a:extLst>
              </a:tr>
              <a:tr h="465934">
                <a:tc>
                  <a:txBody>
                    <a:bodyPr/>
                    <a:lstStyle/>
                    <a:p>
                      <a:r>
                        <a:rPr lang="en-GB" sz="2400"/>
                        <a:t>length</a:t>
                      </a:r>
                    </a:p>
                  </a:txBody>
                  <a:tcPr anchor="ctr"/>
                </a:tc>
                <a:tc>
                  <a:txBody>
                    <a:bodyPr/>
                    <a:lstStyle/>
                    <a:p>
                      <a:pPr algn="ctr"/>
                      <a:r>
                        <a:rPr lang="en-GB" sz="2400">
                          <a:effectLst/>
                        </a:rPr>
                        <a:t>m</a:t>
                      </a:r>
                    </a:p>
                  </a:txBody>
                  <a:tcPr anchor="ctr"/>
                </a:tc>
                <a:extLst>
                  <a:ext uri="{0D108BD9-81ED-4DB2-BD59-A6C34878D82A}">
                    <a16:rowId xmlns:a16="http://schemas.microsoft.com/office/drawing/2014/main" val="718409325"/>
                  </a:ext>
                </a:extLst>
              </a:tr>
              <a:tr h="465934">
                <a:tc>
                  <a:txBody>
                    <a:bodyPr/>
                    <a:lstStyle/>
                    <a:p>
                      <a:r>
                        <a:rPr lang="en-GB" sz="2400" dirty="0"/>
                        <a:t>mass</a:t>
                      </a:r>
                    </a:p>
                  </a:txBody>
                  <a:tcPr anchor="ctr"/>
                </a:tc>
                <a:tc>
                  <a:txBody>
                    <a:bodyPr/>
                    <a:lstStyle/>
                    <a:p>
                      <a:pPr algn="ctr"/>
                      <a:r>
                        <a:rPr lang="en-GB" sz="2400" dirty="0">
                          <a:effectLst/>
                        </a:rPr>
                        <a:t>kg</a:t>
                      </a:r>
                    </a:p>
                  </a:txBody>
                  <a:tcPr anchor="ctr"/>
                </a:tc>
                <a:extLst>
                  <a:ext uri="{0D108BD9-81ED-4DB2-BD59-A6C34878D82A}">
                    <a16:rowId xmlns:a16="http://schemas.microsoft.com/office/drawing/2014/main" val="249428182"/>
                  </a:ext>
                </a:extLst>
              </a:tr>
            </a:tbl>
          </a:graphicData>
        </a:graphic>
      </p:graphicFrame>
      <mc:AlternateContent xmlns:mc="http://schemas.openxmlformats.org/markup-compatibility/2006" xmlns:a14="http://schemas.microsoft.com/office/drawing/2010/main">
        <mc:Choice Requires="a14">
          <p:sp>
            <p:nvSpPr>
              <p:cNvPr id="8" name="TextBox 7"/>
              <p:cNvSpPr txBox="1"/>
              <p:nvPr/>
            </p:nvSpPr>
            <p:spPr>
              <a:xfrm>
                <a:off x="3935760" y="1893025"/>
                <a:ext cx="8136904" cy="5056064"/>
              </a:xfrm>
              <a:prstGeom prst="rect">
                <a:avLst/>
              </a:prstGeom>
              <a:noFill/>
            </p:spPr>
            <p:txBody>
              <a:bodyPr wrap="square" rtlCol="0">
                <a:spAutoFit/>
              </a:bodyPr>
              <a:lstStyle/>
              <a:p>
                <a:r>
                  <a:rPr lang="en-GB" sz="2400" dirty="0"/>
                  <a:t>1) Force = Change in momentum/time</a:t>
                </a:r>
              </a:p>
              <a:p>
                <a:r>
                  <a:rPr lang="en-GB" sz="2400" dirty="0"/>
                  <a:t>Write the unit for Force, </a:t>
                </a:r>
                <a:r>
                  <a:rPr lang="en-GB" sz="2400" dirty="0" err="1"/>
                  <a:t>Newtons</a:t>
                </a:r>
                <a:r>
                  <a:rPr lang="en-GB" sz="2400" dirty="0"/>
                  <a:t>, in S.I units</a:t>
                </a:r>
              </a:p>
              <a:p>
                <a:endParaRPr lang="en-GB" sz="2400" dirty="0"/>
              </a:p>
              <a:p>
                <a:r>
                  <a:rPr lang="en-GB" sz="2400" dirty="0"/>
                  <a:t>2) Convert 10km/hour into S.I units</a:t>
                </a:r>
              </a:p>
              <a:p>
                <a:endParaRPr lang="en-GB" sz="2400" dirty="0"/>
              </a:p>
              <a:p>
                <a:r>
                  <a:rPr lang="en-GB" sz="2400" dirty="0"/>
                  <a:t>3) Kinetic energy can be calculated using </a:t>
                </a:r>
                <a14:m>
                  <m:oMath xmlns:m="http://schemas.openxmlformats.org/officeDocument/2006/math">
                    <m:r>
                      <m:rPr>
                        <m:sty m:val="p"/>
                      </m:rPr>
                      <a:rPr lang="en-GB" sz="2400">
                        <a:latin typeface="Cambria Math" panose="02040503050406030204" pitchFamily="18" charset="0"/>
                      </a:rPr>
                      <m:t>E</m:t>
                    </m:r>
                    <m:r>
                      <a:rPr lang="en-GB" sz="2400">
                        <a:latin typeface="Cambria Math" panose="02040503050406030204" pitchFamily="18" charset="0"/>
                      </a:rPr>
                      <m:t>= </m:t>
                    </m:r>
                    <m:f>
                      <m:fPr>
                        <m:ctrlPr>
                          <a:rPr lang="en-GB" sz="2400" i="1">
                            <a:latin typeface="Cambria Math" panose="02040503050406030204" pitchFamily="18" charset="0"/>
                          </a:rPr>
                        </m:ctrlPr>
                      </m:fPr>
                      <m:num>
                        <m:r>
                          <a:rPr lang="en-GB" sz="2400">
                            <a:latin typeface="Cambria Math" panose="02040503050406030204" pitchFamily="18" charset="0"/>
                          </a:rPr>
                          <m:t>1</m:t>
                        </m:r>
                      </m:num>
                      <m:den>
                        <m:r>
                          <a:rPr lang="en-GB" sz="2400">
                            <a:latin typeface="Cambria Math" panose="02040503050406030204" pitchFamily="18" charset="0"/>
                          </a:rPr>
                          <m:t>2</m:t>
                        </m:r>
                      </m:den>
                    </m:f>
                    <m:r>
                      <m:rPr>
                        <m:sty m:val="p"/>
                      </m:rPr>
                      <a:rPr lang="en-GB" sz="2400">
                        <a:latin typeface="Cambria Math" panose="02040503050406030204" pitchFamily="18" charset="0"/>
                      </a:rPr>
                      <m:t>m</m:t>
                    </m:r>
                    <m:sSup>
                      <m:sSupPr>
                        <m:ctrlPr>
                          <a:rPr lang="en-GB" sz="2400" i="1">
                            <a:latin typeface="Cambria Math" panose="02040503050406030204" pitchFamily="18" charset="0"/>
                          </a:rPr>
                        </m:ctrlPr>
                      </m:sSupPr>
                      <m:e>
                        <m:r>
                          <m:rPr>
                            <m:sty m:val="p"/>
                          </m:rPr>
                          <a:rPr lang="en-GB" sz="2400">
                            <a:latin typeface="Cambria Math" panose="02040503050406030204" pitchFamily="18" charset="0"/>
                          </a:rPr>
                          <m:t>v</m:t>
                        </m:r>
                      </m:e>
                      <m:sup>
                        <m:r>
                          <a:rPr lang="en-GB" sz="2400">
                            <a:latin typeface="Cambria Math" panose="02040503050406030204" pitchFamily="18" charset="0"/>
                          </a:rPr>
                          <m:t>2</m:t>
                        </m:r>
                      </m:sup>
                    </m:sSup>
                  </m:oMath>
                </a14:m>
                <a:endParaRPr lang="en-GB" sz="2400" dirty="0">
                  <a:latin typeface="+mj-lt"/>
                </a:endParaRPr>
              </a:p>
              <a:p>
                <a:r>
                  <a:rPr lang="en-GB" sz="2400" dirty="0"/>
                  <a:t>Write the unit for energy, Joules, in S.I units </a:t>
                </a:r>
              </a:p>
              <a:p>
                <a:endParaRPr lang="en-GB" sz="2400" dirty="0"/>
              </a:p>
              <a:p>
                <a:r>
                  <a:rPr lang="en-GB" sz="2400" dirty="0"/>
                  <a:t>4) Which of these is a correct unit of power? </a:t>
                </a:r>
              </a:p>
              <a:p>
                <a:r>
                  <a:rPr lang="en-GB" sz="2400" dirty="0"/>
                  <a:t>a) </a:t>
                </a:r>
                <a:r>
                  <a:rPr lang="en-GB" sz="2400" dirty="0" err="1"/>
                  <a:t>Js</a:t>
                </a:r>
                <a:r>
                  <a:rPr lang="en-GB" sz="2400" dirty="0"/>
                  <a:t>      b) kgm</a:t>
                </a:r>
                <a:r>
                  <a:rPr lang="en-GB" sz="2400" baseline="30000" dirty="0"/>
                  <a:t>-1</a:t>
                </a:r>
                <a:r>
                  <a:rPr lang="en-GB" sz="2400" dirty="0"/>
                  <a:t>s</a:t>
                </a:r>
                <a:r>
                  <a:rPr lang="en-GB" sz="2400" baseline="30000" dirty="0"/>
                  <a:t>-2</a:t>
                </a:r>
                <a:r>
                  <a:rPr lang="en-GB" sz="2400" dirty="0"/>
                  <a:t>     c)  Nm            d) kg m</a:t>
                </a:r>
                <a:r>
                  <a:rPr lang="en-GB" sz="2400" baseline="30000" dirty="0"/>
                  <a:t>2</a:t>
                </a:r>
                <a:r>
                  <a:rPr lang="en-GB" sz="2400" dirty="0"/>
                  <a:t> s</a:t>
                </a:r>
                <a:r>
                  <a:rPr lang="en-GB" sz="2400" baseline="30000" dirty="0"/>
                  <a:t>−3</a:t>
                </a:r>
              </a:p>
              <a:p>
                <a:r>
                  <a:rPr lang="en-GB" sz="2400" dirty="0">
                    <a:solidFill>
                      <a:srgbClr val="E46A08"/>
                    </a:solidFill>
                  </a:rPr>
                  <a:t>Going deeper: Write down as many different units for a) energy and b) power as you can</a:t>
                </a:r>
              </a:p>
              <a:p>
                <a:endParaRPr lang="en-GB" sz="2400" dirty="0"/>
              </a:p>
            </p:txBody>
          </p:sp>
        </mc:Choice>
        <mc:Fallback xmlns="">
          <p:sp>
            <p:nvSpPr>
              <p:cNvPr id="8" name="TextBox 7"/>
              <p:cNvSpPr txBox="1">
                <a:spLocks noRot="1" noChangeAspect="1" noMove="1" noResize="1" noEditPoints="1" noAdjustHandles="1" noChangeArrowheads="1" noChangeShapeType="1" noTextEdit="1"/>
              </p:cNvSpPr>
              <p:nvPr/>
            </p:nvSpPr>
            <p:spPr>
              <a:xfrm>
                <a:off x="3935760" y="1893025"/>
                <a:ext cx="8136904" cy="5056064"/>
              </a:xfrm>
              <a:prstGeom prst="rect">
                <a:avLst/>
              </a:prstGeom>
              <a:blipFill>
                <a:blip r:embed="rId2"/>
                <a:stretch>
                  <a:fillRect l="-1199" t="-965" r="-525"/>
                </a:stretch>
              </a:blipFill>
            </p:spPr>
            <p:txBody>
              <a:bodyPr/>
              <a:lstStyle/>
              <a:p>
                <a:r>
                  <a:rPr lang="en-GB">
                    <a:noFill/>
                  </a:rPr>
                  <a:t> </a:t>
                </a:r>
              </a:p>
            </p:txBody>
          </p:sp>
        </mc:Fallback>
      </mc:AlternateContent>
      <p:sp>
        <p:nvSpPr>
          <p:cNvPr id="5" name="Rectangle 4">
            <a:extLst>
              <a:ext uri="{FF2B5EF4-FFF2-40B4-BE49-F238E27FC236}">
                <a16:creationId xmlns:a16="http://schemas.microsoft.com/office/drawing/2014/main" id="{9207B5DE-BB3C-4C6C-B119-DED110278733}"/>
              </a:ext>
            </a:extLst>
          </p:cNvPr>
          <p:cNvSpPr/>
          <p:nvPr/>
        </p:nvSpPr>
        <p:spPr>
          <a:xfrm>
            <a:off x="3071664" y="487172"/>
            <a:ext cx="4355681" cy="461665"/>
          </a:xfrm>
          <a:prstGeom prst="rect">
            <a:avLst/>
          </a:prstGeom>
        </p:spPr>
        <p:txBody>
          <a:bodyPr wrap="none">
            <a:spAutoFit/>
          </a:bodyPr>
          <a:lstStyle/>
          <a:p>
            <a:pPr algn="ctr"/>
            <a:r>
              <a:rPr lang="en-GB" sz="2400" b="1" dirty="0">
                <a:solidFill>
                  <a:srgbClr val="FF0000"/>
                </a:solidFill>
              </a:rPr>
              <a:t>WORK OUT THE ANSWERS!</a:t>
            </a:r>
          </a:p>
        </p:txBody>
      </p:sp>
    </p:spTree>
    <p:extLst>
      <p:ext uri="{BB962C8B-B14F-4D97-AF65-F5344CB8AC3E}">
        <p14:creationId xmlns:p14="http://schemas.microsoft.com/office/powerpoint/2010/main" val="671169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9376" y="836712"/>
            <a:ext cx="12000656" cy="461665"/>
          </a:xfrm>
          <a:prstGeom prst="rect">
            <a:avLst/>
          </a:prstGeom>
          <a:noFill/>
        </p:spPr>
        <p:txBody>
          <a:bodyPr wrap="square" rtlCol="0">
            <a:spAutoFit/>
          </a:bodyPr>
          <a:lstStyle/>
          <a:p>
            <a:r>
              <a:rPr lang="en-GB" sz="2400" b="1" dirty="0"/>
              <a:t>Units</a:t>
            </a:r>
            <a:endParaRPr lang="en-GB" sz="2400" dirty="0"/>
          </a:p>
        </p:txBody>
      </p:sp>
      <p:sp>
        <p:nvSpPr>
          <p:cNvPr id="8" name="TextBox 7"/>
          <p:cNvSpPr txBox="1"/>
          <p:nvPr/>
        </p:nvSpPr>
        <p:spPr>
          <a:xfrm>
            <a:off x="263352" y="1484784"/>
            <a:ext cx="7704856" cy="4154984"/>
          </a:xfrm>
          <a:prstGeom prst="rect">
            <a:avLst/>
          </a:prstGeom>
          <a:noFill/>
        </p:spPr>
        <p:txBody>
          <a:bodyPr wrap="square" rtlCol="0">
            <a:spAutoFit/>
          </a:bodyPr>
          <a:lstStyle/>
          <a:p>
            <a:pPr marL="457200" indent="-457200">
              <a:buAutoNum type="arabicParenR"/>
            </a:pPr>
            <a:r>
              <a:rPr lang="en-GB" sz="2400" dirty="0"/>
              <a:t>Write the unit for Force, </a:t>
            </a:r>
            <a:r>
              <a:rPr lang="en-GB" sz="2400" dirty="0" err="1"/>
              <a:t>Newtons</a:t>
            </a:r>
            <a:r>
              <a:rPr lang="en-GB" sz="2400" dirty="0"/>
              <a:t>, in S.I units </a:t>
            </a:r>
            <a:r>
              <a:rPr lang="en-GB" sz="2400" dirty="0">
                <a:solidFill>
                  <a:srgbClr val="00B050"/>
                </a:solidFill>
              </a:rPr>
              <a:t>kg </a:t>
            </a:r>
            <a:r>
              <a:rPr lang="en-GB" sz="2400" dirty="0" err="1">
                <a:solidFill>
                  <a:srgbClr val="00B050"/>
                </a:solidFill>
              </a:rPr>
              <a:t>ms</a:t>
            </a:r>
            <a:r>
              <a:rPr lang="en-GB" sz="2400" baseline="30000" dirty="0">
                <a:solidFill>
                  <a:srgbClr val="00B050"/>
                </a:solidFill>
              </a:rPr>
              <a:t>–2</a:t>
            </a:r>
            <a:endParaRPr lang="en-GB" sz="2400" dirty="0">
              <a:solidFill>
                <a:srgbClr val="00B050"/>
              </a:solidFill>
            </a:endParaRPr>
          </a:p>
          <a:p>
            <a:endParaRPr lang="en-GB" sz="2400" dirty="0"/>
          </a:p>
          <a:p>
            <a:r>
              <a:rPr lang="en-GB" sz="2400" dirty="0"/>
              <a:t>2) Convert 10km/hour into S.I units </a:t>
            </a:r>
            <a:r>
              <a:rPr lang="en-GB" sz="2400" dirty="0">
                <a:solidFill>
                  <a:srgbClr val="00B050"/>
                </a:solidFill>
              </a:rPr>
              <a:t>2.8m/s</a:t>
            </a:r>
          </a:p>
          <a:p>
            <a:endParaRPr lang="en-GB" sz="2400" dirty="0">
              <a:solidFill>
                <a:srgbClr val="E46A08"/>
              </a:solidFill>
            </a:endParaRPr>
          </a:p>
          <a:p>
            <a:r>
              <a:rPr lang="en-GB" sz="2400" dirty="0">
                <a:solidFill>
                  <a:srgbClr val="00B050"/>
                </a:solidFill>
              </a:rPr>
              <a:t>10 000m/hour = 166.67m/minute = 2.8m/s</a:t>
            </a:r>
          </a:p>
          <a:p>
            <a:endParaRPr lang="en-GB" sz="2400" dirty="0"/>
          </a:p>
          <a:p>
            <a:r>
              <a:rPr lang="en-GB" sz="2400" dirty="0"/>
              <a:t>3) Write the unit for energy, Joules, in S.I units </a:t>
            </a:r>
            <a:r>
              <a:rPr lang="en-GB" sz="2400" dirty="0">
                <a:solidFill>
                  <a:srgbClr val="00B050"/>
                </a:solidFill>
              </a:rPr>
              <a:t>kg m</a:t>
            </a:r>
            <a:r>
              <a:rPr lang="en-GB" sz="2400" baseline="30000" dirty="0">
                <a:solidFill>
                  <a:srgbClr val="00B050"/>
                </a:solidFill>
              </a:rPr>
              <a:t>2</a:t>
            </a:r>
            <a:r>
              <a:rPr lang="en-GB" sz="2400" dirty="0">
                <a:solidFill>
                  <a:srgbClr val="00B050"/>
                </a:solidFill>
              </a:rPr>
              <a:t>s</a:t>
            </a:r>
            <a:r>
              <a:rPr lang="en-GB" sz="2400" baseline="30000" dirty="0">
                <a:solidFill>
                  <a:srgbClr val="00B050"/>
                </a:solidFill>
              </a:rPr>
              <a:t>-4</a:t>
            </a:r>
          </a:p>
          <a:p>
            <a:endParaRPr lang="en-GB" sz="2400" dirty="0"/>
          </a:p>
          <a:p>
            <a:r>
              <a:rPr lang="en-GB" sz="2400" dirty="0"/>
              <a:t>4) Which of these is a correct unit of power? </a:t>
            </a:r>
          </a:p>
          <a:p>
            <a:r>
              <a:rPr lang="en-GB" sz="2400" dirty="0"/>
              <a:t>a)</a:t>
            </a:r>
            <a:r>
              <a:rPr lang="en-GB" sz="2400" dirty="0" err="1"/>
              <a:t>Js</a:t>
            </a:r>
            <a:r>
              <a:rPr lang="en-GB" sz="2400" dirty="0"/>
              <a:t>      b) kgm</a:t>
            </a:r>
            <a:r>
              <a:rPr lang="en-GB" sz="2400" baseline="30000" dirty="0"/>
              <a:t>-1</a:t>
            </a:r>
            <a:r>
              <a:rPr lang="en-GB" sz="2400" dirty="0"/>
              <a:t>s</a:t>
            </a:r>
            <a:r>
              <a:rPr lang="en-GB" sz="2400" baseline="30000" dirty="0"/>
              <a:t>-2</a:t>
            </a:r>
            <a:r>
              <a:rPr lang="en-GB" sz="2400" dirty="0"/>
              <a:t>     c)  Nm            </a:t>
            </a:r>
            <a:r>
              <a:rPr lang="en-GB" sz="2400" dirty="0">
                <a:solidFill>
                  <a:srgbClr val="00B050"/>
                </a:solidFill>
              </a:rPr>
              <a:t>d) kg m</a:t>
            </a:r>
            <a:r>
              <a:rPr lang="en-GB" sz="2400" baseline="30000" dirty="0">
                <a:solidFill>
                  <a:srgbClr val="00B050"/>
                </a:solidFill>
              </a:rPr>
              <a:t>2</a:t>
            </a:r>
            <a:r>
              <a:rPr lang="en-GB" sz="2400" dirty="0">
                <a:solidFill>
                  <a:srgbClr val="00B050"/>
                </a:solidFill>
              </a:rPr>
              <a:t> s</a:t>
            </a:r>
            <a:r>
              <a:rPr lang="en-GB" sz="2400" baseline="30000" dirty="0">
                <a:solidFill>
                  <a:srgbClr val="00B050"/>
                </a:solidFill>
              </a:rPr>
              <a:t>−3</a:t>
            </a:r>
            <a:endParaRPr lang="en-GB" sz="2400" dirty="0">
              <a:solidFill>
                <a:srgbClr val="00B050"/>
              </a:solidFill>
            </a:endParaRPr>
          </a:p>
          <a:p>
            <a:endParaRPr lang="en-GB" sz="2400" dirty="0"/>
          </a:p>
        </p:txBody>
      </p:sp>
    </p:spTree>
    <p:extLst>
      <p:ext uri="{BB962C8B-B14F-4D97-AF65-F5344CB8AC3E}">
        <p14:creationId xmlns:p14="http://schemas.microsoft.com/office/powerpoint/2010/main" val="3562121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9740" y="192026"/>
            <a:ext cx="8732520" cy="740003"/>
          </a:xfrm>
          <a:solidFill>
            <a:srgbClr val="FFFFF5">
              <a:alpha val="89804"/>
            </a:srgbClr>
          </a:solidFill>
          <a:ln w="38100"/>
        </p:spPr>
        <p:style>
          <a:lnRef idx="2">
            <a:schemeClr val="dk1"/>
          </a:lnRef>
          <a:fillRef idx="1">
            <a:schemeClr val="lt1"/>
          </a:fillRef>
          <a:effectRef idx="0">
            <a:schemeClr val="dk1"/>
          </a:effectRef>
          <a:fontRef idx="minor">
            <a:schemeClr val="dk1"/>
          </a:fontRef>
        </p:style>
        <p:txBody>
          <a:bodyPr>
            <a:normAutofit fontScale="90000"/>
          </a:bodyPr>
          <a:lstStyle/>
          <a:p>
            <a:r>
              <a:rPr lang="en-GB" sz="4800" dirty="0"/>
              <a:t>Y11 Thinking about A Level Physics! </a:t>
            </a:r>
          </a:p>
        </p:txBody>
      </p:sp>
      <p:sp>
        <p:nvSpPr>
          <p:cNvPr id="3" name="Content Placeholder 2"/>
          <p:cNvSpPr>
            <a:spLocks noGrp="1"/>
          </p:cNvSpPr>
          <p:nvPr>
            <p:ph idx="1"/>
          </p:nvPr>
        </p:nvSpPr>
        <p:spPr>
          <a:xfrm>
            <a:off x="0" y="1073427"/>
            <a:ext cx="12192000" cy="5629126"/>
          </a:xfrm>
          <a:solidFill>
            <a:srgbClr val="FFFFF5">
              <a:alpha val="89804"/>
            </a:srgbClr>
          </a:solidFill>
          <a:ln w="38100"/>
        </p:spPr>
        <p:style>
          <a:lnRef idx="2">
            <a:schemeClr val="dk1"/>
          </a:lnRef>
          <a:fillRef idx="1">
            <a:schemeClr val="lt1"/>
          </a:fillRef>
          <a:effectRef idx="0">
            <a:schemeClr val="dk1"/>
          </a:effectRef>
          <a:fontRef idx="minor">
            <a:schemeClr val="dk1"/>
          </a:fontRef>
        </p:style>
        <p:txBody>
          <a:bodyPr>
            <a:normAutofit/>
          </a:bodyPr>
          <a:lstStyle/>
          <a:p>
            <a:pPr marL="0" indent="0">
              <a:lnSpc>
                <a:spcPct val="100000"/>
              </a:lnSpc>
              <a:buNone/>
            </a:pPr>
            <a:r>
              <a:rPr lang="en-GB" sz="3600" b="1" dirty="0">
                <a:latin typeface="+mj-lt"/>
              </a:rPr>
              <a:t>Welcome to presentation 2!</a:t>
            </a:r>
          </a:p>
          <a:p>
            <a:pPr marL="0" indent="0">
              <a:lnSpc>
                <a:spcPct val="100000"/>
              </a:lnSpc>
              <a:buNone/>
            </a:pPr>
            <a:r>
              <a:rPr lang="en-GB" b="1" i="1" u="sng" dirty="0">
                <a:latin typeface="+mj-lt"/>
              </a:rPr>
              <a:t>What to expect from these resources:</a:t>
            </a:r>
          </a:p>
          <a:p>
            <a:pPr>
              <a:lnSpc>
                <a:spcPct val="100000"/>
              </a:lnSpc>
            </a:pPr>
            <a:r>
              <a:rPr lang="en-GB" dirty="0">
                <a:latin typeface="+mj-lt"/>
              </a:rPr>
              <a:t>This will give you a really clear idea of some of the maths skills you will need</a:t>
            </a:r>
          </a:p>
          <a:p>
            <a:pPr>
              <a:lnSpc>
                <a:spcPct val="100000"/>
              </a:lnSpc>
            </a:pPr>
            <a:r>
              <a:rPr lang="en-GB" dirty="0">
                <a:latin typeface="+mj-lt"/>
              </a:rPr>
              <a:t>This will not come as a surprise – there is a lot of maths, some might argue Physics is actually applied Maths. You need to be confident applying your skills</a:t>
            </a:r>
          </a:p>
        </p:txBody>
      </p:sp>
      <p:sp>
        <p:nvSpPr>
          <p:cNvPr id="9218" name="AutoShape 2" descr="https://i.stack.imgur.com/cayb0.jpg"/>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3074" name="AutoShape 2" descr="https://upload.wikimedia.org/wikipedia/commons/6/6e/Veil_Nebula_-_NGC6960.jpg"/>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026" name="Picture 2" descr="xkcd: Purity">
            <a:extLst>
              <a:ext uri="{FF2B5EF4-FFF2-40B4-BE49-F238E27FC236}">
                <a16:creationId xmlns:a16="http://schemas.microsoft.com/office/drawing/2014/main" id="{D1B265A7-AEB4-487A-94AC-3A6625E358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1664" y="4136587"/>
            <a:ext cx="6048672" cy="25175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9001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pic>
        <p:nvPicPr>
          <p:cNvPr id="47" name="Google Shape;47;p6"/>
          <p:cNvPicPr preferRelativeResize="0"/>
          <p:nvPr/>
        </p:nvPicPr>
        <p:blipFill rotWithShape="1">
          <a:blip r:embed="rId3">
            <a:alphaModFix/>
          </a:blip>
          <a:srcRect t="50000"/>
          <a:stretch/>
        </p:blipFill>
        <p:spPr>
          <a:xfrm>
            <a:off x="2402325" y="1114150"/>
            <a:ext cx="7149126" cy="2747525"/>
          </a:xfrm>
          <a:prstGeom prst="rect">
            <a:avLst/>
          </a:prstGeom>
          <a:noFill/>
          <a:ln>
            <a:noFill/>
          </a:ln>
        </p:spPr>
      </p:pic>
      <p:sp>
        <p:nvSpPr>
          <p:cNvPr id="48" name="Google Shape;48;p6"/>
          <p:cNvSpPr txBox="1"/>
          <p:nvPr/>
        </p:nvSpPr>
        <p:spPr>
          <a:xfrm>
            <a:off x="367775" y="4056400"/>
            <a:ext cx="11368800" cy="7269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None/>
            </a:pPr>
            <a:r>
              <a:rPr lang="en-GB" sz="4800" dirty="0"/>
              <a:t>Presentation 3:</a:t>
            </a:r>
          </a:p>
          <a:p>
            <a:pPr marL="0" lvl="0" indent="0" algn="ctr">
              <a:spcBef>
                <a:spcPts val="0"/>
              </a:spcBef>
              <a:spcAft>
                <a:spcPts val="0"/>
              </a:spcAft>
              <a:buNone/>
            </a:pPr>
            <a:r>
              <a:rPr lang="en-GB" sz="4800" dirty="0"/>
              <a:t>Essential Mathematics</a:t>
            </a:r>
            <a:endParaRPr sz="4800" dirty="0"/>
          </a:p>
          <a:p>
            <a:pPr marL="0" lvl="0" indent="0" algn="ctr">
              <a:spcBef>
                <a:spcPts val="0"/>
              </a:spcBef>
              <a:spcAft>
                <a:spcPts val="0"/>
              </a:spcAft>
              <a:buNone/>
            </a:pPr>
            <a:r>
              <a:rPr lang="en-GB" sz="4800" dirty="0"/>
              <a:t>for A Level Physics </a:t>
            </a:r>
            <a:endParaRPr sz="4800" dirty="0"/>
          </a:p>
        </p:txBody>
      </p:sp>
    </p:spTree>
    <p:extLst>
      <p:ext uri="{BB962C8B-B14F-4D97-AF65-F5344CB8AC3E}">
        <p14:creationId xmlns:p14="http://schemas.microsoft.com/office/powerpoint/2010/main" val="4085449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975133" y="3244334"/>
            <a:ext cx="241733" cy="369332"/>
          </a:xfrm>
          <a:prstGeom prst="rect">
            <a:avLst/>
          </a:prstGeom>
        </p:spPr>
        <p:txBody>
          <a:bodyPr wrap="none">
            <a:spAutoFit/>
          </a:bodyPr>
          <a:lstStyle/>
          <a:p>
            <a:r>
              <a:rPr lang="en-GB" b="1" spc="-5" dirty="0">
                <a:latin typeface="Times New Roman" panose="02020603050405020304" pitchFamily="18" charset="0"/>
                <a:ea typeface="Arial" panose="020B0604020202020204" pitchFamily="34" charset="0"/>
                <a:cs typeface="Arial" panose="020B0604020202020204" pitchFamily="34" charset="0"/>
              </a:rPr>
              <a:t> </a:t>
            </a:r>
            <a:endParaRPr lang="en-GB" sz="1600" dirty="0">
              <a:effectLst/>
              <a:latin typeface="Times New Roman" panose="02020603050405020304" pitchFamily="18" charset="0"/>
              <a:ea typeface="SimSun" panose="02010600030101010101" pitchFamily="2" charset="-122"/>
            </a:endParaRPr>
          </a:p>
        </p:txBody>
      </p:sp>
      <p:sp>
        <p:nvSpPr>
          <p:cNvPr id="6" name="Rectangle 5"/>
          <p:cNvSpPr/>
          <p:nvPr/>
        </p:nvSpPr>
        <p:spPr>
          <a:xfrm>
            <a:off x="146838" y="1351508"/>
            <a:ext cx="12140055" cy="4154984"/>
          </a:xfrm>
          <a:prstGeom prst="rect">
            <a:avLst/>
          </a:prstGeom>
        </p:spPr>
        <p:txBody>
          <a:bodyPr wrap="none">
            <a:spAutoFit/>
          </a:bodyPr>
          <a:lstStyle/>
          <a:p>
            <a:r>
              <a:rPr lang="en-GB" sz="2400" b="1" dirty="0"/>
              <a:t>Standard form, prefixes and significant figures.</a:t>
            </a:r>
          </a:p>
          <a:p>
            <a:endParaRPr lang="en-GB" sz="2400" b="1" dirty="0"/>
          </a:p>
          <a:p>
            <a:r>
              <a:rPr lang="en-GB" sz="2400" dirty="0"/>
              <a:t>You need to be able to use standard form and recognise common prefixes.</a:t>
            </a:r>
          </a:p>
          <a:p>
            <a:endParaRPr lang="en-GB" sz="2400" dirty="0"/>
          </a:p>
          <a:p>
            <a:pPr marL="269875" indent="-269875">
              <a:buAutoNum type="arabicParenR"/>
            </a:pPr>
            <a:r>
              <a:rPr lang="en-GB" sz="2400" dirty="0"/>
              <a:t>Calculate the following and express your answer in standard form </a:t>
            </a:r>
            <a:r>
              <a:rPr lang="en-GB" sz="2400" b="1" dirty="0"/>
              <a:t>and</a:t>
            </a:r>
            <a:r>
              <a:rPr lang="en-GB" sz="2400" dirty="0"/>
              <a:t> as an ordinary number:</a:t>
            </a:r>
          </a:p>
          <a:p>
            <a:endParaRPr lang="en-GB" sz="2400" dirty="0"/>
          </a:p>
          <a:p>
            <a:pPr marL="457200" indent="-457200">
              <a:buAutoNum type="alphaLcParenR"/>
            </a:pPr>
            <a:r>
              <a:rPr lang="en-GB" sz="2400" dirty="0"/>
              <a:t>(2.02 x 10</a:t>
            </a:r>
            <a:r>
              <a:rPr lang="en-GB" sz="2400" baseline="30000" dirty="0"/>
              <a:t>4</a:t>
            </a:r>
            <a:r>
              <a:rPr lang="en-GB" sz="2400" dirty="0"/>
              <a:t>) x (3.50 x 10</a:t>
            </a:r>
            <a:r>
              <a:rPr lang="en-GB" sz="2400" baseline="30000" dirty="0"/>
              <a:t>2</a:t>
            </a:r>
            <a:r>
              <a:rPr lang="en-GB" sz="2400" dirty="0"/>
              <a:t>)           b) 5.2 x 10</a:t>
            </a:r>
            <a:r>
              <a:rPr lang="en-GB" sz="2400" baseline="30000" dirty="0"/>
              <a:t>-2</a:t>
            </a:r>
            <a:r>
              <a:rPr lang="en-GB" sz="2400" dirty="0"/>
              <a:t> / 1.4 x 10</a:t>
            </a:r>
            <a:r>
              <a:rPr lang="en-GB" sz="2400" baseline="30000" dirty="0"/>
              <a:t>3</a:t>
            </a:r>
            <a:r>
              <a:rPr lang="en-GB" sz="2400" dirty="0"/>
              <a:t>    c) 0.002750 + 4.20 x 10</a:t>
            </a:r>
            <a:r>
              <a:rPr lang="en-GB" sz="2400" baseline="30000" dirty="0"/>
              <a:t>-3</a:t>
            </a:r>
            <a:r>
              <a:rPr lang="en-GB" sz="2400" dirty="0"/>
              <a:t> </a:t>
            </a:r>
          </a:p>
          <a:p>
            <a:pPr marL="457200" indent="-457200">
              <a:buAutoNum type="alphaLcParenR"/>
            </a:pPr>
            <a:endParaRPr lang="en-GB" sz="2400" dirty="0"/>
          </a:p>
          <a:p>
            <a:r>
              <a:rPr lang="en-GB" sz="2400" dirty="0"/>
              <a:t>2) Calculate the following, express your answer in standard form in SI units (m</a:t>
            </a:r>
            <a:r>
              <a:rPr lang="en-GB" sz="2400" baseline="30000" dirty="0"/>
              <a:t>2</a:t>
            </a:r>
            <a:r>
              <a:rPr lang="en-GB" sz="2400" dirty="0"/>
              <a:t>).</a:t>
            </a:r>
          </a:p>
          <a:p>
            <a:endParaRPr lang="en-GB" sz="2400" dirty="0"/>
          </a:p>
          <a:p>
            <a:r>
              <a:rPr lang="en-GB" sz="2400" dirty="0"/>
              <a:t>a)  5.6cm x 7.1nm     b) 9.3mm x  2.4M</a:t>
            </a:r>
            <a:r>
              <a:rPr lang="en-GB" sz="2400" dirty="0">
                <a:ea typeface="Cambria Math" panose="02040503050406030204" pitchFamily="18" charset="0"/>
              </a:rPr>
              <a:t>m</a:t>
            </a:r>
            <a:r>
              <a:rPr lang="en-GB" sz="2400" dirty="0">
                <a:latin typeface="Cambria Math" panose="02040503050406030204" pitchFamily="18" charset="0"/>
                <a:ea typeface="Cambria Math" panose="02040503050406030204" pitchFamily="18" charset="0"/>
              </a:rPr>
              <a:t>   </a:t>
            </a:r>
            <a:r>
              <a:rPr lang="en-GB" sz="2400" dirty="0">
                <a:ea typeface="Cambria Math" panose="02040503050406030204" pitchFamily="18" charset="0"/>
              </a:rPr>
              <a:t>c) 3.1</a:t>
            </a:r>
            <a:r>
              <a:rPr lang="el-GR" sz="2400" dirty="0">
                <a:latin typeface="Cambria Math" panose="02040503050406030204" pitchFamily="18" charset="0"/>
                <a:ea typeface="Cambria Math" panose="02040503050406030204" pitchFamily="18" charset="0"/>
              </a:rPr>
              <a:t> μ</a:t>
            </a:r>
            <a:r>
              <a:rPr lang="en-GB" sz="2400" dirty="0">
                <a:ea typeface="Cambria Math" panose="02040503050406030204" pitchFamily="18" charset="0"/>
              </a:rPr>
              <a:t>m x 1.6Gm</a:t>
            </a:r>
            <a:endParaRPr lang="en-GB" sz="2400" dirty="0"/>
          </a:p>
        </p:txBody>
      </p:sp>
      <p:sp>
        <p:nvSpPr>
          <p:cNvPr id="8" name="Title 1"/>
          <p:cNvSpPr>
            <a:spLocks noGrp="1"/>
          </p:cNvSpPr>
          <p:nvPr>
            <p:ph type="ctrTitle"/>
          </p:nvPr>
        </p:nvSpPr>
        <p:spPr>
          <a:xfrm>
            <a:off x="1271464" y="116632"/>
            <a:ext cx="9144000" cy="648072"/>
          </a:xfrm>
        </p:spPr>
        <p:txBody>
          <a:bodyPr>
            <a:normAutofit fontScale="90000"/>
          </a:bodyPr>
          <a:lstStyle/>
          <a:p>
            <a:r>
              <a:rPr lang="en-GB" sz="4800" u="sng" dirty="0"/>
              <a:t>Essential Maths</a:t>
            </a:r>
          </a:p>
        </p:txBody>
      </p:sp>
      <p:sp>
        <p:nvSpPr>
          <p:cNvPr id="10" name="Rectangle 9"/>
          <p:cNvSpPr/>
          <p:nvPr/>
        </p:nvSpPr>
        <p:spPr>
          <a:xfrm>
            <a:off x="131349" y="861850"/>
            <a:ext cx="11789195" cy="424732"/>
          </a:xfrm>
          <a:prstGeom prst="rect">
            <a:avLst/>
          </a:prstGeom>
        </p:spPr>
        <p:txBody>
          <a:bodyPr wrap="square">
            <a:spAutoFit/>
          </a:bodyPr>
          <a:lstStyle/>
          <a:p>
            <a:pPr lvl="0">
              <a:lnSpc>
                <a:spcPct val="90000"/>
              </a:lnSpc>
              <a:spcBef>
                <a:spcPts val="1000"/>
              </a:spcBef>
            </a:pPr>
            <a:r>
              <a:rPr lang="en-GB" sz="2400" b="1" dirty="0">
                <a:solidFill>
                  <a:srgbClr val="E46A08"/>
                </a:solidFill>
              </a:rPr>
              <a:t>At least 40% of the marks in the examinations will require the use of mathematical skills. </a:t>
            </a:r>
          </a:p>
        </p:txBody>
      </p:sp>
      <p:sp>
        <p:nvSpPr>
          <p:cNvPr id="7" name="Rectangle 6">
            <a:extLst>
              <a:ext uri="{FF2B5EF4-FFF2-40B4-BE49-F238E27FC236}">
                <a16:creationId xmlns:a16="http://schemas.microsoft.com/office/drawing/2014/main" id="{9BC83BE3-6BA6-4E51-8A2F-489B0044BA25}"/>
              </a:ext>
            </a:extLst>
          </p:cNvPr>
          <p:cNvSpPr/>
          <p:nvPr/>
        </p:nvSpPr>
        <p:spPr>
          <a:xfrm>
            <a:off x="6732085" y="1394816"/>
            <a:ext cx="4811703" cy="584775"/>
          </a:xfrm>
          <a:prstGeom prst="rect">
            <a:avLst/>
          </a:prstGeom>
        </p:spPr>
        <p:txBody>
          <a:bodyPr wrap="none">
            <a:spAutoFit/>
          </a:bodyPr>
          <a:lstStyle/>
          <a:p>
            <a:pPr algn="ctr"/>
            <a:r>
              <a:rPr lang="en-GB" sz="3200" b="1" dirty="0">
                <a:solidFill>
                  <a:srgbClr val="FF0000"/>
                </a:solidFill>
              </a:rPr>
              <a:t>WORK OUT THE ANSWERS!</a:t>
            </a:r>
          </a:p>
        </p:txBody>
      </p:sp>
    </p:spTree>
    <p:extLst>
      <p:ext uri="{BB962C8B-B14F-4D97-AF65-F5344CB8AC3E}">
        <p14:creationId xmlns:p14="http://schemas.microsoft.com/office/powerpoint/2010/main" val="958804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4130" y="1700808"/>
            <a:ext cx="4176464" cy="4431983"/>
          </a:xfrm>
          <a:prstGeom prst="rect">
            <a:avLst/>
          </a:prstGeom>
          <a:noFill/>
        </p:spPr>
        <p:txBody>
          <a:bodyPr wrap="square" rtlCol="0">
            <a:spAutoFit/>
          </a:bodyPr>
          <a:lstStyle/>
          <a:p>
            <a:pPr>
              <a:spcAft>
                <a:spcPts val="1200"/>
              </a:spcAft>
            </a:pPr>
            <a:r>
              <a:rPr lang="en-GB" sz="2800" dirty="0">
                <a:solidFill>
                  <a:srgbClr val="00B050"/>
                </a:solidFill>
              </a:rPr>
              <a:t>1a) 7.1 x 10</a:t>
            </a:r>
            <a:r>
              <a:rPr lang="en-GB" sz="2800" baseline="30000" dirty="0">
                <a:solidFill>
                  <a:srgbClr val="00B050"/>
                </a:solidFill>
              </a:rPr>
              <a:t>6</a:t>
            </a:r>
            <a:r>
              <a:rPr lang="en-GB" sz="2800" dirty="0">
                <a:solidFill>
                  <a:srgbClr val="00B050"/>
                </a:solidFill>
              </a:rPr>
              <a:t> or 7 100 000    </a:t>
            </a:r>
          </a:p>
          <a:p>
            <a:pPr>
              <a:spcAft>
                <a:spcPts val="1200"/>
              </a:spcAft>
            </a:pPr>
            <a:r>
              <a:rPr lang="en-GB" sz="2800" dirty="0">
                <a:solidFill>
                  <a:srgbClr val="00B050"/>
                </a:solidFill>
              </a:rPr>
              <a:t>b) 3.7 x 10</a:t>
            </a:r>
            <a:r>
              <a:rPr lang="en-GB" sz="2800" baseline="30000" dirty="0">
                <a:solidFill>
                  <a:srgbClr val="00B050"/>
                </a:solidFill>
              </a:rPr>
              <a:t>-5</a:t>
            </a:r>
            <a:r>
              <a:rPr lang="en-GB" sz="2800" dirty="0">
                <a:solidFill>
                  <a:srgbClr val="00B050"/>
                </a:solidFill>
              </a:rPr>
              <a:t> or 0.000037</a:t>
            </a:r>
          </a:p>
          <a:p>
            <a:pPr>
              <a:spcAft>
                <a:spcPts val="1200"/>
              </a:spcAft>
            </a:pPr>
            <a:r>
              <a:rPr lang="en-GB" sz="2800" dirty="0">
                <a:solidFill>
                  <a:srgbClr val="00B050"/>
                </a:solidFill>
              </a:rPr>
              <a:t>c) 6.95 x 10</a:t>
            </a:r>
            <a:r>
              <a:rPr lang="en-GB" sz="2800" baseline="30000" dirty="0">
                <a:solidFill>
                  <a:srgbClr val="00B050"/>
                </a:solidFill>
              </a:rPr>
              <a:t>-3</a:t>
            </a:r>
            <a:r>
              <a:rPr lang="en-GB" sz="2800" dirty="0">
                <a:solidFill>
                  <a:srgbClr val="00B050"/>
                </a:solidFill>
              </a:rPr>
              <a:t> or 0.00695</a:t>
            </a:r>
          </a:p>
          <a:p>
            <a:pPr marL="457200" indent="-457200">
              <a:spcAft>
                <a:spcPts val="1200"/>
              </a:spcAft>
              <a:buAutoNum type="alphaLcParenR"/>
            </a:pPr>
            <a:endParaRPr lang="en-GB" sz="2800" dirty="0">
              <a:solidFill>
                <a:srgbClr val="00B050"/>
              </a:solidFill>
            </a:endParaRPr>
          </a:p>
          <a:p>
            <a:pPr>
              <a:spcAft>
                <a:spcPts val="1200"/>
              </a:spcAft>
            </a:pPr>
            <a:r>
              <a:rPr lang="en-GB" sz="2800" dirty="0">
                <a:solidFill>
                  <a:srgbClr val="00B050"/>
                </a:solidFill>
              </a:rPr>
              <a:t>2a) 4.0 x 10</a:t>
            </a:r>
            <a:r>
              <a:rPr lang="en-GB" sz="2800" baseline="30000" dirty="0">
                <a:solidFill>
                  <a:srgbClr val="00B050"/>
                </a:solidFill>
              </a:rPr>
              <a:t>-10</a:t>
            </a:r>
            <a:r>
              <a:rPr lang="en-GB" sz="2800" dirty="0">
                <a:solidFill>
                  <a:srgbClr val="00B050"/>
                </a:solidFill>
              </a:rPr>
              <a:t> m</a:t>
            </a:r>
            <a:r>
              <a:rPr lang="en-GB" sz="2800" baseline="30000" dirty="0">
                <a:solidFill>
                  <a:srgbClr val="00B050"/>
                </a:solidFill>
              </a:rPr>
              <a:t>2</a:t>
            </a:r>
          </a:p>
          <a:p>
            <a:pPr>
              <a:spcAft>
                <a:spcPts val="1200"/>
              </a:spcAft>
            </a:pPr>
            <a:r>
              <a:rPr lang="en-GB" sz="2800" dirty="0">
                <a:solidFill>
                  <a:srgbClr val="00B050"/>
                </a:solidFill>
              </a:rPr>
              <a:t>b) 2.2 x 10</a:t>
            </a:r>
            <a:r>
              <a:rPr lang="en-GB" sz="2800" baseline="30000" dirty="0">
                <a:solidFill>
                  <a:srgbClr val="00B050"/>
                </a:solidFill>
              </a:rPr>
              <a:t>4</a:t>
            </a:r>
            <a:r>
              <a:rPr lang="en-GB" sz="2800" dirty="0">
                <a:solidFill>
                  <a:srgbClr val="00B050"/>
                </a:solidFill>
              </a:rPr>
              <a:t> m</a:t>
            </a:r>
            <a:r>
              <a:rPr lang="en-GB" sz="2800" baseline="30000" dirty="0">
                <a:solidFill>
                  <a:srgbClr val="00B050"/>
                </a:solidFill>
              </a:rPr>
              <a:t>2</a:t>
            </a:r>
          </a:p>
          <a:p>
            <a:pPr>
              <a:spcAft>
                <a:spcPts val="1200"/>
              </a:spcAft>
            </a:pPr>
            <a:r>
              <a:rPr lang="en-GB" sz="2800" dirty="0">
                <a:solidFill>
                  <a:srgbClr val="00B050"/>
                </a:solidFill>
              </a:rPr>
              <a:t>c)4.3 x 10</a:t>
            </a:r>
            <a:r>
              <a:rPr lang="en-GB" sz="2800" baseline="30000" dirty="0">
                <a:solidFill>
                  <a:srgbClr val="00B050"/>
                </a:solidFill>
              </a:rPr>
              <a:t>3</a:t>
            </a:r>
            <a:r>
              <a:rPr lang="en-GB" sz="2800" dirty="0">
                <a:solidFill>
                  <a:srgbClr val="00B050"/>
                </a:solidFill>
              </a:rPr>
              <a:t> m</a:t>
            </a:r>
            <a:r>
              <a:rPr lang="en-GB" sz="2800" baseline="30000" dirty="0">
                <a:solidFill>
                  <a:srgbClr val="00B050"/>
                </a:solidFill>
              </a:rPr>
              <a:t>2</a:t>
            </a:r>
          </a:p>
          <a:p>
            <a:endParaRPr lang="en-GB" sz="2400" baseline="30000" dirty="0">
              <a:solidFill>
                <a:srgbClr val="E46A08"/>
              </a:solidFill>
            </a:endParaRPr>
          </a:p>
        </p:txBody>
      </p:sp>
      <p:sp>
        <p:nvSpPr>
          <p:cNvPr id="5" name="Rectangle 4"/>
          <p:cNvSpPr/>
          <p:nvPr/>
        </p:nvSpPr>
        <p:spPr>
          <a:xfrm>
            <a:off x="5951984" y="1931640"/>
            <a:ext cx="5087888" cy="3539430"/>
          </a:xfrm>
          <a:prstGeom prst="rect">
            <a:avLst/>
          </a:prstGeom>
          <a:solidFill>
            <a:srgbClr val="FCD2B6"/>
          </a:solidFill>
        </p:spPr>
        <p:style>
          <a:lnRef idx="2">
            <a:schemeClr val="accent2"/>
          </a:lnRef>
          <a:fillRef idx="1">
            <a:schemeClr val="lt1"/>
          </a:fillRef>
          <a:effectRef idx="0">
            <a:schemeClr val="accent2"/>
          </a:effectRef>
          <a:fontRef idx="minor">
            <a:schemeClr val="dk1"/>
          </a:fontRef>
        </p:style>
        <p:txBody>
          <a:bodyPr wrap="square">
            <a:spAutoFit/>
          </a:bodyPr>
          <a:lstStyle/>
          <a:p>
            <a:r>
              <a:rPr lang="en-GB" sz="2800" dirty="0"/>
              <a:t>Remember that all answers should be given to the </a:t>
            </a:r>
            <a:r>
              <a:rPr lang="en-GB" sz="2800" b="1" dirty="0"/>
              <a:t>same number of significant figures as the question</a:t>
            </a:r>
            <a:r>
              <a:rPr lang="en-GB" sz="2800" dirty="0"/>
              <a:t>. You can never be more precise than the data you are given, but </a:t>
            </a:r>
            <a:r>
              <a:rPr lang="en-GB" sz="2800" b="1" dirty="0"/>
              <a:t>round at the end of a multistep calculation </a:t>
            </a:r>
            <a:r>
              <a:rPr lang="en-GB" sz="2800" dirty="0"/>
              <a:t>to avoid rounding errors.</a:t>
            </a:r>
          </a:p>
        </p:txBody>
      </p:sp>
      <p:sp>
        <p:nvSpPr>
          <p:cNvPr id="6" name="Rectangle 5"/>
          <p:cNvSpPr/>
          <p:nvPr/>
        </p:nvSpPr>
        <p:spPr>
          <a:xfrm>
            <a:off x="145646" y="908720"/>
            <a:ext cx="6049413" cy="461665"/>
          </a:xfrm>
          <a:prstGeom prst="rect">
            <a:avLst/>
          </a:prstGeom>
        </p:spPr>
        <p:txBody>
          <a:bodyPr wrap="none">
            <a:spAutoFit/>
          </a:bodyPr>
          <a:lstStyle/>
          <a:p>
            <a:r>
              <a:rPr lang="en-GB" sz="2400" b="1" dirty="0"/>
              <a:t>Standard form, prefixes and significant figures</a:t>
            </a:r>
          </a:p>
        </p:txBody>
      </p:sp>
    </p:spTree>
    <p:extLst>
      <p:ext uri="{BB962C8B-B14F-4D97-AF65-F5344CB8AC3E}">
        <p14:creationId xmlns:p14="http://schemas.microsoft.com/office/powerpoint/2010/main" val="252640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975133" y="3244334"/>
            <a:ext cx="241733" cy="369332"/>
          </a:xfrm>
          <a:prstGeom prst="rect">
            <a:avLst/>
          </a:prstGeom>
        </p:spPr>
        <p:txBody>
          <a:bodyPr wrap="none">
            <a:spAutoFit/>
          </a:bodyPr>
          <a:lstStyle/>
          <a:p>
            <a:r>
              <a:rPr lang="en-GB" b="1" spc="-5" dirty="0">
                <a:latin typeface="Times New Roman" panose="02020603050405020304" pitchFamily="18" charset="0"/>
                <a:ea typeface="Arial" panose="020B0604020202020204" pitchFamily="34" charset="0"/>
                <a:cs typeface="Arial" panose="020B0604020202020204" pitchFamily="34" charset="0"/>
              </a:rPr>
              <a:t> </a:t>
            </a:r>
            <a:endParaRPr lang="en-GB" sz="1600" dirty="0">
              <a:effectLst/>
              <a:latin typeface="Times New Roman" panose="02020603050405020304" pitchFamily="18" charset="0"/>
              <a:ea typeface="SimSun" panose="02010600030101010101" pitchFamily="2" charset="-122"/>
            </a:endParaRPr>
          </a:p>
        </p:txBody>
      </p:sp>
      <mc:AlternateContent xmlns:mc="http://schemas.openxmlformats.org/markup-compatibility/2006" xmlns:a14="http://schemas.microsoft.com/office/drawing/2010/main">
        <mc:Choice Requires="a14">
          <p:sp>
            <p:nvSpPr>
              <p:cNvPr id="5" name="TextBox 4"/>
              <p:cNvSpPr txBox="1"/>
              <p:nvPr/>
            </p:nvSpPr>
            <p:spPr>
              <a:xfrm>
                <a:off x="263352" y="980728"/>
                <a:ext cx="7704856" cy="4472378"/>
              </a:xfrm>
              <a:prstGeom prst="rect">
                <a:avLst/>
              </a:prstGeom>
              <a:noFill/>
            </p:spPr>
            <p:txBody>
              <a:bodyPr wrap="square" rtlCol="0">
                <a:spAutoFit/>
              </a:bodyPr>
              <a:lstStyle/>
              <a:p>
                <a:r>
                  <a:rPr lang="en-GB" sz="2400" b="1" dirty="0"/>
                  <a:t>Rearranging equations</a:t>
                </a:r>
              </a:p>
              <a:p>
                <a:endParaRPr lang="en-GB" sz="2400" b="1" dirty="0"/>
              </a:p>
              <a:p>
                <a:r>
                  <a:rPr lang="en-GB" sz="2400" dirty="0"/>
                  <a:t>This is a GCSE skill that is vital for success in Physics</a:t>
                </a:r>
              </a:p>
              <a:p>
                <a:endParaRPr lang="en-GB" sz="2400" b="1" dirty="0"/>
              </a:p>
              <a:p>
                <a:r>
                  <a:rPr lang="en-GB" sz="2400" dirty="0"/>
                  <a:t>1) Make ‘m’ the subject in these equations:</a:t>
                </a:r>
              </a:p>
              <a:p>
                <a:endParaRPr lang="en-GB" sz="2400" dirty="0"/>
              </a:p>
              <a:p>
                <a:r>
                  <a:rPr lang="en-GB" sz="2400" dirty="0"/>
                  <a:t>a) F = m a       b) E = m g h       c)</a:t>
                </a:r>
                <a14:m>
                  <m:oMath xmlns:m="http://schemas.openxmlformats.org/officeDocument/2006/math">
                    <m:r>
                      <m:rPr>
                        <m:sty m:val="p"/>
                      </m:rPr>
                      <a:rPr lang="en-GB" sz="2400" b="0" i="0" smtClean="0">
                        <a:latin typeface="Cambria Math" panose="02040503050406030204" pitchFamily="18" charset="0"/>
                      </a:rPr>
                      <m:t>E</m:t>
                    </m:r>
                    <m:r>
                      <a:rPr lang="en-GB" sz="2400" b="0" i="0" smtClean="0">
                        <a:latin typeface="Cambria Math" panose="02040503050406030204" pitchFamily="18" charset="0"/>
                      </a:rPr>
                      <m:t>= </m:t>
                    </m:r>
                    <m:f>
                      <m:fPr>
                        <m:ctrlPr>
                          <a:rPr lang="en-GB" sz="2400" b="0" i="1" smtClean="0">
                            <a:latin typeface="Cambria Math" panose="02040503050406030204" pitchFamily="18" charset="0"/>
                          </a:rPr>
                        </m:ctrlPr>
                      </m:fPr>
                      <m:num>
                        <m:r>
                          <a:rPr lang="en-GB" sz="2400" b="0" i="0" smtClean="0">
                            <a:latin typeface="Cambria Math" panose="02040503050406030204" pitchFamily="18" charset="0"/>
                          </a:rPr>
                          <m:t>1</m:t>
                        </m:r>
                      </m:num>
                      <m:den>
                        <m:r>
                          <a:rPr lang="en-GB" sz="2400" b="0" i="0" smtClean="0">
                            <a:latin typeface="Cambria Math" panose="02040503050406030204" pitchFamily="18" charset="0"/>
                          </a:rPr>
                          <m:t>2</m:t>
                        </m:r>
                      </m:den>
                    </m:f>
                    <m:r>
                      <m:rPr>
                        <m:sty m:val="p"/>
                      </m:rPr>
                      <a:rPr lang="en-GB" sz="2400" b="0" i="0" smtClean="0">
                        <a:latin typeface="Cambria Math" panose="02040503050406030204" pitchFamily="18" charset="0"/>
                      </a:rPr>
                      <m:t>m</m:t>
                    </m:r>
                    <m:sSup>
                      <m:sSupPr>
                        <m:ctrlPr>
                          <a:rPr lang="en-GB" sz="2400" b="0" i="1" smtClean="0">
                            <a:latin typeface="Cambria Math" panose="02040503050406030204" pitchFamily="18" charset="0"/>
                          </a:rPr>
                        </m:ctrlPr>
                      </m:sSupPr>
                      <m:e>
                        <m:r>
                          <m:rPr>
                            <m:sty m:val="p"/>
                          </m:rPr>
                          <a:rPr lang="en-GB" sz="2400" b="0" i="0" smtClean="0">
                            <a:latin typeface="Cambria Math" panose="02040503050406030204" pitchFamily="18" charset="0"/>
                          </a:rPr>
                          <m:t>v</m:t>
                        </m:r>
                      </m:e>
                      <m:sup>
                        <m:r>
                          <a:rPr lang="en-GB" sz="2400" b="0" i="0" smtClean="0">
                            <a:latin typeface="Cambria Math" panose="02040503050406030204" pitchFamily="18" charset="0"/>
                          </a:rPr>
                          <m:t>2</m:t>
                        </m:r>
                      </m:sup>
                    </m:sSup>
                  </m:oMath>
                </a14:m>
                <a:endParaRPr lang="en-GB" sz="2400" dirty="0"/>
              </a:p>
              <a:p>
                <a:endParaRPr lang="en-GB" sz="2400" dirty="0"/>
              </a:p>
              <a:p>
                <a:r>
                  <a:rPr lang="en-GB" sz="2400" dirty="0"/>
                  <a:t>2) Solve the following:</a:t>
                </a:r>
              </a:p>
              <a:p>
                <a:endParaRPr lang="en-GB" sz="2400" dirty="0"/>
              </a:p>
              <a:p>
                <a:r>
                  <a:rPr lang="en-GB" sz="2400" dirty="0"/>
                  <a:t>a) sin x = 0.5     b) cos 25 = </a:t>
                </a:r>
                <a14:m>
                  <m:oMath xmlns:m="http://schemas.openxmlformats.org/officeDocument/2006/math">
                    <m:f>
                      <m:fPr>
                        <m:ctrlPr>
                          <a:rPr lang="en-GB" sz="2400" i="1" dirty="0" smtClean="0">
                            <a:latin typeface="Cambria Math" panose="02040503050406030204" pitchFamily="18" charset="0"/>
                          </a:rPr>
                        </m:ctrlPr>
                      </m:fPr>
                      <m:num>
                        <m:r>
                          <a:rPr lang="en-GB" sz="2400" b="0" i="0" dirty="0" smtClean="0">
                            <a:latin typeface="Cambria Math" panose="02040503050406030204" pitchFamily="18" charset="0"/>
                          </a:rPr>
                          <m:t>11</m:t>
                        </m:r>
                      </m:num>
                      <m:den>
                        <m:r>
                          <m:rPr>
                            <m:sty m:val="p"/>
                          </m:rPr>
                          <a:rPr lang="en-GB" sz="2400" b="0" i="0" dirty="0" smtClean="0">
                            <a:latin typeface="Cambria Math" panose="02040503050406030204" pitchFamily="18" charset="0"/>
                          </a:rPr>
                          <m:t>x</m:t>
                        </m:r>
                      </m:den>
                    </m:f>
                  </m:oMath>
                </a14:m>
                <a:r>
                  <a:rPr lang="en-GB" sz="2400" dirty="0"/>
                  <a:t>       c) 2.5 = </a:t>
                </a:r>
                <a14:m>
                  <m:oMath xmlns:m="http://schemas.openxmlformats.org/officeDocument/2006/math">
                    <m:f>
                      <m:fPr>
                        <m:ctrlPr>
                          <a:rPr lang="en-GB" sz="2400" i="1" smtClean="0">
                            <a:latin typeface="Cambria Math" panose="02040503050406030204" pitchFamily="18" charset="0"/>
                          </a:rPr>
                        </m:ctrlPr>
                      </m:fPr>
                      <m:num>
                        <m:r>
                          <a:rPr lang="en-GB" sz="2400" b="0" i="0" smtClean="0">
                            <a:latin typeface="Cambria Math" panose="02040503050406030204" pitchFamily="18" charset="0"/>
                          </a:rPr>
                          <m:t>1.3</m:t>
                        </m:r>
                      </m:num>
                      <m:den>
                        <m:func>
                          <m:funcPr>
                            <m:ctrlPr>
                              <a:rPr lang="en-GB" sz="2400" b="0" i="1" smtClean="0">
                                <a:latin typeface="Cambria Math" panose="02040503050406030204" pitchFamily="18" charset="0"/>
                              </a:rPr>
                            </m:ctrlPr>
                          </m:funcPr>
                          <m:fName>
                            <m:r>
                              <m:rPr>
                                <m:sty m:val="p"/>
                              </m:rPr>
                              <a:rPr lang="en-GB" sz="2400" b="0" i="0" smtClean="0">
                                <a:latin typeface="Cambria Math" panose="02040503050406030204" pitchFamily="18" charset="0"/>
                              </a:rPr>
                              <m:t>sin</m:t>
                            </m:r>
                          </m:fName>
                          <m:e>
                            <m:r>
                              <m:rPr>
                                <m:sty m:val="p"/>
                              </m:rPr>
                              <a:rPr lang="en-GB" sz="2400" b="0" i="0" smtClean="0">
                                <a:latin typeface="Cambria Math" panose="02040503050406030204" pitchFamily="18" charset="0"/>
                              </a:rPr>
                              <m:t>x</m:t>
                            </m:r>
                          </m:e>
                        </m:func>
                      </m:den>
                    </m:f>
                  </m:oMath>
                </a14:m>
                <a:endParaRPr lang="en-GB" sz="2400" dirty="0"/>
              </a:p>
            </p:txBody>
          </p:sp>
        </mc:Choice>
        <mc:Fallback xmlns="">
          <p:sp>
            <p:nvSpPr>
              <p:cNvPr id="5" name="TextBox 4"/>
              <p:cNvSpPr txBox="1">
                <a:spLocks noRot="1" noChangeAspect="1" noMove="1" noResize="1" noEditPoints="1" noAdjustHandles="1" noChangeArrowheads="1" noChangeShapeType="1" noTextEdit="1"/>
              </p:cNvSpPr>
              <p:nvPr/>
            </p:nvSpPr>
            <p:spPr>
              <a:xfrm>
                <a:off x="263352" y="980728"/>
                <a:ext cx="7704856" cy="4472378"/>
              </a:xfrm>
              <a:prstGeom prst="rect">
                <a:avLst/>
              </a:prstGeom>
              <a:blipFill>
                <a:blip r:embed="rId3"/>
                <a:stretch>
                  <a:fillRect l="-1187" t="-1090" b="-136"/>
                </a:stretch>
              </a:blipFill>
            </p:spPr>
            <p:txBody>
              <a:bodyPr/>
              <a:lstStyle/>
              <a:p>
                <a:r>
                  <a:rPr lang="en-GB">
                    <a:noFill/>
                  </a:rPr>
                  <a:t> </a:t>
                </a:r>
              </a:p>
            </p:txBody>
          </p:sp>
        </mc:Fallback>
      </mc:AlternateContent>
      <p:sp>
        <p:nvSpPr>
          <p:cNvPr id="8" name="TextBox 7"/>
          <p:cNvSpPr txBox="1"/>
          <p:nvPr/>
        </p:nvSpPr>
        <p:spPr>
          <a:xfrm>
            <a:off x="7536160" y="1628800"/>
            <a:ext cx="4104456" cy="4031873"/>
          </a:xfrm>
          <a:prstGeom prst="rect">
            <a:avLst/>
          </a:prstGeom>
          <a:solidFill>
            <a:srgbClr val="FCD2B6"/>
          </a:solidFill>
          <a:ln>
            <a:solidFill>
              <a:srgbClr val="F6761E"/>
            </a:solidFill>
          </a:ln>
        </p:spPr>
        <p:txBody>
          <a:bodyPr wrap="square" rtlCol="0">
            <a:spAutoFit/>
          </a:bodyPr>
          <a:lstStyle/>
          <a:p>
            <a:r>
              <a:rPr lang="en-GB" sz="2400" dirty="0"/>
              <a:t>Going deeper: </a:t>
            </a:r>
          </a:p>
          <a:p>
            <a:endParaRPr lang="en-GB" sz="2400" dirty="0"/>
          </a:p>
          <a:p>
            <a:r>
              <a:rPr lang="en-GB" sz="2400" dirty="0"/>
              <a:t>Rearrange to find ‘a’:</a:t>
            </a:r>
          </a:p>
          <a:p>
            <a:r>
              <a:rPr lang="en-GB" sz="2400" dirty="0"/>
              <a:t>v</a:t>
            </a:r>
            <a:r>
              <a:rPr lang="en-GB" sz="2400" baseline="30000" dirty="0"/>
              <a:t>2</a:t>
            </a:r>
            <a:r>
              <a:rPr lang="en-GB" sz="2400" dirty="0"/>
              <a:t> = u</a:t>
            </a:r>
            <a:r>
              <a:rPr lang="en-GB" sz="2400" baseline="30000" dirty="0"/>
              <a:t>2</a:t>
            </a:r>
            <a:r>
              <a:rPr lang="en-GB" sz="2400" dirty="0"/>
              <a:t> + 2as</a:t>
            </a:r>
          </a:p>
          <a:p>
            <a:endParaRPr lang="en-GB" sz="2400" dirty="0"/>
          </a:p>
          <a:p>
            <a:r>
              <a:rPr lang="en-GB" sz="2400" dirty="0"/>
              <a:t>s = </a:t>
            </a:r>
            <a:r>
              <a:rPr lang="en-GB" sz="2400" dirty="0" err="1"/>
              <a:t>ut</a:t>
            </a:r>
            <a:r>
              <a:rPr lang="en-GB" sz="2400" dirty="0"/>
              <a:t> + ½ at</a:t>
            </a:r>
            <a:r>
              <a:rPr lang="en-GB" sz="2400" baseline="30000" dirty="0"/>
              <a:t>2</a:t>
            </a:r>
          </a:p>
          <a:p>
            <a:endParaRPr lang="en-GB" sz="2400" baseline="30000" dirty="0"/>
          </a:p>
          <a:p>
            <a:endParaRPr lang="en-GB" sz="2400" dirty="0"/>
          </a:p>
          <a:p>
            <a:r>
              <a:rPr lang="en-GB" sz="2400" dirty="0"/>
              <a:t>Beyond expected knowledge:</a:t>
            </a:r>
          </a:p>
          <a:p>
            <a:r>
              <a:rPr lang="en-GB" sz="2400" dirty="0"/>
              <a:t>What does ‘x’ equal?</a:t>
            </a:r>
          </a:p>
          <a:p>
            <a:r>
              <a:rPr lang="en-GB" sz="2400" dirty="0"/>
              <a:t>4 = 10</a:t>
            </a:r>
            <a:r>
              <a:rPr lang="en-GB" sz="2400" baseline="30000" dirty="0"/>
              <a:t>x</a:t>
            </a:r>
          </a:p>
        </p:txBody>
      </p:sp>
      <p:sp>
        <p:nvSpPr>
          <p:cNvPr id="6" name="Rectangle 5">
            <a:extLst>
              <a:ext uri="{FF2B5EF4-FFF2-40B4-BE49-F238E27FC236}">
                <a16:creationId xmlns:a16="http://schemas.microsoft.com/office/drawing/2014/main" id="{250E2BC5-8FB4-41F2-88B7-B2F0FD11FA74}"/>
              </a:ext>
            </a:extLst>
          </p:cNvPr>
          <p:cNvSpPr/>
          <p:nvPr/>
        </p:nvSpPr>
        <p:spPr>
          <a:xfrm>
            <a:off x="3071664" y="487172"/>
            <a:ext cx="4355681" cy="461665"/>
          </a:xfrm>
          <a:prstGeom prst="rect">
            <a:avLst/>
          </a:prstGeom>
        </p:spPr>
        <p:txBody>
          <a:bodyPr wrap="none">
            <a:spAutoFit/>
          </a:bodyPr>
          <a:lstStyle/>
          <a:p>
            <a:pPr algn="ctr"/>
            <a:r>
              <a:rPr lang="en-GB" sz="2400" b="1" dirty="0">
                <a:solidFill>
                  <a:srgbClr val="FF0000"/>
                </a:solidFill>
              </a:rPr>
              <a:t>WORK OUT THE ANSWERS!</a:t>
            </a:r>
          </a:p>
        </p:txBody>
      </p:sp>
      <p:sp>
        <p:nvSpPr>
          <p:cNvPr id="7" name="Rectangle 6">
            <a:extLst>
              <a:ext uri="{FF2B5EF4-FFF2-40B4-BE49-F238E27FC236}">
                <a16:creationId xmlns:a16="http://schemas.microsoft.com/office/drawing/2014/main" id="{9140FE59-1738-4DEC-8CE1-B9E8AB09255B}"/>
              </a:ext>
            </a:extLst>
          </p:cNvPr>
          <p:cNvSpPr/>
          <p:nvPr/>
        </p:nvSpPr>
        <p:spPr>
          <a:xfrm>
            <a:off x="7772400" y="65807"/>
            <a:ext cx="4419600" cy="94115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a:t>Hint:</a:t>
            </a:r>
          </a:p>
          <a:p>
            <a:r>
              <a:rPr lang="en-GB" dirty="0">
                <a:hlinkClick r:id="rId4"/>
              </a:rPr>
              <a:t>https://www.youtube.com/watch?v=8Z8jUW03z3s</a:t>
            </a:r>
            <a:endParaRPr lang="en-GB" dirty="0"/>
          </a:p>
        </p:txBody>
      </p:sp>
    </p:spTree>
    <p:extLst>
      <p:ext uri="{BB962C8B-B14F-4D97-AF65-F5344CB8AC3E}">
        <p14:creationId xmlns:p14="http://schemas.microsoft.com/office/powerpoint/2010/main" val="3091072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975133" y="3244334"/>
            <a:ext cx="241733" cy="369332"/>
          </a:xfrm>
          <a:prstGeom prst="rect">
            <a:avLst/>
          </a:prstGeom>
        </p:spPr>
        <p:txBody>
          <a:bodyPr wrap="none">
            <a:spAutoFit/>
          </a:bodyPr>
          <a:lstStyle/>
          <a:p>
            <a:r>
              <a:rPr lang="en-GB" b="1" spc="-5" dirty="0">
                <a:latin typeface="Times New Roman" panose="02020603050405020304" pitchFamily="18" charset="0"/>
                <a:ea typeface="Arial" panose="020B0604020202020204" pitchFamily="34" charset="0"/>
                <a:cs typeface="Arial" panose="020B0604020202020204" pitchFamily="34" charset="0"/>
              </a:rPr>
              <a:t> </a:t>
            </a:r>
            <a:endParaRPr lang="en-GB" sz="1600" dirty="0">
              <a:effectLst/>
              <a:latin typeface="Times New Roman" panose="02020603050405020304" pitchFamily="18" charset="0"/>
              <a:ea typeface="SimSun" panose="02010600030101010101" pitchFamily="2" charset="-122"/>
            </a:endParaRPr>
          </a:p>
        </p:txBody>
      </p:sp>
      <mc:AlternateContent xmlns:mc="http://schemas.openxmlformats.org/markup-compatibility/2006" xmlns:a14="http://schemas.microsoft.com/office/drawing/2010/main">
        <mc:Choice Requires="a14">
          <p:sp>
            <p:nvSpPr>
              <p:cNvPr id="5" name="TextBox 4"/>
              <p:cNvSpPr txBox="1"/>
              <p:nvPr/>
            </p:nvSpPr>
            <p:spPr>
              <a:xfrm>
                <a:off x="301393" y="1675759"/>
                <a:ext cx="5904656" cy="2321213"/>
              </a:xfrm>
              <a:prstGeom prst="rect">
                <a:avLst/>
              </a:prstGeom>
              <a:noFill/>
            </p:spPr>
            <p:txBody>
              <a:bodyPr wrap="square" rtlCol="0">
                <a:spAutoFit/>
              </a:bodyPr>
              <a:lstStyle/>
              <a:p>
                <a:r>
                  <a:rPr lang="en-GB" sz="2400" b="0" dirty="0">
                    <a:solidFill>
                      <a:srgbClr val="00B050"/>
                    </a:solidFill>
                  </a:rPr>
                  <a:t>1</a:t>
                </a:r>
                <a:r>
                  <a:rPr lang="en-GB" sz="2400" b="0" dirty="0">
                    <a:solidFill>
                      <a:srgbClr val="00B050"/>
                    </a:solidFill>
                    <a:latin typeface="+mj-lt"/>
                  </a:rPr>
                  <a:t>) </a:t>
                </a:r>
                <a:r>
                  <a:rPr lang="en-GB" sz="2400" b="0" dirty="0">
                    <a:solidFill>
                      <a:srgbClr val="00B050"/>
                    </a:solidFill>
                  </a:rPr>
                  <a:t>a) </a:t>
                </a:r>
                <a14:m>
                  <m:oMath xmlns:m="http://schemas.openxmlformats.org/officeDocument/2006/math">
                    <m:r>
                      <m:rPr>
                        <m:sty m:val="p"/>
                      </m:rPr>
                      <a:rPr lang="en-GB" sz="2400" b="0" i="0" smtClean="0">
                        <a:solidFill>
                          <a:srgbClr val="00B050"/>
                        </a:solidFill>
                        <a:latin typeface="Cambria Math" panose="02040503050406030204" pitchFamily="18" charset="0"/>
                      </a:rPr>
                      <m:t>m</m:t>
                    </m:r>
                    <m:r>
                      <a:rPr lang="en-GB" sz="2400" b="0" i="0" smtClean="0">
                        <a:solidFill>
                          <a:srgbClr val="00B050"/>
                        </a:solidFill>
                        <a:latin typeface="Cambria Math" panose="02040503050406030204" pitchFamily="18" charset="0"/>
                      </a:rPr>
                      <m:t>=</m:t>
                    </m:r>
                    <m:f>
                      <m:fPr>
                        <m:ctrlPr>
                          <a:rPr lang="en-GB" sz="2400" b="0" i="1" smtClean="0">
                            <a:solidFill>
                              <a:srgbClr val="00B050"/>
                            </a:solidFill>
                            <a:latin typeface="Cambria Math" panose="02040503050406030204" pitchFamily="18" charset="0"/>
                          </a:rPr>
                        </m:ctrlPr>
                      </m:fPr>
                      <m:num>
                        <m:r>
                          <m:rPr>
                            <m:sty m:val="p"/>
                          </m:rPr>
                          <a:rPr lang="en-GB" sz="2400" b="0" i="0" smtClean="0">
                            <a:solidFill>
                              <a:srgbClr val="00B050"/>
                            </a:solidFill>
                            <a:latin typeface="Cambria Math" panose="02040503050406030204" pitchFamily="18" charset="0"/>
                          </a:rPr>
                          <m:t>F</m:t>
                        </m:r>
                      </m:num>
                      <m:den>
                        <m:r>
                          <m:rPr>
                            <m:sty m:val="p"/>
                          </m:rPr>
                          <a:rPr lang="en-GB" sz="2400" b="0" i="0" smtClean="0">
                            <a:solidFill>
                              <a:srgbClr val="00B050"/>
                            </a:solidFill>
                            <a:latin typeface="Cambria Math" panose="02040503050406030204" pitchFamily="18" charset="0"/>
                          </a:rPr>
                          <m:t>a</m:t>
                        </m:r>
                      </m:den>
                    </m:f>
                  </m:oMath>
                </a14:m>
                <a:r>
                  <a:rPr lang="en-GB" sz="2400" dirty="0">
                    <a:solidFill>
                      <a:srgbClr val="00B050"/>
                    </a:solidFill>
                  </a:rPr>
                  <a:t>      b)   </a:t>
                </a:r>
                <a14:m>
                  <m:oMath xmlns:m="http://schemas.openxmlformats.org/officeDocument/2006/math">
                    <m:r>
                      <m:rPr>
                        <m:sty m:val="p"/>
                      </m:rPr>
                      <a:rPr lang="en-GB" sz="2400" b="0" i="0" smtClean="0">
                        <a:solidFill>
                          <a:srgbClr val="00B050"/>
                        </a:solidFill>
                        <a:latin typeface="Cambria Math" panose="02040503050406030204" pitchFamily="18" charset="0"/>
                      </a:rPr>
                      <m:t>m</m:t>
                    </m:r>
                    <m:r>
                      <a:rPr lang="en-GB" sz="2400" b="0" i="0" smtClean="0">
                        <a:solidFill>
                          <a:srgbClr val="00B050"/>
                        </a:solidFill>
                        <a:latin typeface="Cambria Math" panose="02040503050406030204" pitchFamily="18" charset="0"/>
                      </a:rPr>
                      <m:t>= </m:t>
                    </m:r>
                    <m:f>
                      <m:fPr>
                        <m:ctrlPr>
                          <a:rPr lang="en-GB" sz="2400" b="0" i="1" smtClean="0">
                            <a:solidFill>
                              <a:srgbClr val="00B050"/>
                            </a:solidFill>
                            <a:latin typeface="Cambria Math" panose="02040503050406030204" pitchFamily="18" charset="0"/>
                          </a:rPr>
                        </m:ctrlPr>
                      </m:fPr>
                      <m:num>
                        <m:r>
                          <m:rPr>
                            <m:sty m:val="p"/>
                          </m:rPr>
                          <a:rPr lang="en-GB" sz="2400" b="0" i="0" smtClean="0">
                            <a:solidFill>
                              <a:srgbClr val="00B050"/>
                            </a:solidFill>
                            <a:latin typeface="Cambria Math" panose="02040503050406030204" pitchFamily="18" charset="0"/>
                          </a:rPr>
                          <m:t>E</m:t>
                        </m:r>
                      </m:num>
                      <m:den>
                        <m:r>
                          <m:rPr>
                            <m:sty m:val="p"/>
                          </m:rPr>
                          <a:rPr lang="en-GB" sz="2400" b="0" i="0" smtClean="0">
                            <a:solidFill>
                              <a:srgbClr val="00B050"/>
                            </a:solidFill>
                            <a:latin typeface="Cambria Math" panose="02040503050406030204" pitchFamily="18" charset="0"/>
                          </a:rPr>
                          <m:t>g</m:t>
                        </m:r>
                        <m:r>
                          <a:rPr lang="en-GB" sz="2400" b="0" i="0" smtClean="0">
                            <a:solidFill>
                              <a:srgbClr val="00B050"/>
                            </a:solidFill>
                            <a:latin typeface="Cambria Math" panose="02040503050406030204" pitchFamily="18" charset="0"/>
                          </a:rPr>
                          <m:t> </m:t>
                        </m:r>
                        <m:r>
                          <m:rPr>
                            <m:sty m:val="p"/>
                          </m:rPr>
                          <a:rPr lang="en-GB" sz="2400" b="0" i="0" smtClean="0">
                            <a:solidFill>
                              <a:srgbClr val="00B050"/>
                            </a:solidFill>
                            <a:latin typeface="Cambria Math" panose="02040503050406030204" pitchFamily="18" charset="0"/>
                          </a:rPr>
                          <m:t>h</m:t>
                        </m:r>
                      </m:den>
                    </m:f>
                  </m:oMath>
                </a14:m>
                <a:r>
                  <a:rPr lang="en-GB" sz="2400" dirty="0">
                    <a:solidFill>
                      <a:srgbClr val="00B050"/>
                    </a:solidFill>
                  </a:rPr>
                  <a:t>      c) </a:t>
                </a:r>
                <a14:m>
                  <m:oMath xmlns:m="http://schemas.openxmlformats.org/officeDocument/2006/math">
                    <m:r>
                      <m:rPr>
                        <m:sty m:val="p"/>
                      </m:rPr>
                      <a:rPr lang="en-GB" sz="2400" b="0" i="0" smtClean="0">
                        <a:solidFill>
                          <a:srgbClr val="00B050"/>
                        </a:solidFill>
                        <a:latin typeface="Cambria Math" panose="02040503050406030204" pitchFamily="18" charset="0"/>
                      </a:rPr>
                      <m:t>v</m:t>
                    </m:r>
                    <m:r>
                      <a:rPr lang="en-GB" sz="2400" b="0" i="0" smtClean="0">
                        <a:solidFill>
                          <a:srgbClr val="00B050"/>
                        </a:solidFill>
                        <a:latin typeface="Cambria Math" panose="02040503050406030204" pitchFamily="18" charset="0"/>
                      </a:rPr>
                      <m:t>= </m:t>
                    </m:r>
                    <m:rad>
                      <m:radPr>
                        <m:degHide m:val="on"/>
                        <m:ctrlPr>
                          <a:rPr lang="en-GB" sz="2400" b="0" i="1" smtClean="0">
                            <a:solidFill>
                              <a:srgbClr val="00B050"/>
                            </a:solidFill>
                            <a:latin typeface="Cambria Math" panose="02040503050406030204" pitchFamily="18" charset="0"/>
                            <a:ea typeface="Cambria Math" panose="02040503050406030204" pitchFamily="18" charset="0"/>
                          </a:rPr>
                        </m:ctrlPr>
                      </m:radPr>
                      <m:deg/>
                      <m:e>
                        <m:f>
                          <m:fPr>
                            <m:ctrlPr>
                              <a:rPr lang="en-GB" sz="2400" b="0" i="1" smtClean="0">
                                <a:solidFill>
                                  <a:srgbClr val="00B050"/>
                                </a:solidFill>
                                <a:latin typeface="Cambria Math" panose="02040503050406030204" pitchFamily="18" charset="0"/>
                                <a:ea typeface="Cambria Math" panose="02040503050406030204" pitchFamily="18" charset="0"/>
                              </a:rPr>
                            </m:ctrlPr>
                          </m:fPr>
                          <m:num>
                            <m:r>
                              <a:rPr lang="en-GB" sz="2400" b="0" i="0" smtClean="0">
                                <a:solidFill>
                                  <a:srgbClr val="00B050"/>
                                </a:solidFill>
                                <a:latin typeface="Cambria Math" panose="02040503050406030204" pitchFamily="18" charset="0"/>
                                <a:ea typeface="Cambria Math" panose="02040503050406030204" pitchFamily="18" charset="0"/>
                              </a:rPr>
                              <m:t>2</m:t>
                            </m:r>
                            <m:r>
                              <m:rPr>
                                <m:sty m:val="p"/>
                              </m:rPr>
                              <a:rPr lang="en-GB" sz="2400" b="0" i="0" smtClean="0">
                                <a:solidFill>
                                  <a:srgbClr val="00B050"/>
                                </a:solidFill>
                                <a:latin typeface="Cambria Math" panose="02040503050406030204" pitchFamily="18" charset="0"/>
                                <a:ea typeface="Cambria Math" panose="02040503050406030204" pitchFamily="18" charset="0"/>
                              </a:rPr>
                              <m:t>E</m:t>
                            </m:r>
                          </m:num>
                          <m:den>
                            <m:r>
                              <m:rPr>
                                <m:sty m:val="p"/>
                              </m:rPr>
                              <a:rPr lang="en-GB" sz="2400" b="0" i="0" smtClean="0">
                                <a:solidFill>
                                  <a:srgbClr val="00B050"/>
                                </a:solidFill>
                                <a:latin typeface="Cambria Math" panose="02040503050406030204" pitchFamily="18" charset="0"/>
                                <a:ea typeface="Cambria Math" panose="02040503050406030204" pitchFamily="18" charset="0"/>
                              </a:rPr>
                              <m:t>m</m:t>
                            </m:r>
                          </m:den>
                        </m:f>
                      </m:e>
                    </m:rad>
                  </m:oMath>
                </a14:m>
                <a:endParaRPr lang="en-GB" sz="2400" dirty="0">
                  <a:solidFill>
                    <a:srgbClr val="00B050"/>
                  </a:solidFill>
                </a:endParaRPr>
              </a:p>
              <a:p>
                <a:pPr marL="457200" indent="-457200">
                  <a:buAutoNum type="alphaLcParenR"/>
                </a:pPr>
                <a:endParaRPr lang="en-GB" sz="2400" dirty="0">
                  <a:solidFill>
                    <a:srgbClr val="00B050"/>
                  </a:solidFill>
                </a:endParaRPr>
              </a:p>
              <a:p>
                <a:endParaRPr lang="en-GB" sz="2400" dirty="0">
                  <a:solidFill>
                    <a:srgbClr val="00B050"/>
                  </a:solidFill>
                </a:endParaRPr>
              </a:p>
              <a:p>
                <a:endParaRPr lang="en-GB" sz="2400" dirty="0">
                  <a:solidFill>
                    <a:srgbClr val="00B050"/>
                  </a:solidFill>
                </a:endParaRPr>
              </a:p>
              <a:p>
                <a:r>
                  <a:rPr lang="en-GB" sz="2400" dirty="0">
                    <a:solidFill>
                      <a:srgbClr val="00B050"/>
                    </a:solidFill>
                  </a:rPr>
                  <a:t>2) a) 30</a:t>
                </a:r>
                <a:r>
                  <a:rPr lang="en-GB" sz="2400" baseline="30000" dirty="0">
                    <a:solidFill>
                      <a:srgbClr val="00B050"/>
                    </a:solidFill>
                  </a:rPr>
                  <a:t>0</a:t>
                </a:r>
                <a:r>
                  <a:rPr lang="en-GB" sz="2400" dirty="0">
                    <a:solidFill>
                      <a:srgbClr val="00B050"/>
                    </a:solidFill>
                  </a:rPr>
                  <a:t>	       b)    0.91         c) 31</a:t>
                </a:r>
              </a:p>
            </p:txBody>
          </p:sp>
        </mc:Choice>
        <mc:Fallback xmlns="">
          <p:sp>
            <p:nvSpPr>
              <p:cNvPr id="5" name="TextBox 4"/>
              <p:cNvSpPr txBox="1">
                <a:spLocks noRot="1" noChangeAspect="1" noMove="1" noResize="1" noEditPoints="1" noAdjustHandles="1" noChangeArrowheads="1" noChangeShapeType="1" noTextEdit="1"/>
              </p:cNvSpPr>
              <p:nvPr/>
            </p:nvSpPr>
            <p:spPr>
              <a:xfrm>
                <a:off x="301393" y="1675759"/>
                <a:ext cx="5904656" cy="2321213"/>
              </a:xfrm>
              <a:prstGeom prst="rect">
                <a:avLst/>
              </a:prstGeom>
              <a:blipFill rotWithShape="0">
                <a:blip r:embed="rId3"/>
                <a:stretch>
                  <a:fillRect l="-1548" b="-4987"/>
                </a:stretch>
              </a:blipFill>
            </p:spPr>
            <p:txBody>
              <a:bodyPr/>
              <a:lstStyle/>
              <a:p>
                <a:r>
                  <a:rPr lang="en-GB">
                    <a:noFill/>
                  </a:rPr>
                  <a:t> </a:t>
                </a:r>
              </a:p>
            </p:txBody>
          </p:sp>
        </mc:Fallback>
      </mc:AlternateContent>
      <p:sp>
        <p:nvSpPr>
          <p:cNvPr id="7" name="Rectangle 6"/>
          <p:cNvSpPr/>
          <p:nvPr/>
        </p:nvSpPr>
        <p:spPr>
          <a:xfrm>
            <a:off x="263352" y="1344840"/>
            <a:ext cx="6096000" cy="1107996"/>
          </a:xfrm>
          <a:prstGeom prst="rect">
            <a:avLst/>
          </a:prstGeom>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dirty="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dirty="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ysClr val="windowText" lastClr="000000"/>
              </a:solidFill>
              <a:effectLst/>
              <a:uLnTx/>
              <a:uFillTx/>
            </a:endParaRPr>
          </a:p>
        </p:txBody>
      </p:sp>
      <mc:AlternateContent xmlns:mc="http://schemas.openxmlformats.org/markup-compatibility/2006" xmlns:a14="http://schemas.microsoft.com/office/drawing/2010/main">
        <mc:Choice Requires="a14">
          <p:sp>
            <p:nvSpPr>
              <p:cNvPr id="11" name="TextBox 10"/>
              <p:cNvSpPr txBox="1"/>
              <p:nvPr/>
            </p:nvSpPr>
            <p:spPr>
              <a:xfrm>
                <a:off x="6851948" y="1120836"/>
                <a:ext cx="4729378" cy="4985660"/>
              </a:xfrm>
              <a:prstGeom prst="rect">
                <a:avLst/>
              </a:prstGeom>
              <a:solidFill>
                <a:srgbClr val="FCD2B6"/>
              </a:solidFill>
              <a:ln>
                <a:solidFill>
                  <a:srgbClr val="F6761E"/>
                </a:solidFill>
              </a:ln>
            </p:spPr>
            <p:txBody>
              <a:bodyPr wrap="square" rtlCol="0">
                <a:spAutoFit/>
              </a:bodyPr>
              <a:lstStyle/>
              <a:p>
                <a:r>
                  <a:rPr lang="en-GB" sz="2400" dirty="0"/>
                  <a:t>Going deeper: </a:t>
                </a:r>
              </a:p>
              <a:p>
                <a:endParaRPr lang="en-GB" sz="2400" dirty="0">
                  <a:latin typeface="+mj-lt"/>
                </a:endParaRPr>
              </a:p>
              <a:p>
                <a:pPr/>
                <a14:m>
                  <m:oMathPara xmlns:m="http://schemas.openxmlformats.org/officeDocument/2006/math">
                    <m:oMathParaPr>
                      <m:jc m:val="left"/>
                    </m:oMathParaPr>
                    <m:oMath xmlns:m="http://schemas.openxmlformats.org/officeDocument/2006/math">
                      <m:r>
                        <a:rPr lang="en-GB" sz="2400" b="0" i="0" smtClean="0">
                          <a:latin typeface="Cambria Math" panose="02040503050406030204" pitchFamily="18" charset="0"/>
                        </a:rPr>
                        <m:t>1) </m:t>
                      </m:r>
                      <m:r>
                        <m:rPr>
                          <m:sty m:val="p"/>
                        </m:rPr>
                        <a:rPr lang="en-GB" sz="2400" b="0" i="0" smtClean="0">
                          <a:latin typeface="Cambria Math" panose="02040503050406030204" pitchFamily="18" charset="0"/>
                        </a:rPr>
                        <m:t>a</m:t>
                      </m:r>
                      <m:r>
                        <a:rPr lang="en-GB" sz="2400" b="0" i="0" smtClean="0">
                          <a:latin typeface="Cambria Math" panose="02040503050406030204" pitchFamily="18" charset="0"/>
                        </a:rPr>
                        <m:t>=</m:t>
                      </m:r>
                      <m:d>
                        <m:dPr>
                          <m:ctrlPr>
                            <a:rPr lang="en-GB" sz="2400" b="0" i="1" smtClean="0">
                              <a:latin typeface="Cambria Math" panose="02040503050406030204" pitchFamily="18" charset="0"/>
                            </a:rPr>
                          </m:ctrlPr>
                        </m:dPr>
                        <m:e>
                          <m:f>
                            <m:fPr>
                              <m:ctrlPr>
                                <a:rPr lang="en-GB" sz="2400" b="0" i="1" smtClean="0">
                                  <a:latin typeface="Cambria Math" panose="02040503050406030204" pitchFamily="18" charset="0"/>
                                </a:rPr>
                              </m:ctrlPr>
                            </m:fPr>
                            <m:num>
                              <m:sSup>
                                <m:sSupPr>
                                  <m:ctrlPr>
                                    <a:rPr lang="en-GB" sz="2400" b="0" i="1" smtClean="0">
                                      <a:latin typeface="Cambria Math" panose="02040503050406030204" pitchFamily="18" charset="0"/>
                                    </a:rPr>
                                  </m:ctrlPr>
                                </m:sSupPr>
                                <m:e>
                                  <m:r>
                                    <m:rPr>
                                      <m:sty m:val="p"/>
                                    </m:rPr>
                                    <a:rPr lang="en-GB" sz="2400" b="0" i="0" smtClean="0">
                                      <a:latin typeface="Cambria Math" panose="02040503050406030204" pitchFamily="18" charset="0"/>
                                    </a:rPr>
                                    <m:t>v</m:t>
                                  </m:r>
                                </m:e>
                                <m:sup>
                                  <m:r>
                                    <a:rPr lang="en-GB" sz="2400" b="0" i="0" smtClean="0">
                                      <a:latin typeface="Cambria Math" panose="02040503050406030204" pitchFamily="18" charset="0"/>
                                    </a:rPr>
                                    <m:t>2</m:t>
                                  </m:r>
                                </m:sup>
                              </m:sSup>
                              <m:r>
                                <a:rPr lang="en-GB" sz="2400" b="0" i="0" smtClean="0">
                                  <a:latin typeface="Cambria Math" panose="02040503050406030204" pitchFamily="18" charset="0"/>
                                </a:rPr>
                                <m:t>−</m:t>
                              </m:r>
                              <m:sSup>
                                <m:sSupPr>
                                  <m:ctrlPr>
                                    <a:rPr lang="en-GB" sz="2400" b="0" i="1" smtClean="0">
                                      <a:latin typeface="Cambria Math" panose="02040503050406030204" pitchFamily="18" charset="0"/>
                                    </a:rPr>
                                  </m:ctrlPr>
                                </m:sSupPr>
                                <m:e>
                                  <m:r>
                                    <m:rPr>
                                      <m:sty m:val="p"/>
                                    </m:rPr>
                                    <a:rPr lang="en-GB" sz="2400" b="0" i="0" smtClean="0">
                                      <a:latin typeface="Cambria Math" panose="02040503050406030204" pitchFamily="18" charset="0"/>
                                    </a:rPr>
                                    <m:t>u</m:t>
                                  </m:r>
                                </m:e>
                                <m:sup>
                                  <m:r>
                                    <a:rPr lang="en-GB" sz="2400" b="0" i="0" smtClean="0">
                                      <a:latin typeface="Cambria Math" panose="02040503050406030204" pitchFamily="18" charset="0"/>
                                    </a:rPr>
                                    <m:t>2</m:t>
                                  </m:r>
                                </m:sup>
                              </m:sSup>
                            </m:num>
                            <m:den>
                              <m:r>
                                <a:rPr lang="en-GB" sz="2400" b="0" i="0" smtClean="0">
                                  <a:latin typeface="Cambria Math" panose="02040503050406030204" pitchFamily="18" charset="0"/>
                                </a:rPr>
                                <m:t>2</m:t>
                              </m:r>
                              <m:r>
                                <m:rPr>
                                  <m:sty m:val="p"/>
                                </m:rPr>
                                <a:rPr lang="en-GB" sz="2400" b="0" i="0" smtClean="0">
                                  <a:latin typeface="Cambria Math" panose="02040503050406030204" pitchFamily="18" charset="0"/>
                                </a:rPr>
                                <m:t>s</m:t>
                              </m:r>
                            </m:den>
                          </m:f>
                        </m:e>
                      </m:d>
                    </m:oMath>
                  </m:oMathPara>
                </a14:m>
                <a:endParaRPr lang="en-GB" sz="2400" dirty="0">
                  <a:latin typeface="+mj-lt"/>
                </a:endParaRPr>
              </a:p>
              <a:p>
                <a:endParaRPr lang="en-GB" sz="2400" dirty="0">
                  <a:latin typeface="+mj-lt"/>
                </a:endParaRPr>
              </a:p>
              <a:p>
                <a:endParaRPr lang="en-GB" sz="2400" dirty="0">
                  <a:latin typeface="+mj-lt"/>
                </a:endParaRPr>
              </a:p>
              <a:p>
                <a:pPr/>
                <a14:m>
                  <m:oMathPara xmlns:m="http://schemas.openxmlformats.org/officeDocument/2006/math">
                    <m:oMathParaPr>
                      <m:jc m:val="left"/>
                    </m:oMathParaPr>
                    <m:oMath xmlns:m="http://schemas.openxmlformats.org/officeDocument/2006/math">
                      <m:r>
                        <a:rPr lang="en-GB" sz="2400" b="0" i="0" smtClean="0">
                          <a:latin typeface="Cambria Math" panose="02040503050406030204" pitchFamily="18" charset="0"/>
                        </a:rPr>
                        <m:t>2) </m:t>
                      </m:r>
                      <m:r>
                        <m:rPr>
                          <m:sty m:val="p"/>
                        </m:rPr>
                        <a:rPr lang="en-GB" sz="2400" b="0" i="0" smtClean="0">
                          <a:latin typeface="Cambria Math" panose="02040503050406030204" pitchFamily="18" charset="0"/>
                        </a:rPr>
                        <m:t>a</m:t>
                      </m:r>
                      <m:r>
                        <a:rPr lang="en-GB" sz="2400" b="0" i="0" smtClean="0">
                          <a:latin typeface="Cambria Math" panose="02040503050406030204" pitchFamily="18" charset="0"/>
                        </a:rPr>
                        <m:t>= </m:t>
                      </m:r>
                      <m:d>
                        <m:dPr>
                          <m:ctrlPr>
                            <a:rPr lang="en-GB" sz="2400" b="0" i="1" smtClean="0">
                              <a:latin typeface="Cambria Math" panose="02040503050406030204" pitchFamily="18" charset="0"/>
                            </a:rPr>
                          </m:ctrlPr>
                        </m:dPr>
                        <m:e>
                          <m:f>
                            <m:fPr>
                              <m:ctrlPr>
                                <a:rPr lang="en-GB" sz="2400" b="0" i="1" smtClean="0">
                                  <a:latin typeface="Cambria Math" panose="02040503050406030204" pitchFamily="18" charset="0"/>
                                </a:rPr>
                              </m:ctrlPr>
                            </m:fPr>
                            <m:num>
                              <m:r>
                                <m:rPr>
                                  <m:sty m:val="p"/>
                                </m:rPr>
                                <a:rPr lang="en-GB" sz="2400" b="0" i="0" smtClean="0">
                                  <a:latin typeface="Cambria Math" panose="02040503050406030204" pitchFamily="18" charset="0"/>
                                </a:rPr>
                                <m:t>s</m:t>
                              </m:r>
                              <m:r>
                                <a:rPr lang="en-GB" sz="2400" b="0" i="0" smtClean="0">
                                  <a:latin typeface="Cambria Math" panose="02040503050406030204" pitchFamily="18" charset="0"/>
                                </a:rPr>
                                <m:t>−</m:t>
                              </m:r>
                              <m:r>
                                <m:rPr>
                                  <m:sty m:val="p"/>
                                </m:rPr>
                                <a:rPr lang="en-GB" sz="2400" b="0" i="0" smtClean="0">
                                  <a:latin typeface="Cambria Math" panose="02040503050406030204" pitchFamily="18" charset="0"/>
                                </a:rPr>
                                <m:t>ut</m:t>
                              </m:r>
                            </m:num>
                            <m:den>
                              <m:f>
                                <m:fPr>
                                  <m:type m:val="skw"/>
                                  <m:ctrlPr>
                                    <a:rPr lang="en-GB" sz="2400" b="0" i="1" smtClean="0">
                                      <a:latin typeface="Cambria Math" panose="02040503050406030204" pitchFamily="18" charset="0"/>
                                    </a:rPr>
                                  </m:ctrlPr>
                                </m:fPr>
                                <m:num>
                                  <m:r>
                                    <a:rPr lang="en-GB" sz="2400" b="0" i="0" smtClean="0">
                                      <a:latin typeface="Cambria Math" panose="02040503050406030204" pitchFamily="18" charset="0"/>
                                    </a:rPr>
                                    <m:t>1</m:t>
                                  </m:r>
                                </m:num>
                                <m:den>
                                  <m:r>
                                    <a:rPr lang="en-GB" sz="2400" b="0" i="0" smtClean="0">
                                      <a:latin typeface="Cambria Math" panose="02040503050406030204" pitchFamily="18" charset="0"/>
                                    </a:rPr>
                                    <m:t>2</m:t>
                                  </m:r>
                                </m:den>
                              </m:f>
                              <m:sSup>
                                <m:sSupPr>
                                  <m:ctrlPr>
                                    <a:rPr lang="en-GB" sz="2400" b="0" i="1" smtClean="0">
                                      <a:latin typeface="Cambria Math" panose="02040503050406030204" pitchFamily="18" charset="0"/>
                                    </a:rPr>
                                  </m:ctrlPr>
                                </m:sSupPr>
                                <m:e>
                                  <m:r>
                                    <m:rPr>
                                      <m:sty m:val="p"/>
                                    </m:rPr>
                                    <a:rPr lang="en-GB" sz="2400" b="0" i="0" smtClean="0">
                                      <a:latin typeface="Cambria Math" panose="02040503050406030204" pitchFamily="18" charset="0"/>
                                    </a:rPr>
                                    <m:t>t</m:t>
                                  </m:r>
                                </m:e>
                                <m:sup>
                                  <m:r>
                                    <a:rPr lang="en-GB" sz="2400" b="0" i="0" smtClean="0">
                                      <a:latin typeface="Cambria Math" panose="02040503050406030204" pitchFamily="18" charset="0"/>
                                    </a:rPr>
                                    <m:t>2</m:t>
                                  </m:r>
                                </m:sup>
                              </m:sSup>
                            </m:den>
                          </m:f>
                        </m:e>
                      </m:d>
                    </m:oMath>
                  </m:oMathPara>
                </a14:m>
                <a:endParaRPr lang="en-GB" sz="2400" dirty="0">
                  <a:latin typeface="+mj-lt"/>
                </a:endParaRPr>
              </a:p>
              <a:p>
                <a:endParaRPr lang="en-GB" sz="2400" baseline="30000" dirty="0">
                  <a:latin typeface="+mj-lt"/>
                </a:endParaRPr>
              </a:p>
              <a:p>
                <a:endParaRPr lang="en-GB" sz="2400" dirty="0">
                  <a:latin typeface="+mj-lt"/>
                </a:endParaRPr>
              </a:p>
              <a:p>
                <a:r>
                  <a:rPr lang="en-GB" sz="2400" dirty="0"/>
                  <a:t>Beyond expected knowledge:</a:t>
                </a:r>
              </a:p>
              <a:p>
                <a:r>
                  <a:rPr lang="en-GB" sz="2400" dirty="0"/>
                  <a:t>What does ‘x’ equal? </a:t>
                </a:r>
              </a:p>
              <a:p>
                <a:r>
                  <a:rPr lang="en-GB" sz="2400" dirty="0"/>
                  <a:t>0.6</a:t>
                </a:r>
                <a:endParaRPr lang="en-GB" sz="2400" baseline="30000" dirty="0"/>
              </a:p>
            </p:txBody>
          </p:sp>
        </mc:Choice>
        <mc:Fallback xmlns="">
          <p:sp>
            <p:nvSpPr>
              <p:cNvPr id="11" name="TextBox 10"/>
              <p:cNvSpPr txBox="1">
                <a:spLocks noRot="1" noChangeAspect="1" noMove="1" noResize="1" noEditPoints="1" noAdjustHandles="1" noChangeArrowheads="1" noChangeShapeType="1" noTextEdit="1"/>
              </p:cNvSpPr>
              <p:nvPr/>
            </p:nvSpPr>
            <p:spPr>
              <a:xfrm>
                <a:off x="6851948" y="1120836"/>
                <a:ext cx="4729378" cy="4985660"/>
              </a:xfrm>
              <a:prstGeom prst="rect">
                <a:avLst/>
              </a:prstGeom>
              <a:blipFill>
                <a:blip r:embed="rId4"/>
                <a:stretch>
                  <a:fillRect l="-1799" t="-854" b="-1829"/>
                </a:stretch>
              </a:blipFill>
              <a:ln>
                <a:solidFill>
                  <a:srgbClr val="F6761E"/>
                </a:solidFill>
              </a:ln>
            </p:spPr>
            <p:txBody>
              <a:bodyPr/>
              <a:lstStyle/>
              <a:p>
                <a:r>
                  <a:rPr lang="en-GB">
                    <a:noFill/>
                  </a:rPr>
                  <a:t> </a:t>
                </a:r>
              </a:p>
            </p:txBody>
          </p:sp>
        </mc:Fallback>
      </mc:AlternateContent>
      <p:sp>
        <p:nvSpPr>
          <p:cNvPr id="12" name="Rectangle 11"/>
          <p:cNvSpPr/>
          <p:nvPr/>
        </p:nvSpPr>
        <p:spPr>
          <a:xfrm>
            <a:off x="191344" y="850346"/>
            <a:ext cx="3062377" cy="461665"/>
          </a:xfrm>
          <a:prstGeom prst="rect">
            <a:avLst/>
          </a:prstGeom>
        </p:spPr>
        <p:txBody>
          <a:bodyPr wrap="none">
            <a:spAutoFit/>
          </a:bodyPr>
          <a:lstStyle/>
          <a:p>
            <a:r>
              <a:rPr lang="en-GB" sz="2400" b="1" dirty="0"/>
              <a:t>Rearranging equations</a:t>
            </a:r>
          </a:p>
        </p:txBody>
      </p:sp>
    </p:spTree>
    <p:extLst>
      <p:ext uri="{BB962C8B-B14F-4D97-AF65-F5344CB8AC3E}">
        <p14:creationId xmlns:p14="http://schemas.microsoft.com/office/powerpoint/2010/main" val="4256851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92683" y="695365"/>
            <a:ext cx="1910779" cy="461665"/>
          </a:xfrm>
          <a:prstGeom prst="rect">
            <a:avLst/>
          </a:prstGeom>
        </p:spPr>
        <p:txBody>
          <a:bodyPr wrap="none">
            <a:spAutoFit/>
          </a:bodyPr>
          <a:lstStyle/>
          <a:p>
            <a:pPr lvl="0"/>
            <a:r>
              <a:rPr lang="en-GB" sz="2400" b="1" dirty="0">
                <a:solidFill>
                  <a:prstClr val="black"/>
                </a:solidFill>
              </a:rPr>
              <a:t>Trigonometry</a:t>
            </a:r>
          </a:p>
        </p:txBody>
      </p:sp>
      <p:grpSp>
        <p:nvGrpSpPr>
          <p:cNvPr id="14" name="Group 13"/>
          <p:cNvGrpSpPr/>
          <p:nvPr/>
        </p:nvGrpSpPr>
        <p:grpSpPr>
          <a:xfrm>
            <a:off x="145968" y="3106457"/>
            <a:ext cx="3674074" cy="2145724"/>
            <a:chOff x="4295800" y="1336412"/>
            <a:chExt cx="3960440" cy="2312967"/>
          </a:xfrm>
        </p:grpSpPr>
        <p:grpSp>
          <p:nvGrpSpPr>
            <p:cNvPr id="4" name="Group 3"/>
            <p:cNvGrpSpPr/>
            <p:nvPr/>
          </p:nvGrpSpPr>
          <p:grpSpPr>
            <a:xfrm>
              <a:off x="4295800" y="1336412"/>
              <a:ext cx="3960440" cy="2312967"/>
              <a:chOff x="1847528" y="1844824"/>
              <a:chExt cx="3960440" cy="2312967"/>
            </a:xfrm>
          </p:grpSpPr>
          <p:sp>
            <p:nvSpPr>
              <p:cNvPr id="2" name="Right Triangle 1"/>
              <p:cNvSpPr/>
              <p:nvPr/>
            </p:nvSpPr>
            <p:spPr>
              <a:xfrm>
                <a:off x="2855640" y="1844824"/>
                <a:ext cx="2952328" cy="1728192"/>
              </a:xfrm>
              <a:prstGeom prst="rtTriangle">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3" name="TextBox 2"/>
              <p:cNvSpPr txBox="1"/>
              <p:nvPr/>
            </p:nvSpPr>
            <p:spPr>
              <a:xfrm>
                <a:off x="4150504" y="2060848"/>
                <a:ext cx="362600" cy="584775"/>
              </a:xfrm>
              <a:prstGeom prst="rect">
                <a:avLst/>
              </a:prstGeom>
              <a:noFill/>
            </p:spPr>
            <p:txBody>
              <a:bodyPr wrap="none" rtlCol="0">
                <a:spAutoFit/>
              </a:bodyPr>
              <a:lstStyle/>
              <a:p>
                <a:r>
                  <a:rPr lang="en-GB" sz="3200" dirty="0"/>
                  <a:t>x</a:t>
                </a:r>
              </a:p>
            </p:txBody>
          </p:sp>
          <p:sp>
            <p:nvSpPr>
              <p:cNvPr id="5" name="TextBox 4"/>
              <p:cNvSpPr txBox="1"/>
              <p:nvPr/>
            </p:nvSpPr>
            <p:spPr>
              <a:xfrm>
                <a:off x="1847528" y="2276872"/>
                <a:ext cx="894797" cy="584775"/>
              </a:xfrm>
              <a:prstGeom prst="rect">
                <a:avLst/>
              </a:prstGeom>
              <a:noFill/>
            </p:spPr>
            <p:txBody>
              <a:bodyPr wrap="none" rtlCol="0">
                <a:spAutoFit/>
              </a:bodyPr>
              <a:lstStyle/>
              <a:p>
                <a:r>
                  <a:rPr lang="en-GB" sz="3200" dirty="0"/>
                  <a:t>5cm</a:t>
                </a:r>
              </a:p>
            </p:txBody>
          </p:sp>
          <p:sp>
            <p:nvSpPr>
              <p:cNvPr id="7" name="TextBox 6"/>
              <p:cNvSpPr txBox="1"/>
              <p:nvPr/>
            </p:nvSpPr>
            <p:spPr>
              <a:xfrm>
                <a:off x="3703105" y="3573016"/>
                <a:ext cx="894797" cy="584775"/>
              </a:xfrm>
              <a:prstGeom prst="rect">
                <a:avLst/>
              </a:prstGeom>
              <a:noFill/>
            </p:spPr>
            <p:txBody>
              <a:bodyPr wrap="none" rtlCol="0">
                <a:spAutoFit/>
              </a:bodyPr>
              <a:lstStyle/>
              <a:p>
                <a:r>
                  <a:rPr lang="en-GB" sz="3200" dirty="0"/>
                  <a:t>7cm</a:t>
                </a:r>
              </a:p>
            </p:txBody>
          </p:sp>
        </p:grpSp>
        <p:sp>
          <p:nvSpPr>
            <p:cNvPr id="9" name="Arc 8"/>
            <p:cNvSpPr/>
            <p:nvPr/>
          </p:nvSpPr>
          <p:spPr>
            <a:xfrm flipH="1">
              <a:off x="7221839" y="2492896"/>
              <a:ext cx="530345" cy="604187"/>
            </a:xfrm>
            <a:prstGeom prst="arc">
              <a:avLst>
                <a:gd name="adj1" fmla="val 18618318"/>
                <a:gd name="adj2" fmla="val 2772476"/>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 name="TextBox 9"/>
            <p:cNvSpPr txBox="1"/>
            <p:nvPr/>
          </p:nvSpPr>
          <p:spPr>
            <a:xfrm>
              <a:off x="7305711" y="2502601"/>
              <a:ext cx="370614" cy="584775"/>
            </a:xfrm>
            <a:prstGeom prst="rect">
              <a:avLst/>
            </a:prstGeom>
            <a:noFill/>
          </p:spPr>
          <p:txBody>
            <a:bodyPr wrap="none" rtlCol="0">
              <a:spAutoFit/>
            </a:bodyPr>
            <a:lstStyle/>
            <a:p>
              <a:r>
                <a:rPr lang="en-GB" sz="3200" dirty="0"/>
                <a:t>y</a:t>
              </a:r>
            </a:p>
          </p:txBody>
        </p:sp>
      </p:grpSp>
      <p:sp>
        <p:nvSpPr>
          <p:cNvPr id="11" name="TextBox 10"/>
          <p:cNvSpPr txBox="1"/>
          <p:nvPr/>
        </p:nvSpPr>
        <p:spPr>
          <a:xfrm>
            <a:off x="191344" y="1235003"/>
            <a:ext cx="4536504" cy="1938992"/>
          </a:xfrm>
          <a:prstGeom prst="rect">
            <a:avLst/>
          </a:prstGeom>
          <a:noFill/>
        </p:spPr>
        <p:txBody>
          <a:bodyPr wrap="square" rtlCol="0">
            <a:spAutoFit/>
          </a:bodyPr>
          <a:lstStyle/>
          <a:p>
            <a:pPr marL="457200" indent="-457200">
              <a:buAutoNum type="arabicParenR"/>
            </a:pPr>
            <a:r>
              <a:rPr lang="en-GB" sz="2400" dirty="0"/>
              <a:t>Find, by calculation or scale drawing,</a:t>
            </a:r>
          </a:p>
          <a:p>
            <a:pPr marL="457200" indent="-457200">
              <a:buAutoNum type="alphaLcParenR"/>
            </a:pPr>
            <a:r>
              <a:rPr lang="en-GB" sz="2400" dirty="0"/>
              <a:t>the length of side ‘x’ </a:t>
            </a:r>
          </a:p>
          <a:p>
            <a:pPr marL="457200" indent="-457200">
              <a:buAutoNum type="alphaLcParenR"/>
            </a:pPr>
            <a:r>
              <a:rPr lang="en-GB" sz="2400" dirty="0"/>
              <a:t>the angle ‘y’</a:t>
            </a:r>
          </a:p>
          <a:p>
            <a:endParaRPr lang="en-GB" sz="2400" dirty="0"/>
          </a:p>
        </p:txBody>
      </p:sp>
      <p:sp>
        <p:nvSpPr>
          <p:cNvPr id="12" name="TextBox 11"/>
          <p:cNvSpPr txBox="1"/>
          <p:nvPr/>
        </p:nvSpPr>
        <p:spPr>
          <a:xfrm>
            <a:off x="6445558" y="1147987"/>
            <a:ext cx="4763010" cy="1569660"/>
          </a:xfrm>
          <a:prstGeom prst="rect">
            <a:avLst/>
          </a:prstGeom>
          <a:noFill/>
        </p:spPr>
        <p:txBody>
          <a:bodyPr wrap="square" rtlCol="0">
            <a:spAutoFit/>
          </a:bodyPr>
          <a:lstStyle/>
          <a:p>
            <a:pPr marL="358775" indent="-358775"/>
            <a:r>
              <a:rPr lang="en-GB" sz="2400" dirty="0"/>
              <a:t>2) Find, by calculation or scale drawing,</a:t>
            </a:r>
          </a:p>
          <a:p>
            <a:pPr marL="457200" indent="-457200">
              <a:buAutoNum type="alphaLcParenR"/>
            </a:pPr>
            <a:r>
              <a:rPr lang="en-GB" sz="2400" dirty="0"/>
              <a:t>the length of side ‘A’ </a:t>
            </a:r>
          </a:p>
          <a:p>
            <a:pPr marL="457200" indent="-457200">
              <a:buAutoNum type="alphaLcParenR"/>
            </a:pPr>
            <a:r>
              <a:rPr lang="en-GB" sz="2400" dirty="0"/>
              <a:t>the length of side ‘B’ </a:t>
            </a:r>
          </a:p>
        </p:txBody>
      </p:sp>
      <p:grpSp>
        <p:nvGrpSpPr>
          <p:cNvPr id="29" name="Group 28"/>
          <p:cNvGrpSpPr/>
          <p:nvPr/>
        </p:nvGrpSpPr>
        <p:grpSpPr>
          <a:xfrm>
            <a:off x="7165751" y="2799543"/>
            <a:ext cx="2429246" cy="2418727"/>
            <a:chOff x="7237759" y="3193340"/>
            <a:chExt cx="2429246" cy="2418727"/>
          </a:xfrm>
        </p:grpSpPr>
        <p:sp>
          <p:nvSpPr>
            <p:cNvPr id="25" name="TextBox 24"/>
            <p:cNvSpPr txBox="1"/>
            <p:nvPr/>
          </p:nvSpPr>
          <p:spPr>
            <a:xfrm>
              <a:off x="7875881" y="3578667"/>
              <a:ext cx="477970" cy="584775"/>
            </a:xfrm>
            <a:prstGeom prst="rect">
              <a:avLst/>
            </a:prstGeom>
            <a:noFill/>
          </p:spPr>
          <p:txBody>
            <a:bodyPr wrap="square" rtlCol="0">
              <a:spAutoFit/>
            </a:bodyPr>
            <a:lstStyle/>
            <a:p>
              <a:endParaRPr lang="en-GB" sz="3200" dirty="0"/>
            </a:p>
          </p:txBody>
        </p:sp>
        <p:sp>
          <p:nvSpPr>
            <p:cNvPr id="13" name="Right Triangle 12"/>
            <p:cNvSpPr/>
            <p:nvPr/>
          </p:nvSpPr>
          <p:spPr>
            <a:xfrm rot="10800000">
              <a:off x="7719834" y="3754375"/>
              <a:ext cx="1463019" cy="1857692"/>
            </a:xfrm>
            <a:prstGeom prst="rtTriangle">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5" name="TextBox 14"/>
            <p:cNvSpPr txBox="1"/>
            <p:nvPr/>
          </p:nvSpPr>
          <p:spPr>
            <a:xfrm>
              <a:off x="9259521" y="4327234"/>
              <a:ext cx="407484" cy="584775"/>
            </a:xfrm>
            <a:prstGeom prst="rect">
              <a:avLst/>
            </a:prstGeom>
            <a:noFill/>
          </p:spPr>
          <p:txBody>
            <a:bodyPr wrap="none" rtlCol="0">
              <a:spAutoFit/>
            </a:bodyPr>
            <a:lstStyle/>
            <a:p>
              <a:r>
                <a:rPr lang="en-GB" sz="3200" dirty="0"/>
                <a:t>B</a:t>
              </a:r>
            </a:p>
          </p:txBody>
        </p:sp>
        <p:sp>
          <p:nvSpPr>
            <p:cNvPr id="16" name="TextBox 15"/>
            <p:cNvSpPr txBox="1"/>
            <p:nvPr/>
          </p:nvSpPr>
          <p:spPr>
            <a:xfrm>
              <a:off x="7237759" y="4327234"/>
              <a:ext cx="1116011" cy="584775"/>
            </a:xfrm>
            <a:prstGeom prst="rect">
              <a:avLst/>
            </a:prstGeom>
            <a:noFill/>
          </p:spPr>
          <p:txBody>
            <a:bodyPr wrap="none" rtlCol="0">
              <a:spAutoFit/>
            </a:bodyPr>
            <a:lstStyle/>
            <a:p>
              <a:r>
                <a:rPr lang="en-GB" sz="3200" dirty="0"/>
                <a:t>14km</a:t>
              </a:r>
            </a:p>
          </p:txBody>
        </p:sp>
        <p:sp>
          <p:nvSpPr>
            <p:cNvPr id="17" name="TextBox 16"/>
            <p:cNvSpPr txBox="1"/>
            <p:nvPr/>
          </p:nvSpPr>
          <p:spPr>
            <a:xfrm>
              <a:off x="8353851" y="3193340"/>
              <a:ext cx="421910" cy="584775"/>
            </a:xfrm>
            <a:prstGeom prst="rect">
              <a:avLst/>
            </a:prstGeom>
            <a:noFill/>
          </p:spPr>
          <p:txBody>
            <a:bodyPr wrap="none" rtlCol="0">
              <a:spAutoFit/>
            </a:bodyPr>
            <a:lstStyle/>
            <a:p>
              <a:r>
                <a:rPr lang="en-GB" sz="3200" dirty="0"/>
                <a:t>A</a:t>
              </a:r>
            </a:p>
          </p:txBody>
        </p:sp>
        <p:sp>
          <p:nvSpPr>
            <p:cNvPr id="24" name="Freeform 23"/>
            <p:cNvSpPr/>
            <p:nvPr/>
          </p:nvSpPr>
          <p:spPr>
            <a:xfrm rot="18904371">
              <a:off x="8654927" y="4728190"/>
              <a:ext cx="450510" cy="89026"/>
            </a:xfrm>
            <a:custGeom>
              <a:avLst/>
              <a:gdLst>
                <a:gd name="connsiteX0" fmla="*/ 0 w 1688707"/>
                <a:gd name="connsiteY0" fmla="*/ 203263 h 242471"/>
                <a:gd name="connsiteX1" fmla="*/ 782917 w 1688707"/>
                <a:gd name="connsiteY1" fmla="*/ 63 h 242471"/>
                <a:gd name="connsiteX2" fmla="*/ 1601694 w 1688707"/>
                <a:gd name="connsiteY2" fmla="*/ 221193 h 242471"/>
                <a:gd name="connsiteX3" fmla="*/ 1625600 w 1688707"/>
                <a:gd name="connsiteY3" fmla="*/ 221193 h 242471"/>
              </a:gdLst>
              <a:ahLst/>
              <a:cxnLst>
                <a:cxn ang="0">
                  <a:pos x="connsiteX0" y="connsiteY0"/>
                </a:cxn>
                <a:cxn ang="0">
                  <a:pos x="connsiteX1" y="connsiteY1"/>
                </a:cxn>
                <a:cxn ang="0">
                  <a:pos x="connsiteX2" y="connsiteY2"/>
                </a:cxn>
                <a:cxn ang="0">
                  <a:pos x="connsiteX3" y="connsiteY3"/>
                </a:cxn>
              </a:cxnLst>
              <a:rect l="l" t="t" r="r" b="b"/>
              <a:pathLst>
                <a:path w="1688707" h="242471">
                  <a:moveTo>
                    <a:pt x="0" y="203263"/>
                  </a:moveTo>
                  <a:cubicBezTo>
                    <a:pt x="257984" y="100169"/>
                    <a:pt x="515968" y="-2925"/>
                    <a:pt x="782917" y="63"/>
                  </a:cubicBezTo>
                  <a:cubicBezTo>
                    <a:pt x="1049866" y="3051"/>
                    <a:pt x="1461247" y="184338"/>
                    <a:pt x="1601694" y="221193"/>
                  </a:cubicBezTo>
                  <a:cubicBezTo>
                    <a:pt x="1742141" y="258048"/>
                    <a:pt x="1683870" y="239620"/>
                    <a:pt x="1625600" y="22119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Box 25"/>
            <p:cNvSpPr txBox="1"/>
            <p:nvPr/>
          </p:nvSpPr>
          <p:spPr>
            <a:xfrm>
              <a:off x="8690272" y="4763416"/>
              <a:ext cx="530915" cy="400110"/>
            </a:xfrm>
            <a:prstGeom prst="rect">
              <a:avLst/>
            </a:prstGeom>
            <a:noFill/>
          </p:spPr>
          <p:txBody>
            <a:bodyPr wrap="none" rtlCol="0">
              <a:spAutoFit/>
            </a:bodyPr>
            <a:lstStyle/>
            <a:p>
              <a:r>
                <a:rPr lang="en-GB" sz="2000" dirty="0"/>
                <a:t>32</a:t>
              </a:r>
              <a:r>
                <a:rPr lang="en-GB" sz="2000" baseline="30000" dirty="0"/>
                <a:t>0</a:t>
              </a:r>
            </a:p>
          </p:txBody>
        </p:sp>
      </p:grpSp>
      <p:sp>
        <p:nvSpPr>
          <p:cNvPr id="30" name="TextBox 29"/>
          <p:cNvSpPr txBox="1"/>
          <p:nvPr/>
        </p:nvSpPr>
        <p:spPr>
          <a:xfrm>
            <a:off x="335360" y="5310644"/>
            <a:ext cx="11377264" cy="1200329"/>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GB" sz="2400" dirty="0"/>
              <a:t>Going deeper: How would your answers change if:</a:t>
            </a:r>
          </a:p>
          <a:p>
            <a:pPr marL="342900" indent="-342900">
              <a:buFont typeface="Arial" panose="020B0604020202020204" pitchFamily="34" charset="0"/>
              <a:buChar char="•"/>
            </a:pPr>
            <a:r>
              <a:rPr lang="en-GB" sz="2400" dirty="0"/>
              <a:t> in Q1 the length of the shortest side doubled?</a:t>
            </a:r>
          </a:p>
          <a:p>
            <a:pPr marL="342900" indent="-342900">
              <a:buFont typeface="Arial" panose="020B0604020202020204" pitchFamily="34" charset="0"/>
              <a:buChar char="•"/>
            </a:pPr>
            <a:r>
              <a:rPr lang="en-GB" sz="2400" dirty="0"/>
              <a:t> in Q2 the angle halved?</a:t>
            </a:r>
          </a:p>
        </p:txBody>
      </p:sp>
      <p:sp>
        <p:nvSpPr>
          <p:cNvPr id="22" name="Rectangle 21">
            <a:extLst>
              <a:ext uri="{FF2B5EF4-FFF2-40B4-BE49-F238E27FC236}">
                <a16:creationId xmlns:a16="http://schemas.microsoft.com/office/drawing/2014/main" id="{4CAAB4A8-7E6C-4237-B74B-1B67AA2E06FB}"/>
              </a:ext>
            </a:extLst>
          </p:cNvPr>
          <p:cNvSpPr/>
          <p:nvPr/>
        </p:nvSpPr>
        <p:spPr>
          <a:xfrm>
            <a:off x="3071664" y="487172"/>
            <a:ext cx="4355681" cy="461665"/>
          </a:xfrm>
          <a:prstGeom prst="rect">
            <a:avLst/>
          </a:prstGeom>
        </p:spPr>
        <p:txBody>
          <a:bodyPr wrap="none">
            <a:spAutoFit/>
          </a:bodyPr>
          <a:lstStyle/>
          <a:p>
            <a:pPr algn="ctr"/>
            <a:r>
              <a:rPr lang="en-GB" sz="2400" b="1" dirty="0">
                <a:solidFill>
                  <a:srgbClr val="FF0000"/>
                </a:solidFill>
              </a:rPr>
              <a:t>WORK OUT THE ANSWERS!</a:t>
            </a:r>
          </a:p>
        </p:txBody>
      </p:sp>
    </p:spTree>
    <p:extLst>
      <p:ext uri="{BB962C8B-B14F-4D97-AF65-F5344CB8AC3E}">
        <p14:creationId xmlns:p14="http://schemas.microsoft.com/office/powerpoint/2010/main" val="3277238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9336" y="908720"/>
            <a:ext cx="1910779" cy="461665"/>
          </a:xfrm>
          <a:prstGeom prst="rect">
            <a:avLst/>
          </a:prstGeom>
        </p:spPr>
        <p:txBody>
          <a:bodyPr wrap="none">
            <a:spAutoFit/>
          </a:bodyPr>
          <a:lstStyle/>
          <a:p>
            <a:pPr lvl="0"/>
            <a:r>
              <a:rPr lang="en-GB" sz="2400" b="1" dirty="0">
                <a:solidFill>
                  <a:prstClr val="black"/>
                </a:solidFill>
              </a:rPr>
              <a:t>Trigonometry</a:t>
            </a:r>
          </a:p>
        </p:txBody>
      </p:sp>
      <p:grpSp>
        <p:nvGrpSpPr>
          <p:cNvPr id="14" name="Group 13"/>
          <p:cNvGrpSpPr/>
          <p:nvPr/>
        </p:nvGrpSpPr>
        <p:grpSpPr>
          <a:xfrm>
            <a:off x="217976" y="3500254"/>
            <a:ext cx="3674074" cy="2145724"/>
            <a:chOff x="4295800" y="1336412"/>
            <a:chExt cx="3960440" cy="2312967"/>
          </a:xfrm>
        </p:grpSpPr>
        <p:grpSp>
          <p:nvGrpSpPr>
            <p:cNvPr id="4" name="Group 3"/>
            <p:cNvGrpSpPr/>
            <p:nvPr/>
          </p:nvGrpSpPr>
          <p:grpSpPr>
            <a:xfrm>
              <a:off x="4295800" y="1336412"/>
              <a:ext cx="3960440" cy="2312967"/>
              <a:chOff x="1847528" y="1844824"/>
              <a:chExt cx="3960440" cy="2312967"/>
            </a:xfrm>
          </p:grpSpPr>
          <p:sp>
            <p:nvSpPr>
              <p:cNvPr id="2" name="Right Triangle 1"/>
              <p:cNvSpPr/>
              <p:nvPr/>
            </p:nvSpPr>
            <p:spPr>
              <a:xfrm>
                <a:off x="2855640" y="1844824"/>
                <a:ext cx="2952328" cy="1728192"/>
              </a:xfrm>
              <a:prstGeom prst="rtTriangle">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3" name="TextBox 2"/>
              <p:cNvSpPr txBox="1"/>
              <p:nvPr/>
            </p:nvSpPr>
            <p:spPr>
              <a:xfrm>
                <a:off x="4150504" y="2060848"/>
                <a:ext cx="362600" cy="584775"/>
              </a:xfrm>
              <a:prstGeom prst="rect">
                <a:avLst/>
              </a:prstGeom>
              <a:noFill/>
            </p:spPr>
            <p:txBody>
              <a:bodyPr wrap="none" rtlCol="0">
                <a:spAutoFit/>
              </a:bodyPr>
              <a:lstStyle/>
              <a:p>
                <a:r>
                  <a:rPr lang="en-GB" sz="3200" dirty="0"/>
                  <a:t>x</a:t>
                </a:r>
              </a:p>
            </p:txBody>
          </p:sp>
          <p:sp>
            <p:nvSpPr>
              <p:cNvPr id="5" name="TextBox 4"/>
              <p:cNvSpPr txBox="1"/>
              <p:nvPr/>
            </p:nvSpPr>
            <p:spPr>
              <a:xfrm>
                <a:off x="1847528" y="2276872"/>
                <a:ext cx="894797" cy="584775"/>
              </a:xfrm>
              <a:prstGeom prst="rect">
                <a:avLst/>
              </a:prstGeom>
              <a:noFill/>
            </p:spPr>
            <p:txBody>
              <a:bodyPr wrap="none" rtlCol="0">
                <a:spAutoFit/>
              </a:bodyPr>
              <a:lstStyle/>
              <a:p>
                <a:r>
                  <a:rPr lang="en-GB" sz="3200" dirty="0"/>
                  <a:t>5cm</a:t>
                </a:r>
              </a:p>
            </p:txBody>
          </p:sp>
          <p:sp>
            <p:nvSpPr>
              <p:cNvPr id="7" name="TextBox 6"/>
              <p:cNvSpPr txBox="1"/>
              <p:nvPr/>
            </p:nvSpPr>
            <p:spPr>
              <a:xfrm>
                <a:off x="3703105" y="3573016"/>
                <a:ext cx="894797" cy="584775"/>
              </a:xfrm>
              <a:prstGeom prst="rect">
                <a:avLst/>
              </a:prstGeom>
              <a:noFill/>
            </p:spPr>
            <p:txBody>
              <a:bodyPr wrap="none" rtlCol="0">
                <a:spAutoFit/>
              </a:bodyPr>
              <a:lstStyle/>
              <a:p>
                <a:r>
                  <a:rPr lang="en-GB" sz="3200" dirty="0"/>
                  <a:t>7cm</a:t>
                </a:r>
              </a:p>
            </p:txBody>
          </p:sp>
        </p:grpSp>
        <p:sp>
          <p:nvSpPr>
            <p:cNvPr id="9" name="Arc 8"/>
            <p:cNvSpPr/>
            <p:nvPr/>
          </p:nvSpPr>
          <p:spPr>
            <a:xfrm flipH="1">
              <a:off x="7221839" y="2492896"/>
              <a:ext cx="530345" cy="604187"/>
            </a:xfrm>
            <a:prstGeom prst="arc">
              <a:avLst>
                <a:gd name="adj1" fmla="val 18618318"/>
                <a:gd name="adj2" fmla="val 2772476"/>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 name="TextBox 9"/>
            <p:cNvSpPr txBox="1"/>
            <p:nvPr/>
          </p:nvSpPr>
          <p:spPr>
            <a:xfrm>
              <a:off x="7305711" y="2502601"/>
              <a:ext cx="370614" cy="584775"/>
            </a:xfrm>
            <a:prstGeom prst="rect">
              <a:avLst/>
            </a:prstGeom>
            <a:noFill/>
          </p:spPr>
          <p:txBody>
            <a:bodyPr wrap="none" rtlCol="0">
              <a:spAutoFit/>
            </a:bodyPr>
            <a:lstStyle/>
            <a:p>
              <a:r>
                <a:rPr lang="en-GB" sz="3200" dirty="0"/>
                <a:t>y</a:t>
              </a:r>
            </a:p>
          </p:txBody>
        </p:sp>
      </p:grpSp>
      <p:sp>
        <p:nvSpPr>
          <p:cNvPr id="11" name="TextBox 10"/>
          <p:cNvSpPr txBox="1"/>
          <p:nvPr/>
        </p:nvSpPr>
        <p:spPr>
          <a:xfrm>
            <a:off x="219642" y="1315760"/>
            <a:ext cx="3672408" cy="1754326"/>
          </a:xfrm>
          <a:prstGeom prst="rect">
            <a:avLst/>
          </a:prstGeom>
          <a:noFill/>
        </p:spPr>
        <p:txBody>
          <a:bodyPr wrap="square" rtlCol="0">
            <a:spAutoFit/>
          </a:bodyPr>
          <a:lstStyle/>
          <a:p>
            <a:pPr>
              <a:lnSpc>
                <a:spcPct val="150000"/>
              </a:lnSpc>
            </a:pPr>
            <a:r>
              <a:rPr lang="en-GB" sz="2400" dirty="0">
                <a:solidFill>
                  <a:srgbClr val="00B050"/>
                </a:solidFill>
              </a:rPr>
              <a:t>1a) x</a:t>
            </a:r>
            <a:r>
              <a:rPr lang="en-GB" sz="2400" baseline="30000" dirty="0">
                <a:solidFill>
                  <a:srgbClr val="00B050"/>
                </a:solidFill>
              </a:rPr>
              <a:t>2 </a:t>
            </a:r>
            <a:r>
              <a:rPr lang="en-GB" sz="2400" dirty="0">
                <a:solidFill>
                  <a:srgbClr val="00B050"/>
                </a:solidFill>
              </a:rPr>
              <a:t>= 5</a:t>
            </a:r>
            <a:r>
              <a:rPr lang="en-GB" sz="2400" baseline="30000" dirty="0">
                <a:solidFill>
                  <a:srgbClr val="00B050"/>
                </a:solidFill>
              </a:rPr>
              <a:t>2</a:t>
            </a:r>
            <a:r>
              <a:rPr lang="en-GB" sz="2400" dirty="0">
                <a:solidFill>
                  <a:srgbClr val="00B050"/>
                </a:solidFill>
              </a:rPr>
              <a:t>+7</a:t>
            </a:r>
            <a:r>
              <a:rPr lang="en-GB" sz="2400" baseline="30000" dirty="0">
                <a:solidFill>
                  <a:srgbClr val="00B050"/>
                </a:solidFill>
              </a:rPr>
              <a:t>2 </a:t>
            </a:r>
          </a:p>
          <a:p>
            <a:pPr>
              <a:lnSpc>
                <a:spcPct val="150000"/>
              </a:lnSpc>
            </a:pPr>
            <a:r>
              <a:rPr lang="en-GB" sz="2400" dirty="0">
                <a:solidFill>
                  <a:srgbClr val="00B050"/>
                </a:solidFill>
              </a:rPr>
              <a:t>x = 8.6cm</a:t>
            </a:r>
          </a:p>
          <a:p>
            <a:pPr>
              <a:lnSpc>
                <a:spcPct val="150000"/>
              </a:lnSpc>
            </a:pPr>
            <a:r>
              <a:rPr lang="en-GB" sz="2400" dirty="0">
                <a:solidFill>
                  <a:srgbClr val="00B050"/>
                </a:solidFill>
              </a:rPr>
              <a:t>b) the angle ‘y’ = 36</a:t>
            </a:r>
            <a:r>
              <a:rPr lang="en-GB" sz="2400" baseline="30000" dirty="0">
                <a:solidFill>
                  <a:srgbClr val="00B050"/>
                </a:solidFill>
              </a:rPr>
              <a:t>0</a:t>
            </a:r>
          </a:p>
        </p:txBody>
      </p:sp>
      <p:sp>
        <p:nvSpPr>
          <p:cNvPr id="12" name="TextBox 11"/>
          <p:cNvSpPr txBox="1"/>
          <p:nvPr/>
        </p:nvSpPr>
        <p:spPr>
          <a:xfrm>
            <a:off x="6442449" y="1247131"/>
            <a:ext cx="3672408" cy="1754326"/>
          </a:xfrm>
          <a:prstGeom prst="rect">
            <a:avLst/>
          </a:prstGeom>
          <a:noFill/>
        </p:spPr>
        <p:txBody>
          <a:bodyPr wrap="square" rtlCol="0">
            <a:spAutoFit/>
          </a:bodyPr>
          <a:lstStyle/>
          <a:p>
            <a:pPr marL="358775" indent="-358775">
              <a:lnSpc>
                <a:spcPct val="150000"/>
              </a:lnSpc>
            </a:pPr>
            <a:r>
              <a:rPr lang="en-GB" sz="2400" dirty="0">
                <a:solidFill>
                  <a:srgbClr val="00B050"/>
                </a:solidFill>
              </a:rPr>
              <a:t>2a) sin32=A/14 </a:t>
            </a:r>
          </a:p>
          <a:p>
            <a:pPr marL="358775" indent="-358775">
              <a:lnSpc>
                <a:spcPct val="150000"/>
              </a:lnSpc>
            </a:pPr>
            <a:r>
              <a:rPr lang="en-GB" sz="2400" dirty="0">
                <a:solidFill>
                  <a:srgbClr val="00B050"/>
                </a:solidFill>
              </a:rPr>
              <a:t>A= 7.4km</a:t>
            </a:r>
          </a:p>
          <a:p>
            <a:pPr>
              <a:lnSpc>
                <a:spcPct val="150000"/>
              </a:lnSpc>
            </a:pPr>
            <a:r>
              <a:rPr lang="en-GB" sz="2400" dirty="0">
                <a:solidFill>
                  <a:srgbClr val="00B050"/>
                </a:solidFill>
              </a:rPr>
              <a:t>b) B = 12km</a:t>
            </a:r>
          </a:p>
        </p:txBody>
      </p:sp>
      <p:sp>
        <p:nvSpPr>
          <p:cNvPr id="25" name="TextBox 24"/>
          <p:cNvSpPr txBox="1"/>
          <p:nvPr/>
        </p:nvSpPr>
        <p:spPr>
          <a:xfrm>
            <a:off x="7802897" y="3268507"/>
            <a:ext cx="477970" cy="584775"/>
          </a:xfrm>
          <a:prstGeom prst="rect">
            <a:avLst/>
          </a:prstGeom>
          <a:noFill/>
        </p:spPr>
        <p:txBody>
          <a:bodyPr wrap="square" rtlCol="0">
            <a:spAutoFit/>
          </a:bodyPr>
          <a:lstStyle/>
          <a:p>
            <a:endParaRPr lang="en-GB" sz="3200" dirty="0"/>
          </a:p>
        </p:txBody>
      </p:sp>
      <p:grpSp>
        <p:nvGrpSpPr>
          <p:cNvPr id="21" name="Group 20"/>
          <p:cNvGrpSpPr/>
          <p:nvPr/>
        </p:nvGrpSpPr>
        <p:grpSpPr>
          <a:xfrm>
            <a:off x="7237759" y="3193340"/>
            <a:ext cx="2429246" cy="2418727"/>
            <a:chOff x="7237759" y="3193340"/>
            <a:chExt cx="2429246" cy="2418727"/>
          </a:xfrm>
        </p:grpSpPr>
        <p:sp>
          <p:nvSpPr>
            <p:cNvPr id="22" name="TextBox 21"/>
            <p:cNvSpPr txBox="1"/>
            <p:nvPr/>
          </p:nvSpPr>
          <p:spPr>
            <a:xfrm>
              <a:off x="7875881" y="3578667"/>
              <a:ext cx="477970" cy="584775"/>
            </a:xfrm>
            <a:prstGeom prst="rect">
              <a:avLst/>
            </a:prstGeom>
            <a:noFill/>
          </p:spPr>
          <p:txBody>
            <a:bodyPr wrap="square" rtlCol="0">
              <a:spAutoFit/>
            </a:bodyPr>
            <a:lstStyle/>
            <a:p>
              <a:endParaRPr lang="en-GB" sz="3200" dirty="0"/>
            </a:p>
          </p:txBody>
        </p:sp>
        <p:sp>
          <p:nvSpPr>
            <p:cNvPr id="23" name="Right Triangle 22"/>
            <p:cNvSpPr/>
            <p:nvPr/>
          </p:nvSpPr>
          <p:spPr>
            <a:xfrm rot="10800000">
              <a:off x="7719834" y="3754375"/>
              <a:ext cx="1463019" cy="1857692"/>
            </a:xfrm>
            <a:prstGeom prst="rtTriangle">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28" name="TextBox 27"/>
            <p:cNvSpPr txBox="1"/>
            <p:nvPr/>
          </p:nvSpPr>
          <p:spPr>
            <a:xfrm>
              <a:off x="9259521" y="4327234"/>
              <a:ext cx="407484" cy="584775"/>
            </a:xfrm>
            <a:prstGeom prst="rect">
              <a:avLst/>
            </a:prstGeom>
            <a:noFill/>
          </p:spPr>
          <p:txBody>
            <a:bodyPr wrap="none" rtlCol="0">
              <a:spAutoFit/>
            </a:bodyPr>
            <a:lstStyle/>
            <a:p>
              <a:r>
                <a:rPr lang="en-GB" sz="3200" dirty="0"/>
                <a:t>B</a:t>
              </a:r>
            </a:p>
          </p:txBody>
        </p:sp>
        <p:sp>
          <p:nvSpPr>
            <p:cNvPr id="29" name="TextBox 28"/>
            <p:cNvSpPr txBox="1"/>
            <p:nvPr/>
          </p:nvSpPr>
          <p:spPr>
            <a:xfrm>
              <a:off x="7237759" y="4327234"/>
              <a:ext cx="1116011" cy="584775"/>
            </a:xfrm>
            <a:prstGeom prst="rect">
              <a:avLst/>
            </a:prstGeom>
            <a:noFill/>
          </p:spPr>
          <p:txBody>
            <a:bodyPr wrap="none" rtlCol="0">
              <a:spAutoFit/>
            </a:bodyPr>
            <a:lstStyle/>
            <a:p>
              <a:r>
                <a:rPr lang="en-GB" sz="3200" dirty="0"/>
                <a:t>14km</a:t>
              </a:r>
            </a:p>
          </p:txBody>
        </p:sp>
        <p:sp>
          <p:nvSpPr>
            <p:cNvPr id="30" name="TextBox 29"/>
            <p:cNvSpPr txBox="1"/>
            <p:nvPr/>
          </p:nvSpPr>
          <p:spPr>
            <a:xfrm>
              <a:off x="8353851" y="3193340"/>
              <a:ext cx="421910" cy="584775"/>
            </a:xfrm>
            <a:prstGeom prst="rect">
              <a:avLst/>
            </a:prstGeom>
            <a:noFill/>
          </p:spPr>
          <p:txBody>
            <a:bodyPr wrap="none" rtlCol="0">
              <a:spAutoFit/>
            </a:bodyPr>
            <a:lstStyle/>
            <a:p>
              <a:r>
                <a:rPr lang="en-GB" sz="3200" dirty="0"/>
                <a:t>A</a:t>
              </a:r>
            </a:p>
          </p:txBody>
        </p:sp>
        <p:sp>
          <p:nvSpPr>
            <p:cNvPr id="31" name="Freeform 30"/>
            <p:cNvSpPr/>
            <p:nvPr/>
          </p:nvSpPr>
          <p:spPr>
            <a:xfrm rot="18904371">
              <a:off x="8654927" y="4728190"/>
              <a:ext cx="450510" cy="89026"/>
            </a:xfrm>
            <a:custGeom>
              <a:avLst/>
              <a:gdLst>
                <a:gd name="connsiteX0" fmla="*/ 0 w 1688707"/>
                <a:gd name="connsiteY0" fmla="*/ 203263 h 242471"/>
                <a:gd name="connsiteX1" fmla="*/ 782917 w 1688707"/>
                <a:gd name="connsiteY1" fmla="*/ 63 h 242471"/>
                <a:gd name="connsiteX2" fmla="*/ 1601694 w 1688707"/>
                <a:gd name="connsiteY2" fmla="*/ 221193 h 242471"/>
                <a:gd name="connsiteX3" fmla="*/ 1625600 w 1688707"/>
                <a:gd name="connsiteY3" fmla="*/ 221193 h 242471"/>
              </a:gdLst>
              <a:ahLst/>
              <a:cxnLst>
                <a:cxn ang="0">
                  <a:pos x="connsiteX0" y="connsiteY0"/>
                </a:cxn>
                <a:cxn ang="0">
                  <a:pos x="connsiteX1" y="connsiteY1"/>
                </a:cxn>
                <a:cxn ang="0">
                  <a:pos x="connsiteX2" y="connsiteY2"/>
                </a:cxn>
                <a:cxn ang="0">
                  <a:pos x="connsiteX3" y="connsiteY3"/>
                </a:cxn>
              </a:cxnLst>
              <a:rect l="l" t="t" r="r" b="b"/>
              <a:pathLst>
                <a:path w="1688707" h="242471">
                  <a:moveTo>
                    <a:pt x="0" y="203263"/>
                  </a:moveTo>
                  <a:cubicBezTo>
                    <a:pt x="257984" y="100169"/>
                    <a:pt x="515968" y="-2925"/>
                    <a:pt x="782917" y="63"/>
                  </a:cubicBezTo>
                  <a:cubicBezTo>
                    <a:pt x="1049866" y="3051"/>
                    <a:pt x="1461247" y="184338"/>
                    <a:pt x="1601694" y="221193"/>
                  </a:cubicBezTo>
                  <a:cubicBezTo>
                    <a:pt x="1742141" y="258048"/>
                    <a:pt x="1683870" y="239620"/>
                    <a:pt x="1625600" y="22119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TextBox 31"/>
            <p:cNvSpPr txBox="1"/>
            <p:nvPr/>
          </p:nvSpPr>
          <p:spPr>
            <a:xfrm>
              <a:off x="8690272" y="4763416"/>
              <a:ext cx="530915" cy="400110"/>
            </a:xfrm>
            <a:prstGeom prst="rect">
              <a:avLst/>
            </a:prstGeom>
            <a:noFill/>
          </p:spPr>
          <p:txBody>
            <a:bodyPr wrap="none" rtlCol="0">
              <a:spAutoFit/>
            </a:bodyPr>
            <a:lstStyle/>
            <a:p>
              <a:r>
                <a:rPr lang="en-GB" sz="2000" dirty="0"/>
                <a:t>32</a:t>
              </a:r>
              <a:r>
                <a:rPr lang="en-GB" sz="2000" baseline="30000" dirty="0"/>
                <a:t>0</a:t>
              </a:r>
            </a:p>
          </p:txBody>
        </p:sp>
      </p:grpSp>
      <p:sp>
        <p:nvSpPr>
          <p:cNvPr id="33" name="TextBox 32"/>
          <p:cNvSpPr txBox="1"/>
          <p:nvPr/>
        </p:nvSpPr>
        <p:spPr>
          <a:xfrm>
            <a:off x="217976" y="5851647"/>
            <a:ext cx="11377264" cy="461665"/>
          </a:xfrm>
          <a:prstGeom prst="rect">
            <a:avLst/>
          </a:prstGeom>
          <a:noFill/>
        </p:spPr>
        <p:txBody>
          <a:bodyPr wrap="square" rtlCol="0">
            <a:spAutoFit/>
          </a:bodyPr>
          <a:lstStyle/>
          <a:p>
            <a:r>
              <a:rPr lang="en-GB" sz="2400" dirty="0"/>
              <a:t>Extension: </a:t>
            </a:r>
            <a:r>
              <a:rPr lang="en-GB" sz="2400" dirty="0">
                <a:solidFill>
                  <a:srgbClr val="00B050"/>
                </a:solidFill>
              </a:rPr>
              <a:t>1a) 12cm b) 55</a:t>
            </a:r>
            <a:r>
              <a:rPr lang="en-GB" sz="2400" baseline="30000" dirty="0">
                <a:solidFill>
                  <a:srgbClr val="00B050"/>
                </a:solidFill>
              </a:rPr>
              <a:t>0</a:t>
            </a:r>
            <a:r>
              <a:rPr lang="en-GB" sz="2400" dirty="0">
                <a:solidFill>
                  <a:srgbClr val="00B050"/>
                </a:solidFill>
              </a:rPr>
              <a:t>  2a)3.9km b) 13km </a:t>
            </a:r>
          </a:p>
        </p:txBody>
      </p:sp>
    </p:spTree>
    <p:extLst>
      <p:ext uri="{BB962C8B-B14F-4D97-AF65-F5344CB8AC3E}">
        <p14:creationId xmlns:p14="http://schemas.microsoft.com/office/powerpoint/2010/main" val="993483103"/>
      </p:ext>
    </p:extLst>
  </p:cSld>
  <p:clrMapOvr>
    <a:masterClrMapping/>
  </p:clrMapOvr>
</p:sld>
</file>

<file path=ppt/theme/theme1.xml><?xml version="1.0" encoding="utf-8"?>
<a:theme xmlns:a="http://schemas.openxmlformats.org/drawingml/2006/main" name="PiXL template presentation widescreen 1">
  <a:themeElements>
    <a:clrScheme name="Custom 1">
      <a:dk1>
        <a:sysClr val="windowText" lastClr="000000"/>
      </a:dk1>
      <a:lt1>
        <a:sysClr val="window" lastClr="FFFFFF"/>
      </a:lt1>
      <a:dk2>
        <a:srgbClr val="1F497D"/>
      </a:dk2>
      <a:lt2>
        <a:srgbClr val="EEECE1"/>
      </a:lt2>
      <a:accent1>
        <a:srgbClr val="4F81BD"/>
      </a:accent1>
      <a:accent2>
        <a:srgbClr val="FF9900"/>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6" id="{8A77E1AD-F4C1-47C0-9DA9-B9074AEA7072}" vid="{B71914E6-87C7-4175-B29E-579CA76CD93D}"/>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PiXL PowerPoint Science  (1)</Template>
  <TotalTime>2132</TotalTime>
  <Words>1166</Words>
  <Application>Microsoft Office PowerPoint</Application>
  <PresentationFormat>Widescreen</PresentationFormat>
  <Paragraphs>211</Paragraphs>
  <Slides>13</Slides>
  <Notes>8</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13</vt:i4>
      </vt:variant>
    </vt:vector>
  </HeadingPairs>
  <TitlesOfParts>
    <vt:vector size="21" baseType="lpstr">
      <vt:lpstr>Arial</vt:lpstr>
      <vt:lpstr>Calibri</vt:lpstr>
      <vt:lpstr>Calibri Light</vt:lpstr>
      <vt:lpstr>Cambria Math</vt:lpstr>
      <vt:lpstr>Times New Roman</vt:lpstr>
      <vt:lpstr>PiXL template presentation widescreen 1</vt:lpstr>
      <vt:lpstr>Custom Design</vt:lpstr>
      <vt:lpstr>1_Custom Design</vt:lpstr>
      <vt:lpstr>Y11 Thinking about A Level Physics! </vt:lpstr>
      <vt:lpstr>Y11 Thinking about A Level Physics! </vt:lpstr>
      <vt:lpstr>PowerPoint Presentation</vt:lpstr>
      <vt:lpstr>Essential Maths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Now</dc:title>
  <dc:creator>Amanda Fleck</dc:creator>
  <cp:lastModifiedBy>elizabeth buchanan</cp:lastModifiedBy>
  <cp:revision>157</cp:revision>
  <cp:lastPrinted>2016-06-23T20:03:07Z</cp:lastPrinted>
  <dcterms:created xsi:type="dcterms:W3CDTF">2016-06-20T08:20:52Z</dcterms:created>
  <dcterms:modified xsi:type="dcterms:W3CDTF">2020-06-24T13:12:20Z</dcterms:modified>
</cp:coreProperties>
</file>