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21"/>
  </p:notesMasterIdLst>
  <p:sldIdLst>
    <p:sldId id="256" r:id="rId5"/>
    <p:sldId id="257" r:id="rId6"/>
    <p:sldId id="265" r:id="rId7"/>
    <p:sldId id="264" r:id="rId8"/>
    <p:sldId id="263" r:id="rId9"/>
    <p:sldId id="459" r:id="rId10"/>
    <p:sldId id="268" r:id="rId11"/>
    <p:sldId id="340" r:id="rId12"/>
    <p:sldId id="271" r:id="rId13"/>
    <p:sldId id="273" r:id="rId14"/>
    <p:sldId id="274" r:id="rId15"/>
    <p:sldId id="275" r:id="rId16"/>
    <p:sldId id="280" r:id="rId17"/>
    <p:sldId id="276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hyperlink" Target="https://www.youtube.com/playlist?list=PLSsD8q4apPcVjna9-vZgyuHp04HK8cdR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playlist?list=PLSsD8q4apPcVjna9-vZgyuHp04HK8cdRV" TargetMode="External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21FA3-5162-42ED-BDD0-DB093C837D5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36F841-157D-4D98-A75E-3C81B95367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Revisit and/ or introduce yourself the practitioners that we may look at in the Autumn Term on the </a:t>
          </a:r>
          <a:r>
            <a:rPr lang="en-GB"/>
            <a:t>following slides. </a:t>
          </a:r>
          <a:endParaRPr lang="en-US" dirty="0"/>
        </a:p>
      </dgm:t>
    </dgm:pt>
    <dgm:pt modelId="{32044F50-5712-473F-8F19-94FBEE3AD5F2}" type="parTrans" cxnId="{DAF05A14-DA9A-4407-B6AC-5C412FEAFC76}">
      <dgm:prSet/>
      <dgm:spPr/>
      <dgm:t>
        <a:bodyPr/>
        <a:lstStyle/>
        <a:p>
          <a:endParaRPr lang="en-US"/>
        </a:p>
      </dgm:t>
    </dgm:pt>
    <dgm:pt modelId="{094DF364-C12E-43E0-8B9C-1DF33BF9D90C}" type="sibTrans" cxnId="{DAF05A14-DA9A-4407-B6AC-5C412FEAFC76}">
      <dgm:prSet/>
      <dgm:spPr/>
      <dgm:t>
        <a:bodyPr/>
        <a:lstStyle/>
        <a:p>
          <a:endParaRPr lang="en-US"/>
        </a:p>
      </dgm:t>
    </dgm:pt>
    <dgm:pt modelId="{99DAB907-1801-4B11-B41C-1AB134B73E1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Have a go at the following techniques from Frantic assembly: </a:t>
          </a:r>
          <a:r>
            <a:rPr lang="en-GB" dirty="0">
              <a:hlinkClick xmlns:r="http://schemas.openxmlformats.org/officeDocument/2006/relationships" r:id="rId1"/>
            </a:rPr>
            <a:t>https://www.youtube.com/playlist?list=PLSsD8q4apPcVjna9-vZgyuHp04HK8cdRV</a:t>
          </a:r>
          <a:endParaRPr lang="en-US" dirty="0"/>
        </a:p>
      </dgm:t>
    </dgm:pt>
    <dgm:pt modelId="{B37A8844-6826-4D4F-A87F-0D45D3C4CD81}" type="parTrans" cxnId="{0C4E18EE-7A64-4E39-BE3D-4F1A351FB23C}">
      <dgm:prSet/>
      <dgm:spPr/>
      <dgm:t>
        <a:bodyPr/>
        <a:lstStyle/>
        <a:p>
          <a:endParaRPr lang="en-US"/>
        </a:p>
      </dgm:t>
    </dgm:pt>
    <dgm:pt modelId="{50925078-EFD3-4D25-895E-444BA7D36149}" type="sibTrans" cxnId="{0C4E18EE-7A64-4E39-BE3D-4F1A351FB23C}">
      <dgm:prSet/>
      <dgm:spPr/>
      <dgm:t>
        <a:bodyPr/>
        <a:lstStyle/>
        <a:p>
          <a:endParaRPr lang="en-US"/>
        </a:p>
      </dgm:t>
    </dgm:pt>
    <dgm:pt modelId="{43FD0540-E189-45CB-A9F3-98042C325A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Using the stimulus of a book write a proposal for a performance this could be in the form of Dance, Drama or Physical Theatre. You should include information about the style of the piece, location and artistic intentions.</a:t>
          </a:r>
        </a:p>
      </dgm:t>
    </dgm:pt>
    <dgm:pt modelId="{E0E2AF51-3FDA-44BC-AA9C-69E5FA8B813F}" type="parTrans" cxnId="{43674C0E-9884-47C5-8665-550ADA3E0E42}">
      <dgm:prSet/>
      <dgm:spPr/>
      <dgm:t>
        <a:bodyPr/>
        <a:lstStyle/>
        <a:p>
          <a:endParaRPr lang="en-US"/>
        </a:p>
      </dgm:t>
    </dgm:pt>
    <dgm:pt modelId="{0FD7A254-C074-4747-A412-D6E458E3FFED}" type="sibTrans" cxnId="{43674C0E-9884-47C5-8665-550ADA3E0E42}">
      <dgm:prSet/>
      <dgm:spPr/>
      <dgm:t>
        <a:bodyPr/>
        <a:lstStyle/>
        <a:p>
          <a:endParaRPr lang="en-US"/>
        </a:p>
      </dgm:t>
    </dgm:pt>
    <dgm:pt modelId="{C7F57BFD-DC39-4D91-8D0A-689AAE1FED11}" type="pres">
      <dgm:prSet presAssocID="{5BC21FA3-5162-42ED-BDD0-DB093C837D5C}" presName="root" presStyleCnt="0">
        <dgm:presLayoutVars>
          <dgm:dir/>
          <dgm:resizeHandles val="exact"/>
        </dgm:presLayoutVars>
      </dgm:prSet>
      <dgm:spPr/>
    </dgm:pt>
    <dgm:pt modelId="{C2DEF8EE-821F-4A77-BA7D-2171C3F83933}" type="pres">
      <dgm:prSet presAssocID="{1F36F841-157D-4D98-A75E-3C81B95367EA}" presName="compNode" presStyleCnt="0"/>
      <dgm:spPr/>
    </dgm:pt>
    <dgm:pt modelId="{1313D973-640C-4695-99AD-4A388E5147E7}" type="pres">
      <dgm:prSet presAssocID="{1F36F841-157D-4D98-A75E-3C81B95367EA}" presName="bgRect" presStyleLbl="bgShp" presStyleIdx="0" presStyleCnt="3"/>
      <dgm:spPr/>
    </dgm:pt>
    <dgm:pt modelId="{0ED2770E-D150-42E6-A85A-3D6F3234C0F9}" type="pres">
      <dgm:prSet presAssocID="{1F36F841-157D-4D98-A75E-3C81B95367EA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3d Glasses"/>
        </a:ext>
      </dgm:extLst>
    </dgm:pt>
    <dgm:pt modelId="{2D13474D-4479-41D3-90AF-34938F883914}" type="pres">
      <dgm:prSet presAssocID="{1F36F841-157D-4D98-A75E-3C81B95367EA}" presName="spaceRect" presStyleCnt="0"/>
      <dgm:spPr/>
    </dgm:pt>
    <dgm:pt modelId="{039D8A97-107B-4E85-BA91-C2DF9C8C98B0}" type="pres">
      <dgm:prSet presAssocID="{1F36F841-157D-4D98-A75E-3C81B95367EA}" presName="parTx" presStyleLbl="revTx" presStyleIdx="0" presStyleCnt="3">
        <dgm:presLayoutVars>
          <dgm:chMax val="0"/>
          <dgm:chPref val="0"/>
        </dgm:presLayoutVars>
      </dgm:prSet>
      <dgm:spPr/>
    </dgm:pt>
    <dgm:pt modelId="{3EE3D580-AF6E-4645-85CD-21DAD47EDD0C}" type="pres">
      <dgm:prSet presAssocID="{094DF364-C12E-43E0-8B9C-1DF33BF9D90C}" presName="sibTrans" presStyleCnt="0"/>
      <dgm:spPr/>
    </dgm:pt>
    <dgm:pt modelId="{69C9B468-F7EC-4DAA-A979-858F0D6A5173}" type="pres">
      <dgm:prSet presAssocID="{99DAB907-1801-4B11-B41C-1AB134B73E17}" presName="compNode" presStyleCnt="0"/>
      <dgm:spPr/>
    </dgm:pt>
    <dgm:pt modelId="{59C62301-76AF-4247-B172-DF98219EE50E}" type="pres">
      <dgm:prSet presAssocID="{99DAB907-1801-4B11-B41C-1AB134B73E17}" presName="bgRect" presStyleLbl="bgShp" presStyleIdx="1" presStyleCnt="3"/>
      <dgm:spPr/>
    </dgm:pt>
    <dgm:pt modelId="{E9F9DE09-6EA4-466F-9481-CD51D53E3A93}" type="pres">
      <dgm:prSet presAssocID="{99DAB907-1801-4B11-B41C-1AB134B73E17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2351FDC8-E00A-4FD6-8C27-641A9F7ECCD4}" type="pres">
      <dgm:prSet presAssocID="{99DAB907-1801-4B11-B41C-1AB134B73E17}" presName="spaceRect" presStyleCnt="0"/>
      <dgm:spPr/>
    </dgm:pt>
    <dgm:pt modelId="{CAA6B253-3C13-4EF9-8864-816FE1481765}" type="pres">
      <dgm:prSet presAssocID="{99DAB907-1801-4B11-B41C-1AB134B73E17}" presName="parTx" presStyleLbl="revTx" presStyleIdx="1" presStyleCnt="3">
        <dgm:presLayoutVars>
          <dgm:chMax val="0"/>
          <dgm:chPref val="0"/>
        </dgm:presLayoutVars>
      </dgm:prSet>
      <dgm:spPr/>
    </dgm:pt>
    <dgm:pt modelId="{8E8F6C67-C434-40B3-93F6-11506D66388E}" type="pres">
      <dgm:prSet presAssocID="{50925078-EFD3-4D25-895E-444BA7D36149}" presName="sibTrans" presStyleCnt="0"/>
      <dgm:spPr/>
    </dgm:pt>
    <dgm:pt modelId="{BF5B3E20-D40F-4815-9B43-063206867F60}" type="pres">
      <dgm:prSet presAssocID="{43FD0540-E189-45CB-A9F3-98042C325A95}" presName="compNode" presStyleCnt="0"/>
      <dgm:spPr/>
    </dgm:pt>
    <dgm:pt modelId="{E97486BA-9C1E-4EF6-9DFD-9BEA84F2E293}" type="pres">
      <dgm:prSet presAssocID="{43FD0540-E189-45CB-A9F3-98042C325A95}" presName="bgRect" presStyleLbl="bgShp" presStyleIdx="2" presStyleCnt="3"/>
      <dgm:spPr/>
    </dgm:pt>
    <dgm:pt modelId="{AEA7DEA8-A610-4881-87F6-F0F3C076D0CA}" type="pres">
      <dgm:prSet presAssocID="{43FD0540-E189-45CB-A9F3-98042C325A95}" presName="iconRect" presStyleLbl="node1" presStyleIdx="2" presStyleCnt="3" custScaleX="96576" custScaleY="95351" custLinFactNeighborX="1428" custLinFactNeighborY="-366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Storytelling"/>
        </a:ext>
      </dgm:extLst>
    </dgm:pt>
    <dgm:pt modelId="{7FA67449-18E5-4209-A3B9-7553FC2E0876}" type="pres">
      <dgm:prSet presAssocID="{43FD0540-E189-45CB-A9F3-98042C325A95}" presName="spaceRect" presStyleCnt="0"/>
      <dgm:spPr/>
    </dgm:pt>
    <dgm:pt modelId="{D18580D8-B1C1-43EF-AB17-387AB347A74E}" type="pres">
      <dgm:prSet presAssocID="{43FD0540-E189-45CB-A9F3-98042C325A9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674C0E-9884-47C5-8665-550ADA3E0E42}" srcId="{5BC21FA3-5162-42ED-BDD0-DB093C837D5C}" destId="{43FD0540-E189-45CB-A9F3-98042C325A95}" srcOrd="2" destOrd="0" parTransId="{E0E2AF51-3FDA-44BC-AA9C-69E5FA8B813F}" sibTransId="{0FD7A254-C074-4747-A412-D6E458E3FFED}"/>
    <dgm:cxn modelId="{DAF05A14-DA9A-4407-B6AC-5C412FEAFC76}" srcId="{5BC21FA3-5162-42ED-BDD0-DB093C837D5C}" destId="{1F36F841-157D-4D98-A75E-3C81B95367EA}" srcOrd="0" destOrd="0" parTransId="{32044F50-5712-473F-8F19-94FBEE3AD5F2}" sibTransId="{094DF364-C12E-43E0-8B9C-1DF33BF9D90C}"/>
    <dgm:cxn modelId="{5DB01317-4874-47D0-95F9-A2B716A45F5A}" type="presOf" srcId="{99DAB907-1801-4B11-B41C-1AB134B73E17}" destId="{CAA6B253-3C13-4EF9-8864-816FE1481765}" srcOrd="0" destOrd="0" presId="urn:microsoft.com/office/officeart/2018/2/layout/IconVerticalSolidList"/>
    <dgm:cxn modelId="{4B660E18-25BD-4ABB-817B-8880E7EAA898}" type="presOf" srcId="{43FD0540-E189-45CB-A9F3-98042C325A95}" destId="{D18580D8-B1C1-43EF-AB17-387AB347A74E}" srcOrd="0" destOrd="0" presId="urn:microsoft.com/office/officeart/2018/2/layout/IconVerticalSolidList"/>
    <dgm:cxn modelId="{E0BFFB41-5457-4F67-A555-222D5E1C7173}" type="presOf" srcId="{5BC21FA3-5162-42ED-BDD0-DB093C837D5C}" destId="{C7F57BFD-DC39-4D91-8D0A-689AAE1FED11}" srcOrd="0" destOrd="0" presId="urn:microsoft.com/office/officeart/2018/2/layout/IconVerticalSolidList"/>
    <dgm:cxn modelId="{E3A3DF74-15E0-48F3-81BB-42493A045CDF}" type="presOf" srcId="{1F36F841-157D-4D98-A75E-3C81B95367EA}" destId="{039D8A97-107B-4E85-BA91-C2DF9C8C98B0}" srcOrd="0" destOrd="0" presId="urn:microsoft.com/office/officeart/2018/2/layout/IconVerticalSolidList"/>
    <dgm:cxn modelId="{0C4E18EE-7A64-4E39-BE3D-4F1A351FB23C}" srcId="{5BC21FA3-5162-42ED-BDD0-DB093C837D5C}" destId="{99DAB907-1801-4B11-B41C-1AB134B73E17}" srcOrd="1" destOrd="0" parTransId="{B37A8844-6826-4D4F-A87F-0D45D3C4CD81}" sibTransId="{50925078-EFD3-4D25-895E-444BA7D36149}"/>
    <dgm:cxn modelId="{9747F358-3E34-4C9C-B098-F3C5CA00A9B5}" type="presParOf" srcId="{C7F57BFD-DC39-4D91-8D0A-689AAE1FED11}" destId="{C2DEF8EE-821F-4A77-BA7D-2171C3F83933}" srcOrd="0" destOrd="0" presId="urn:microsoft.com/office/officeart/2018/2/layout/IconVerticalSolidList"/>
    <dgm:cxn modelId="{89A850F5-93FC-4883-95F6-D9DD55876E5A}" type="presParOf" srcId="{C2DEF8EE-821F-4A77-BA7D-2171C3F83933}" destId="{1313D973-640C-4695-99AD-4A388E5147E7}" srcOrd="0" destOrd="0" presId="urn:microsoft.com/office/officeart/2018/2/layout/IconVerticalSolidList"/>
    <dgm:cxn modelId="{F4F5DF2A-9BAC-44D9-9D90-EF55E9B06429}" type="presParOf" srcId="{C2DEF8EE-821F-4A77-BA7D-2171C3F83933}" destId="{0ED2770E-D150-42E6-A85A-3D6F3234C0F9}" srcOrd="1" destOrd="0" presId="urn:microsoft.com/office/officeart/2018/2/layout/IconVerticalSolidList"/>
    <dgm:cxn modelId="{65834A04-CCA1-4B02-9557-4D732596D076}" type="presParOf" srcId="{C2DEF8EE-821F-4A77-BA7D-2171C3F83933}" destId="{2D13474D-4479-41D3-90AF-34938F883914}" srcOrd="2" destOrd="0" presId="urn:microsoft.com/office/officeart/2018/2/layout/IconVerticalSolidList"/>
    <dgm:cxn modelId="{0A36ED76-E180-4494-9968-DABAB298BA59}" type="presParOf" srcId="{C2DEF8EE-821F-4A77-BA7D-2171C3F83933}" destId="{039D8A97-107B-4E85-BA91-C2DF9C8C98B0}" srcOrd="3" destOrd="0" presId="urn:microsoft.com/office/officeart/2018/2/layout/IconVerticalSolidList"/>
    <dgm:cxn modelId="{30E0C39F-CFB9-4BA3-9C4C-C1A13A0FBF8A}" type="presParOf" srcId="{C7F57BFD-DC39-4D91-8D0A-689AAE1FED11}" destId="{3EE3D580-AF6E-4645-85CD-21DAD47EDD0C}" srcOrd="1" destOrd="0" presId="urn:microsoft.com/office/officeart/2018/2/layout/IconVerticalSolidList"/>
    <dgm:cxn modelId="{DC012177-7D0D-4D58-8982-D82C461BB2BC}" type="presParOf" srcId="{C7F57BFD-DC39-4D91-8D0A-689AAE1FED11}" destId="{69C9B468-F7EC-4DAA-A979-858F0D6A5173}" srcOrd="2" destOrd="0" presId="urn:microsoft.com/office/officeart/2018/2/layout/IconVerticalSolidList"/>
    <dgm:cxn modelId="{02F4976E-ED1A-4F99-9FED-37A869159576}" type="presParOf" srcId="{69C9B468-F7EC-4DAA-A979-858F0D6A5173}" destId="{59C62301-76AF-4247-B172-DF98219EE50E}" srcOrd="0" destOrd="0" presId="urn:microsoft.com/office/officeart/2018/2/layout/IconVerticalSolidList"/>
    <dgm:cxn modelId="{F12D3A82-F3EF-425B-8583-8E49734F99E7}" type="presParOf" srcId="{69C9B468-F7EC-4DAA-A979-858F0D6A5173}" destId="{E9F9DE09-6EA4-466F-9481-CD51D53E3A93}" srcOrd="1" destOrd="0" presId="urn:microsoft.com/office/officeart/2018/2/layout/IconVerticalSolidList"/>
    <dgm:cxn modelId="{8F203CE5-2DA5-4595-AB71-B88CA9EB3375}" type="presParOf" srcId="{69C9B468-F7EC-4DAA-A979-858F0D6A5173}" destId="{2351FDC8-E00A-4FD6-8C27-641A9F7ECCD4}" srcOrd="2" destOrd="0" presId="urn:microsoft.com/office/officeart/2018/2/layout/IconVerticalSolidList"/>
    <dgm:cxn modelId="{E06E9DA7-FBB8-420A-892A-92F59E0EF1C8}" type="presParOf" srcId="{69C9B468-F7EC-4DAA-A979-858F0D6A5173}" destId="{CAA6B253-3C13-4EF9-8864-816FE1481765}" srcOrd="3" destOrd="0" presId="urn:microsoft.com/office/officeart/2018/2/layout/IconVerticalSolidList"/>
    <dgm:cxn modelId="{AF52C4EA-7FB7-4592-8671-5DD5B7B17BFF}" type="presParOf" srcId="{C7F57BFD-DC39-4D91-8D0A-689AAE1FED11}" destId="{8E8F6C67-C434-40B3-93F6-11506D66388E}" srcOrd="3" destOrd="0" presId="urn:microsoft.com/office/officeart/2018/2/layout/IconVerticalSolidList"/>
    <dgm:cxn modelId="{6C52BB9D-F572-4BCB-BA7B-D275F552F068}" type="presParOf" srcId="{C7F57BFD-DC39-4D91-8D0A-689AAE1FED11}" destId="{BF5B3E20-D40F-4815-9B43-063206867F60}" srcOrd="4" destOrd="0" presId="urn:microsoft.com/office/officeart/2018/2/layout/IconVerticalSolidList"/>
    <dgm:cxn modelId="{EC3BF640-7A52-4D70-9255-548B747DC64A}" type="presParOf" srcId="{BF5B3E20-D40F-4815-9B43-063206867F60}" destId="{E97486BA-9C1E-4EF6-9DFD-9BEA84F2E293}" srcOrd="0" destOrd="0" presId="urn:microsoft.com/office/officeart/2018/2/layout/IconVerticalSolidList"/>
    <dgm:cxn modelId="{EAED84D0-7A0C-4469-8FB5-66EED3A99AB8}" type="presParOf" srcId="{BF5B3E20-D40F-4815-9B43-063206867F60}" destId="{AEA7DEA8-A610-4881-87F6-F0F3C076D0CA}" srcOrd="1" destOrd="0" presId="urn:microsoft.com/office/officeart/2018/2/layout/IconVerticalSolidList"/>
    <dgm:cxn modelId="{2AF8C35F-A753-4586-A3DC-9C9A00E8F097}" type="presParOf" srcId="{BF5B3E20-D40F-4815-9B43-063206867F60}" destId="{7FA67449-18E5-4209-A3B9-7553FC2E0876}" srcOrd="2" destOrd="0" presId="urn:microsoft.com/office/officeart/2018/2/layout/IconVerticalSolidList"/>
    <dgm:cxn modelId="{E59AF262-2448-4289-BDF6-6E68B41EB3D0}" type="presParOf" srcId="{BF5B3E20-D40F-4815-9B43-063206867F60}" destId="{D18580D8-B1C1-43EF-AB17-387AB347A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3D973-640C-4695-99AD-4A388E5147E7}">
      <dsp:nvSpPr>
        <dsp:cNvPr id="0" name=""/>
        <dsp:cNvSpPr/>
      </dsp:nvSpPr>
      <dsp:spPr>
        <a:xfrm>
          <a:off x="0" y="577"/>
          <a:ext cx="8352928" cy="13511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2770E-D150-42E6-A85A-3D6F3234C0F9}">
      <dsp:nvSpPr>
        <dsp:cNvPr id="0" name=""/>
        <dsp:cNvSpPr/>
      </dsp:nvSpPr>
      <dsp:spPr>
        <a:xfrm>
          <a:off x="408713" y="304579"/>
          <a:ext cx="743115" cy="7431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D8A97-107B-4E85-BA91-C2DF9C8C98B0}">
      <dsp:nvSpPr>
        <dsp:cNvPr id="0" name=""/>
        <dsp:cNvSpPr/>
      </dsp:nvSpPr>
      <dsp:spPr>
        <a:xfrm>
          <a:off x="1560543" y="577"/>
          <a:ext cx="6792384" cy="135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93" tIns="142993" rIns="142993" bIns="14299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Revisit and/ or introduce yourself the practitioners that we may look at in the Autumn Term on the </a:t>
          </a:r>
          <a:r>
            <a:rPr lang="en-GB" sz="1700" kern="1200"/>
            <a:t>following slides. </a:t>
          </a:r>
          <a:endParaRPr lang="en-US" sz="1700" kern="1200" dirty="0"/>
        </a:p>
      </dsp:txBody>
      <dsp:txXfrm>
        <a:off x="1560543" y="577"/>
        <a:ext cx="6792384" cy="1351119"/>
      </dsp:txXfrm>
    </dsp:sp>
    <dsp:sp modelId="{59C62301-76AF-4247-B172-DF98219EE50E}">
      <dsp:nvSpPr>
        <dsp:cNvPr id="0" name=""/>
        <dsp:cNvSpPr/>
      </dsp:nvSpPr>
      <dsp:spPr>
        <a:xfrm>
          <a:off x="0" y="1689476"/>
          <a:ext cx="8352928" cy="13511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9DE09-6EA4-466F-9481-CD51D53E3A93}">
      <dsp:nvSpPr>
        <dsp:cNvPr id="0" name=""/>
        <dsp:cNvSpPr/>
      </dsp:nvSpPr>
      <dsp:spPr>
        <a:xfrm>
          <a:off x="408713" y="1993478"/>
          <a:ext cx="743115" cy="7431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6B253-3C13-4EF9-8864-816FE1481765}">
      <dsp:nvSpPr>
        <dsp:cNvPr id="0" name=""/>
        <dsp:cNvSpPr/>
      </dsp:nvSpPr>
      <dsp:spPr>
        <a:xfrm>
          <a:off x="1560543" y="1689476"/>
          <a:ext cx="6792384" cy="135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93" tIns="142993" rIns="142993" bIns="14299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Have a go at the following techniques from Frantic assembly: </a:t>
          </a:r>
          <a:r>
            <a:rPr lang="en-GB" sz="1700" kern="1200" dirty="0">
              <a:hlinkClick xmlns:r="http://schemas.openxmlformats.org/officeDocument/2006/relationships" r:id="rId5"/>
            </a:rPr>
            <a:t>https://www.youtube.com/playlist?list=PLSsD8q4apPcVjna9-vZgyuHp04HK8cdRV</a:t>
          </a:r>
          <a:endParaRPr lang="en-US" sz="1700" kern="1200" dirty="0"/>
        </a:p>
      </dsp:txBody>
      <dsp:txXfrm>
        <a:off x="1560543" y="1689476"/>
        <a:ext cx="6792384" cy="1351119"/>
      </dsp:txXfrm>
    </dsp:sp>
    <dsp:sp modelId="{E97486BA-9C1E-4EF6-9DFD-9BEA84F2E293}">
      <dsp:nvSpPr>
        <dsp:cNvPr id="0" name=""/>
        <dsp:cNvSpPr/>
      </dsp:nvSpPr>
      <dsp:spPr>
        <a:xfrm>
          <a:off x="0" y="3378376"/>
          <a:ext cx="8352928" cy="13511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7DEA8-A610-4881-87F6-F0F3C076D0CA}">
      <dsp:nvSpPr>
        <dsp:cNvPr id="0" name=""/>
        <dsp:cNvSpPr/>
      </dsp:nvSpPr>
      <dsp:spPr>
        <a:xfrm>
          <a:off x="432047" y="3672409"/>
          <a:ext cx="717671" cy="70856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580D8-B1C1-43EF-AB17-387AB347A74E}">
      <dsp:nvSpPr>
        <dsp:cNvPr id="0" name=""/>
        <dsp:cNvSpPr/>
      </dsp:nvSpPr>
      <dsp:spPr>
        <a:xfrm>
          <a:off x="1560543" y="3378376"/>
          <a:ext cx="6792384" cy="135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93" tIns="142993" rIns="142993" bIns="14299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Using the stimulus of a book write a proposal for a performance this could be in the form of Dance, Drama or Physical Theatre. You should include information about the style of the piece, location and artistic intentions.</a:t>
          </a:r>
        </a:p>
      </dsp:txBody>
      <dsp:txXfrm>
        <a:off x="1560543" y="3378376"/>
        <a:ext cx="6792384" cy="135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7FB6-AAC1-47D3-B816-542D5A28BC4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50416-C727-428A-AB7D-D45512BC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2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50416-C727-428A-AB7D-D45512BC56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4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50416-C727-428A-AB7D-D45512BC56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3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66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1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9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7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9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3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04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38E9CF4-99FA-42C1-A183-A0233A5B349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7EDC611-30B1-4F12-BB9E-F623A39C4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sfYnHVoSFHQ?feature=oembed" TargetMode="External"/><Relationship Id="rId1" Type="http://schemas.openxmlformats.org/officeDocument/2006/relationships/video" Target="https://www.youtube.com/embed/Jp8gl07dhQI?feature=oembed" TargetMode="External"/><Relationship Id="rId6" Type="http://schemas.openxmlformats.org/officeDocument/2006/relationships/hyperlink" Target="https://www.rambert.org.uk/performance-database/people/christopher-bruce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YXBbuvE8QR4?feature=oembed" TargetMode="External"/><Relationship Id="rId1" Type="http://schemas.openxmlformats.org/officeDocument/2006/relationships/video" Target="https://www.youtube.com/embed/kgcW3rTOELM?feature=oembed" TargetMode="External"/><Relationship Id="rId6" Type="http://schemas.openxmlformats.org/officeDocument/2006/relationships/hyperlink" Target="https://www.akramkhancompany.net/company-profiles/akram-khan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pZsY1OZK52E?feature=oembed" TargetMode="External"/><Relationship Id="rId1" Type="http://schemas.openxmlformats.org/officeDocument/2006/relationships/video" Target="https://www.youtube.com/embed/-XJRccWoE64?feature=oembed" TargetMode="External"/><Relationship Id="rId6" Type="http://schemas.openxmlformats.org/officeDocument/2006/relationships/hyperlink" Target="https://new-adventures.net/profile/sir-matthew-bourne-obe#overview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8.co.uk/about-dv8/lloyd-news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KtaMrxguE?feature=oembed" TargetMode="Externa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nVs_-Rq3BT0?feature=oembed" TargetMode="External"/><Relationship Id="rId1" Type="http://schemas.openxmlformats.org/officeDocument/2006/relationships/video" Target="https://www.youtube.com/embed/videoseries?list=PLlWHa9rUlERqz4WxWdPdGGHUpiQYd1MBM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s://www.franticassembly.co.uk/the-frantic-metho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mls7Op1DpKE?feature=oembed" TargetMode="External"/><Relationship Id="rId1" Type="http://schemas.openxmlformats.org/officeDocument/2006/relationships/video" Target="https://www.youtube.com/embed/3kz6I5bpxI0?feature=oembed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s://www.punchdrunk.org.uk/about-u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D1KXcmFrJW4?feature=oembed" TargetMode="External"/><Relationship Id="rId1" Type="http://schemas.openxmlformats.org/officeDocument/2006/relationships/video" Target="https://www.youtube.com/embed/q0OzlhKGLus?feature=oembed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s://www.kneehigh.co.uk/about/histo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dXZbxgLwkM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-828KqtTkA?feature=oembed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www.google.co.uk/url?sa=i&amp;url=http%3A%2F%2Fwww.complicite.org%2Fproductions%2FTheNoiseofTime&amp;psig=AOvVaw08eAYbFSSuFdQm2A-DKkLx&amp;ust=1588282130885000&amp;source=images&amp;cd=vfe&amp;ved=0CAIQjRxqFwoTCIjNvpPKjukCFQAAAAAdAAAAABAa" TargetMode="External"/><Relationship Id="rId7" Type="http://schemas.openxmlformats.org/officeDocument/2006/relationships/hyperlink" Target="https://www.google.co.uk/url?sa=i&amp;url=https%3A%2F%2Ftheartsdesk.com%2Fopera%2Fsimon-mcburney-creating-dogs-heart&amp;psig=AOvVaw08eAYbFSSuFdQm2A-DKkLx&amp;ust=1588282130885000&amp;source=images&amp;cd=vfe&amp;ved=0CAIQjRxqFwoTCIjNvpPKjukCFQAAAAAdAAAAABAn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mqTCoM3zd0?feature=oembed" TargetMode="External"/><Relationship Id="rId6" Type="http://schemas.openxmlformats.org/officeDocument/2006/relationships/image" Target="../media/image20.jpeg"/><Relationship Id="rId5" Type="http://schemas.openxmlformats.org/officeDocument/2006/relationships/hyperlink" Target="https://www.google.co.uk/url?sa=i&amp;url=https%3A%2F%2Fwww.facebook.com%2F216720181896%2Fposts%2Fthe-puppet-the-ensemble-and-memon-27-fri-1-decexplore-how-to-use-puppetry-in-a-d%2F10155716889081897%2F&amp;psig=AOvVaw08eAYbFSSuFdQm2A-DKkLx&amp;ust=1588282130885000&amp;source=images&amp;cd=vfe&amp;ved=0CAIQjRxqFwoTCIjNvpPKjukCFQAAAAAdAAAAABA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KGN9xZXHc?feature=oembed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marthagraham.org/his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C8C092-4AAB-4292-B11B-57952599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5203F8-5228-419A-9477-BB621F253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323114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7FD97D-C6C3-4277-BF76-983306CC4C9B}"/>
              </a:ext>
            </a:extLst>
          </p:cNvPr>
          <p:cNvSpPr txBox="1"/>
          <p:nvPr/>
        </p:nvSpPr>
        <p:spPr>
          <a:xfrm>
            <a:off x="502920" y="3863993"/>
            <a:ext cx="8134350" cy="1490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 b="1" cap="all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Btec</a:t>
            </a:r>
            <a:r>
              <a:rPr lang="en-US" sz="5300" b="1" cap="all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Performing Arts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7D5DEE-95D8-4A55-ABCC-A52430E0E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108" y="583660"/>
            <a:ext cx="2572038" cy="33116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40DC9-91A8-470E-A898-CE9375268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3" r="-2" b="3767"/>
          <a:stretch/>
        </p:blipFill>
        <p:spPr>
          <a:xfrm>
            <a:off x="3459713" y="767756"/>
            <a:ext cx="2261681" cy="2912141"/>
          </a:xfrm>
          <a:prstGeom prst="rect">
            <a:avLst/>
          </a:prstGeom>
        </p:spPr>
      </p:pic>
      <p:pic>
        <p:nvPicPr>
          <p:cNvPr id="7170" name="Picture 2" descr="Theatre - Oglethorpe University">
            <a:extLst>
              <a:ext uri="{FF2B5EF4-FFF2-40B4-BE49-F238E27FC236}">
                <a16:creationId xmlns:a16="http://schemas.microsoft.com/office/drawing/2014/main" id="{BA9DD185-E2A6-4D65-BFF4-FA41D4CA2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5" r="20806" b="-3"/>
          <a:stretch/>
        </p:blipFill>
        <p:spPr bwMode="auto">
          <a:xfrm>
            <a:off x="702638" y="785884"/>
            <a:ext cx="2261680" cy="29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FC609DD-9375-4461-8E5E-2B566658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4536" y="583660"/>
            <a:ext cx="2572037" cy="33116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rama, Applied Theatre and Education, BA | The Royal Central ...">
            <a:extLst>
              <a:ext uri="{FF2B5EF4-FFF2-40B4-BE49-F238E27FC236}">
                <a16:creationId xmlns:a16="http://schemas.microsoft.com/office/drawing/2014/main" id="{52A21072-E4D1-4EF7-B25E-6B56E2B5D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r="42584" b="-1"/>
          <a:stretch/>
        </p:blipFill>
        <p:spPr bwMode="auto">
          <a:xfrm>
            <a:off x="6179682" y="785850"/>
            <a:ext cx="2261680" cy="29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DB7E4A1-EAFA-4F08-8EC1-31EC9EFDD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504" y="583660"/>
            <a:ext cx="2572037" cy="33116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548679"/>
            <a:ext cx="3117819" cy="2794305"/>
          </a:xfrm>
        </p:spPr>
        <p:txBody>
          <a:bodyPr>
            <a:normAutofit/>
          </a:bodyPr>
          <a:lstStyle/>
          <a:p>
            <a:r>
              <a:rPr lang="en-GB" dirty="0"/>
              <a:t>Practitioners that we may look at:</a:t>
            </a:r>
          </a:p>
        </p:txBody>
      </p:sp>
      <p:pic>
        <p:nvPicPr>
          <p:cNvPr id="5" name="Online Media 4" title="Scottish Ballet: Talks - Christopher Bruce">
            <a:hlinkClick r:id="" action="ppaction://media"/>
            <a:extLst>
              <a:ext uri="{FF2B5EF4-FFF2-40B4-BE49-F238E27FC236}">
                <a16:creationId xmlns:a16="http://schemas.microsoft.com/office/drawing/2014/main" id="{6E8ED602-B5F2-4836-BEE9-25E31FC944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893676"/>
            <a:ext cx="4967657" cy="2794306"/>
          </a:xfrm>
          <a:prstGeom prst="rect">
            <a:avLst/>
          </a:prstGeom>
        </p:spPr>
      </p:pic>
      <p:pic>
        <p:nvPicPr>
          <p:cNvPr id="4" name="Online Media 3" title="ENB 70: Christopher Bruce on the creation of Swansong">
            <a:hlinkClick r:id="" action="ppaction://media"/>
            <a:extLst>
              <a:ext uri="{FF2B5EF4-FFF2-40B4-BE49-F238E27FC236}">
                <a16:creationId xmlns:a16="http://schemas.microsoft.com/office/drawing/2014/main" id="{DBA2E537-0B30-454F-BBE6-3FB7FAFF787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795446" y="3789040"/>
            <a:ext cx="4925163" cy="2770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40" y="4077072"/>
            <a:ext cx="3310248" cy="2304255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GB" dirty="0"/>
              <a:t>Christopher Bruce: </a:t>
            </a:r>
            <a:r>
              <a:rPr lang="en-GB" dirty="0">
                <a:hlinkClick r:id="rId6"/>
              </a:rPr>
              <a:t>https://www.rambert.org.uk/performance-database/people/christopher-bruce/</a:t>
            </a:r>
            <a:endParaRPr lang="en-GB" dirty="0"/>
          </a:p>
          <a:p>
            <a:pPr marL="3429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8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8" y="332656"/>
            <a:ext cx="3491101" cy="2659380"/>
          </a:xfrm>
        </p:spPr>
        <p:txBody>
          <a:bodyPr>
            <a:normAutofit/>
          </a:bodyPr>
          <a:lstStyle/>
          <a:p>
            <a:r>
              <a:rPr lang="en-GB" dirty="0"/>
              <a:t>Practitioners that we may look at:</a:t>
            </a:r>
          </a:p>
        </p:txBody>
      </p:sp>
      <p:pic>
        <p:nvPicPr>
          <p:cNvPr id="5" name="Online Media 4" title="&quot;Vertical Road&quot; / Akram Khan Company">
            <a:hlinkClick r:id="" action="ppaction://media"/>
            <a:extLst>
              <a:ext uri="{FF2B5EF4-FFF2-40B4-BE49-F238E27FC236}">
                <a16:creationId xmlns:a16="http://schemas.microsoft.com/office/drawing/2014/main" id="{56C4BADA-4130-448B-BE81-609482E5A2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8811" y="350657"/>
            <a:ext cx="4976555" cy="2799311"/>
          </a:xfrm>
          <a:prstGeom prst="rect">
            <a:avLst/>
          </a:prstGeom>
        </p:spPr>
      </p:pic>
      <p:pic>
        <p:nvPicPr>
          <p:cNvPr id="4" name="Online Media 3" title="21 Question's with Akram Khan">
            <a:hlinkClick r:id="" action="ppaction://media"/>
            <a:extLst>
              <a:ext uri="{FF2B5EF4-FFF2-40B4-BE49-F238E27FC236}">
                <a16:creationId xmlns:a16="http://schemas.microsoft.com/office/drawing/2014/main" id="{E02E7C4F-183C-4E7C-A2F8-EF878FF6FA9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630549" y="3613414"/>
            <a:ext cx="5067221" cy="28503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63" y="3856096"/>
            <a:ext cx="3039917" cy="245322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GB" dirty="0" err="1"/>
              <a:t>Akram</a:t>
            </a:r>
            <a:r>
              <a:rPr lang="en-GB" dirty="0"/>
              <a:t> Khan: </a:t>
            </a:r>
            <a:r>
              <a:rPr lang="en-GB" dirty="0">
                <a:hlinkClick r:id="rId6"/>
              </a:rPr>
              <a:t>https://www.akramkhancompany.net/company-profiles/akram-khan/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809" y="396026"/>
            <a:ext cx="3203069" cy="2674790"/>
          </a:xfrm>
        </p:spPr>
        <p:txBody>
          <a:bodyPr>
            <a:normAutofit/>
          </a:bodyPr>
          <a:lstStyle/>
          <a:p>
            <a:r>
              <a:rPr lang="en-GB" dirty="0"/>
              <a:t>Practitioners that we may look at:</a:t>
            </a:r>
          </a:p>
        </p:txBody>
      </p:sp>
      <p:pic>
        <p:nvPicPr>
          <p:cNvPr id="5" name="Online Media 4" title="Insight Conversation with Matthew Bourne">
            <a:hlinkClick r:id="" action="ppaction://media"/>
            <a:extLst>
              <a:ext uri="{FF2B5EF4-FFF2-40B4-BE49-F238E27FC236}">
                <a16:creationId xmlns:a16="http://schemas.microsoft.com/office/drawing/2014/main" id="{523F3655-8955-4A62-B352-EDCFD65D24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396026"/>
            <a:ext cx="5076620" cy="2855598"/>
          </a:xfrm>
          <a:prstGeom prst="rect">
            <a:avLst/>
          </a:prstGeom>
        </p:spPr>
      </p:pic>
      <p:pic>
        <p:nvPicPr>
          <p:cNvPr id="6" name="Online Media 5" title="Matthew Bourne's Dorian Gray | Main EPK">
            <a:hlinkClick r:id="" action="ppaction://media"/>
            <a:extLst>
              <a:ext uri="{FF2B5EF4-FFF2-40B4-BE49-F238E27FC236}">
                <a16:creationId xmlns:a16="http://schemas.microsoft.com/office/drawing/2014/main" id="{E856D4ED-5D33-42B8-8771-FB5EDEE94CA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615193" y="3606376"/>
            <a:ext cx="5135927" cy="28889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808472"/>
            <a:ext cx="3040863" cy="2284823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GB" dirty="0"/>
              <a:t>Matthew Bourne: </a:t>
            </a:r>
            <a:r>
              <a:rPr lang="en-GB" dirty="0">
                <a:hlinkClick r:id="rId6"/>
              </a:rPr>
              <a:t>https://new-adventures.net/profile/sir-matthew-bourne-obe#overview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8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7E998-E312-45A7-A84D-81D93420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62458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4208424"/>
            <a:ext cx="747522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4400" b="1" cap="all">
                <a:solidFill>
                  <a:srgbClr val="FFFFFF"/>
                </a:solidFill>
              </a:rPr>
              <a:t>Practitioners that we may look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7" y="5598293"/>
            <a:ext cx="6575895" cy="553690"/>
          </a:xfrm>
        </p:spPr>
        <p:txBody>
          <a:bodyPr vert="horz" lIns="91440" tIns="45720" rIns="91440" bIns="45720" rtlCol="0">
            <a:normAutofit/>
          </a:bodyPr>
          <a:lstStyle/>
          <a:p>
            <a:pPr marL="3429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DV8 Physical Theatre:</a:t>
            </a:r>
            <a:r>
              <a:rPr lang="en-GB" sz="1600" dirty="0"/>
              <a:t> </a:t>
            </a:r>
            <a:r>
              <a:rPr lang="en-GB" sz="1600" dirty="0">
                <a:hlinkClick r:id="rId3"/>
              </a:rPr>
              <a:t>https://www.dv8.co.uk/about-dv8/lloyd-newson</a:t>
            </a:r>
            <a:endParaRPr lang="en-GB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A3BFD8-1DCA-4E53-9E5F-9292C9BE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1"/>
            <a:ext cx="8791575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Online Media 3" title="DV8 Physical Theatre | Company Promo">
            <a:hlinkClick r:id="" action="ppaction://media"/>
            <a:extLst>
              <a:ext uri="{FF2B5EF4-FFF2-40B4-BE49-F238E27FC236}">
                <a16:creationId xmlns:a16="http://schemas.microsoft.com/office/drawing/2014/main" id="{463B9C75-8BA2-450E-A023-C921D23894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1142" y="51163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4" y="764704"/>
            <a:ext cx="3399178" cy="135636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/>
            <a:r>
              <a:rPr lang="en-US" sz="3700" b="1" cap="all" dirty="0"/>
              <a:t>Practitioners that we may look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4221088"/>
            <a:ext cx="3456384" cy="18722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400"/>
              </a:spcBef>
              <a:buNone/>
            </a:pPr>
            <a:r>
              <a:rPr lang="en-US" dirty="0"/>
              <a:t>Frantic Assembly: </a:t>
            </a:r>
            <a:r>
              <a:rPr lang="en-US" dirty="0">
                <a:hlinkClick r:id="rId4"/>
              </a:rPr>
              <a:t>https://www.franticassembly.co.uk/the-frantic-method</a:t>
            </a:r>
            <a:r>
              <a:rPr lang="en-US" dirty="0"/>
              <a:t> </a:t>
            </a:r>
          </a:p>
        </p:txBody>
      </p:sp>
      <p:pic>
        <p:nvPicPr>
          <p:cNvPr id="6" name="Online Media 5" title="Othello 2014 Trailer">
            <a:hlinkClick r:id="" action="ppaction://media"/>
            <a:extLst>
              <a:ext uri="{FF2B5EF4-FFF2-40B4-BE49-F238E27FC236}">
                <a16:creationId xmlns:a16="http://schemas.microsoft.com/office/drawing/2014/main" id="{0156DCD7-9BD6-4696-9160-9B745AAA3B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79912" y="404664"/>
            <a:ext cx="4965603" cy="2793151"/>
          </a:xfrm>
          <a:prstGeom prst="rect">
            <a:avLst/>
          </a:prstGeom>
        </p:spPr>
      </p:pic>
      <p:pic>
        <p:nvPicPr>
          <p:cNvPr id="11" name="Online Media 10" title="Scott Graham - Frantic Assembly | Interview | Digital Theatre+">
            <a:hlinkClick r:id="" action="ppaction://media"/>
            <a:extLst>
              <a:ext uri="{FF2B5EF4-FFF2-40B4-BE49-F238E27FC236}">
                <a16:creationId xmlns:a16="http://schemas.microsoft.com/office/drawing/2014/main" id="{19579E95-17B9-4955-8838-DFA5C7A3B4B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23528" y="3717646"/>
            <a:ext cx="4965602" cy="27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3399178" cy="135636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/>
            <a:r>
              <a:rPr lang="en-US" sz="3700" b="1" cap="all" dirty="0"/>
              <a:t>Practitioners that we may look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4221088"/>
            <a:ext cx="3456384" cy="18722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400"/>
              </a:spcBef>
              <a:buNone/>
            </a:pPr>
            <a:r>
              <a:rPr lang="en-US" dirty="0" err="1"/>
              <a:t>Punchdrunk</a:t>
            </a:r>
            <a:r>
              <a:rPr lang="en-US" dirty="0"/>
              <a:t>: </a:t>
            </a:r>
            <a:r>
              <a:rPr lang="en-GB" dirty="0">
                <a:hlinkClick r:id="rId4"/>
              </a:rPr>
              <a:t>https://www.punchdrunk.org.uk/about-us/</a:t>
            </a:r>
            <a:endParaRPr lang="en-US" dirty="0"/>
          </a:p>
        </p:txBody>
      </p:sp>
      <p:pic>
        <p:nvPicPr>
          <p:cNvPr id="5" name="Online Media 4" title="Sleep No More">
            <a:hlinkClick r:id="" action="ppaction://media"/>
            <a:extLst>
              <a:ext uri="{FF2B5EF4-FFF2-40B4-BE49-F238E27FC236}">
                <a16:creationId xmlns:a16="http://schemas.microsoft.com/office/drawing/2014/main" id="{9E922AF6-34C2-47FD-A2D7-9374CEEA63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3528" y="3775876"/>
            <a:ext cx="4911346" cy="2762632"/>
          </a:xfrm>
          <a:prstGeom prst="rect">
            <a:avLst/>
          </a:prstGeom>
        </p:spPr>
      </p:pic>
      <p:pic>
        <p:nvPicPr>
          <p:cNvPr id="8" name="Online Media 7" title="Punchdrunk Documentary">
            <a:hlinkClick r:id="" action="ppaction://media"/>
            <a:extLst>
              <a:ext uri="{FF2B5EF4-FFF2-40B4-BE49-F238E27FC236}">
                <a16:creationId xmlns:a16="http://schemas.microsoft.com/office/drawing/2014/main" id="{93B1D32F-65E7-4DDE-9AB5-DB838DA1A65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339231" y="260648"/>
            <a:ext cx="45157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1" y="1083761"/>
            <a:ext cx="3399178" cy="135636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/>
            <a:r>
              <a:rPr lang="en-US" sz="3700" b="1" cap="all" dirty="0"/>
              <a:t>Practitioners that we may look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4219578"/>
            <a:ext cx="3456384" cy="18722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400"/>
              </a:spcBef>
              <a:buNone/>
            </a:pPr>
            <a:r>
              <a:rPr lang="en-US" dirty="0"/>
              <a:t>Kneehigh: </a:t>
            </a:r>
            <a:r>
              <a:rPr lang="en-GB" dirty="0">
                <a:hlinkClick r:id="rId4"/>
              </a:rPr>
              <a:t>https://www.kneehigh.co.uk/about/history/</a:t>
            </a:r>
            <a:endParaRPr lang="en-US" dirty="0"/>
          </a:p>
        </p:txBody>
      </p:sp>
      <p:pic>
        <p:nvPicPr>
          <p:cNvPr id="9" name="Online Media 8" title="The Tin Drum: Interview with Mike Shepherd, Carl Grose &amp; Charles Hazlewood | Kneehigh">
            <a:hlinkClick r:id="" action="ppaction://media"/>
            <a:extLst>
              <a:ext uri="{FF2B5EF4-FFF2-40B4-BE49-F238E27FC236}">
                <a16:creationId xmlns:a16="http://schemas.microsoft.com/office/drawing/2014/main" id="{0D1E437E-13AE-40FE-A5CE-0F71E95019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42947" y="333887"/>
            <a:ext cx="5077525" cy="2856108"/>
          </a:xfrm>
          <a:prstGeom prst="rect">
            <a:avLst/>
          </a:prstGeom>
        </p:spPr>
      </p:pic>
      <p:pic>
        <p:nvPicPr>
          <p:cNvPr id="12" name="Online Media 11" title="The Tin Drum: Trailer | Kneehigh">
            <a:hlinkClick r:id="" action="ppaction://media"/>
            <a:extLst>
              <a:ext uri="{FF2B5EF4-FFF2-40B4-BE49-F238E27FC236}">
                <a16:creationId xmlns:a16="http://schemas.microsoft.com/office/drawing/2014/main" id="{442592BF-EFD1-44F1-A7A4-E427A0CEA1D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50165" y="3668006"/>
            <a:ext cx="5079711" cy="28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EF7C252-67AA-4C4E-B73A-6C367865C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BA (Hons) Performing Arts | Music, Media and Performance Courses ...">
            <a:extLst>
              <a:ext uri="{FF2B5EF4-FFF2-40B4-BE49-F238E27FC236}">
                <a16:creationId xmlns:a16="http://schemas.microsoft.com/office/drawing/2014/main" id="{E0419337-2A7C-426A-9D6C-0F08F9677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22808" b="1"/>
          <a:stretch/>
        </p:blipFill>
        <p:spPr bwMode="auto">
          <a:xfrm>
            <a:off x="173355" y="246888"/>
            <a:ext cx="8799195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3" y="452209"/>
            <a:ext cx="7406640" cy="1356360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COURSE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33" y="1875391"/>
            <a:ext cx="8069822" cy="43951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Equivalent to 1 A Level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4 units across the 2 years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3 are compulsory, of those 3, 1 is an internal unit. The other 2 are external and are set by Pearson.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The last unit is an optional unit and is usually selected to meet the strengths and interests of the cohort.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Each unit has a set of assessment outcomes that you must meet.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Units are marked using Pass, Merit, Distinction depending on the quality of the work.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Units are completed throughout the year rather than a large exam at the end. Once a unit is complete, we do not revisit it.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A973-2327-45C2-AEB8-F6E1CDB0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190836"/>
            <a:ext cx="2497527" cy="1786212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rgbClr val="00B050"/>
                </a:solidFill>
                <a:latin typeface="Arial Nova Cond" panose="020B0506020202020204" pitchFamily="34" charset="0"/>
              </a:rPr>
              <a:t>THE UNITS: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8BA0A8-D1BF-4659-8CC4-6A0A81A69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255760"/>
              </p:ext>
            </p:extLst>
          </p:nvPr>
        </p:nvGraphicFramePr>
        <p:xfrm>
          <a:off x="323527" y="2204864"/>
          <a:ext cx="8435432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>
                  <a:extLst>
                    <a:ext uri="{9D8B030D-6E8A-4147-A177-3AD203B41FA5}">
                      <a16:colId xmlns:a16="http://schemas.microsoft.com/office/drawing/2014/main" val="3429197809"/>
                    </a:ext>
                  </a:extLst>
                </a:gridCol>
                <a:gridCol w="4546999">
                  <a:extLst>
                    <a:ext uri="{9D8B030D-6E8A-4147-A177-3AD203B41FA5}">
                      <a16:colId xmlns:a16="http://schemas.microsoft.com/office/drawing/2014/main" val="836428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COMPULSORY: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OPTIONAL: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10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1: Investigating Practitioners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8: Classical Ballet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2: Developing Skills and Techniques for Live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9: Tap Dance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3: Group Performance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10: Jazz Dance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1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11: Street Dance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81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12: Contemporary Dance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18: Interpreting Classical Text For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2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19: Acting Styles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9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20: Developing the Voice for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5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21: Improvisation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48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Unit 22: Movement for Performance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00925"/>
                  </a:ext>
                </a:extLst>
              </a:tr>
            </a:tbl>
          </a:graphicData>
        </a:graphic>
      </p:graphicFrame>
      <p:pic>
        <p:nvPicPr>
          <p:cNvPr id="4098" name="Picture 2" descr="Foundation Year in Performing Arts | Middlesex University London">
            <a:extLst>
              <a:ext uri="{FF2B5EF4-FFF2-40B4-BE49-F238E27FC236}">
                <a16:creationId xmlns:a16="http://schemas.microsoft.com/office/drawing/2014/main" id="{54B26039-DB1A-4BEC-9881-7810B6D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47" y="309736"/>
            <a:ext cx="3067788" cy="17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CPA Performance Art in Motion - KCPA">
            <a:extLst>
              <a:ext uri="{FF2B5EF4-FFF2-40B4-BE49-F238E27FC236}">
                <a16:creationId xmlns:a16="http://schemas.microsoft.com/office/drawing/2014/main" id="{1304D654-FCE0-4575-8A4A-6D79A6DD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9736"/>
            <a:ext cx="2674791" cy="17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5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181" y="4572001"/>
            <a:ext cx="8789844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80114-1BC5-47B3-92D3-3B06B1AB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83" y="4703826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>
                <a:solidFill>
                  <a:schemeClr val="tx1"/>
                </a:solidFill>
                <a:latin typeface="Arial Nova Cond" panose="020B0506020202020204" pitchFamily="34" charset="0"/>
              </a:rPr>
              <a:t>COURSE OVERVIEW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638247D-78DD-4B43-9B83-7FC4C9654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369785"/>
              </p:ext>
            </p:extLst>
          </p:nvPr>
        </p:nvGraphicFramePr>
        <p:xfrm>
          <a:off x="177166" y="233173"/>
          <a:ext cx="8793479" cy="43312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98370">
                  <a:extLst>
                    <a:ext uri="{9D8B030D-6E8A-4147-A177-3AD203B41FA5}">
                      <a16:colId xmlns:a16="http://schemas.microsoft.com/office/drawing/2014/main" val="1184419590"/>
                    </a:ext>
                  </a:extLst>
                </a:gridCol>
                <a:gridCol w="4161200">
                  <a:extLst>
                    <a:ext uri="{9D8B030D-6E8A-4147-A177-3AD203B41FA5}">
                      <a16:colId xmlns:a16="http://schemas.microsoft.com/office/drawing/2014/main" val="3748073284"/>
                    </a:ext>
                  </a:extLst>
                </a:gridCol>
                <a:gridCol w="2433909">
                  <a:extLst>
                    <a:ext uri="{9D8B030D-6E8A-4147-A177-3AD203B41FA5}">
                      <a16:colId xmlns:a16="http://schemas.microsoft.com/office/drawing/2014/main" val="486604065"/>
                    </a:ext>
                  </a:extLst>
                </a:gridCol>
              </a:tblGrid>
              <a:tr h="503113">
                <a:tc>
                  <a:txBody>
                    <a:bodyPr/>
                    <a:lstStyle/>
                    <a:p>
                      <a:pPr algn="l"/>
                      <a:endParaRPr lang="en-GB" sz="1600" b="1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12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13 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extLst>
                  <a:ext uri="{0D108BD9-81ED-4DB2-BD59-A6C34878D82A}">
                    <a16:rowId xmlns:a16="http://schemas.microsoft.com/office/drawing/2014/main" val="2330524215"/>
                  </a:ext>
                </a:extLst>
              </a:tr>
              <a:tr h="83302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AUTUMN TERM 1</a:t>
                      </a:r>
                      <a:endParaRPr lang="en-GB" sz="1600" b="1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Workshops on Practitioners 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Optional Unit 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extLst>
                  <a:ext uri="{0D108BD9-81ED-4DB2-BD59-A6C34878D82A}">
                    <a16:rowId xmlns:a16="http://schemas.microsoft.com/office/drawing/2014/main" val="3563136885"/>
                  </a:ext>
                </a:extLst>
              </a:tr>
              <a:tr h="50311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AUTUMN TERM 2</a:t>
                      </a:r>
                      <a:endParaRPr lang="en-GB" sz="1600" b="1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2: Developing Skills 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Optional Unit 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extLst>
                  <a:ext uri="{0D108BD9-81ED-4DB2-BD59-A6C34878D82A}">
                    <a16:rowId xmlns:a16="http://schemas.microsoft.com/office/drawing/2014/main" val="2356891659"/>
                  </a:ext>
                </a:extLst>
              </a:tr>
              <a:tr h="60189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SPRING TERM 1</a:t>
                      </a:r>
                      <a:endParaRPr lang="en-GB" sz="1600" b="1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2: Devising Performance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Optional Unit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extLst>
                  <a:ext uri="{0D108BD9-81ED-4DB2-BD59-A6C34878D82A}">
                    <a16:rowId xmlns:a16="http://schemas.microsoft.com/office/drawing/2014/main" val="3708535960"/>
                  </a:ext>
                </a:extLst>
              </a:tr>
              <a:tr h="88384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SPRING TERM 2</a:t>
                      </a:r>
                      <a:endParaRPr lang="en-GB" sz="1600" b="1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2: Performance and Finishing Coursework</a:t>
                      </a:r>
                    </a:p>
                    <a:p>
                      <a:pPr algn="l"/>
                      <a:r>
                        <a:rPr lang="en-GB" sz="1600" dirty="0"/>
                        <a:t>Unit 1 : Prep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3: Prep 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extLst>
                  <a:ext uri="{0D108BD9-81ED-4DB2-BD59-A6C34878D82A}">
                    <a16:rowId xmlns:a16="http://schemas.microsoft.com/office/drawing/2014/main" val="916444207"/>
                  </a:ext>
                </a:extLst>
              </a:tr>
              <a:tr h="50311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SUMMER TERM 1 </a:t>
                      </a:r>
                      <a:endParaRPr lang="en-GB" sz="1600" b="1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1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3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extLst>
                  <a:ext uri="{0D108BD9-81ED-4DB2-BD59-A6C34878D82A}">
                    <a16:rowId xmlns:a16="http://schemas.microsoft.com/office/drawing/2014/main" val="4051371093"/>
                  </a:ext>
                </a:extLst>
              </a:tr>
              <a:tr h="50311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SUMMER TERM 2</a:t>
                      </a:r>
                      <a:endParaRPr lang="en-GB" sz="1600" b="1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1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Unit 3</a:t>
                      </a:r>
                      <a:endParaRPr lang="en-GB" sz="1600" dirty="0">
                        <a:latin typeface="Arial Nova Light" panose="020B0304020202020204" pitchFamily="34" charset="0"/>
                      </a:endParaRPr>
                    </a:p>
                  </a:txBody>
                  <a:tcPr marL="90423" marR="90423" marT="45211" marB="45211"/>
                </a:tc>
                <a:extLst>
                  <a:ext uri="{0D108BD9-81ED-4DB2-BD59-A6C34878D82A}">
                    <a16:rowId xmlns:a16="http://schemas.microsoft.com/office/drawing/2014/main" val="393972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0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7119"/>
            <a:ext cx="4968552" cy="81104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OVER THE SUMMER: </a:t>
            </a:r>
            <a:endParaRPr lang="en-GB" sz="4400" b="1" dirty="0">
              <a:solidFill>
                <a:srgbClr val="00B050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DD7E63-9C34-4B93-BC3C-6B33A4D8D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234220"/>
              </p:ext>
            </p:extLst>
          </p:nvPr>
        </p:nvGraphicFramePr>
        <p:xfrm>
          <a:off x="395536" y="1700807"/>
          <a:ext cx="8352928" cy="473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88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A850A3C-F801-42E2-AD26-A5733C288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88" y="1472807"/>
            <a:ext cx="1252313" cy="1440160"/>
          </a:xfrm>
          <a:prstGeom prst="rect">
            <a:avLst/>
          </a:prstGeom>
        </p:spPr>
      </p:pic>
      <p:pic>
        <p:nvPicPr>
          <p:cNvPr id="6" name="Picture 9" descr="Image result for berkoff">
            <a:extLst>
              <a:ext uri="{FF2B5EF4-FFF2-40B4-BE49-F238E27FC236}">
                <a16:creationId xmlns:a16="http://schemas.microsoft.com/office/drawing/2014/main" id="{04EA6037-D245-4B85-80D9-39E5C26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12" y="359776"/>
            <a:ext cx="1543459" cy="24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man, water, mug, black&#10;&#10;Description automatically generated">
            <a:extLst>
              <a:ext uri="{FF2B5EF4-FFF2-40B4-BE49-F238E27FC236}">
                <a16:creationId xmlns:a16="http://schemas.microsoft.com/office/drawing/2014/main" id="{46C22058-1F35-444B-A258-85EA579C22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"/>
          <a:stretch/>
        </p:blipFill>
        <p:spPr>
          <a:xfrm>
            <a:off x="6228184" y="3206084"/>
            <a:ext cx="2504701" cy="1676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E3064-66BC-409E-BF00-2A94DC1D64C4}"/>
              </a:ext>
            </a:extLst>
          </p:cNvPr>
          <p:cNvSpPr txBox="1"/>
          <p:nvPr/>
        </p:nvSpPr>
        <p:spPr>
          <a:xfrm>
            <a:off x="323528" y="332656"/>
            <a:ext cx="5224437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STEVEN BERKOFF</a:t>
            </a:r>
          </a:p>
        </p:txBody>
      </p:sp>
      <p:pic>
        <p:nvPicPr>
          <p:cNvPr id="3" name="Online Media 2" title="Tell tale hart">
            <a:hlinkClick r:id="" action="ppaction://media"/>
            <a:extLst>
              <a:ext uri="{FF2B5EF4-FFF2-40B4-BE49-F238E27FC236}">
                <a16:creationId xmlns:a16="http://schemas.microsoft.com/office/drawing/2014/main" id="{723F2510-A5AA-40FE-8B10-E59B5D5D03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7174" y="1628800"/>
            <a:ext cx="5528303" cy="41432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D753F-3C18-47BA-B7D5-08B9F7632D06}"/>
              </a:ext>
            </a:extLst>
          </p:cNvPr>
          <p:cNvSpPr/>
          <p:nvPr/>
        </p:nvSpPr>
        <p:spPr>
          <a:xfrm>
            <a:off x="526986" y="5802571"/>
            <a:ext cx="591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http://www.iainfisher.com/berkoff/steven-berkoff.html</a:t>
            </a:r>
          </a:p>
        </p:txBody>
      </p:sp>
    </p:spTree>
    <p:extLst>
      <p:ext uri="{BB962C8B-B14F-4D97-AF65-F5344CB8AC3E}">
        <p14:creationId xmlns:p14="http://schemas.microsoft.com/office/powerpoint/2010/main" val="1979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97EF24-3ADB-4C10-8B10-D45C16D557F9}"/>
              </a:ext>
            </a:extLst>
          </p:cNvPr>
          <p:cNvSpPr txBox="1"/>
          <p:nvPr/>
        </p:nvSpPr>
        <p:spPr>
          <a:xfrm>
            <a:off x="323528" y="332656"/>
            <a:ext cx="525658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BERTOLT BRECHT</a:t>
            </a:r>
          </a:p>
        </p:txBody>
      </p:sp>
      <p:pic>
        <p:nvPicPr>
          <p:cNvPr id="10" name="Online Media 9" title="An introduction to Brechtian theatre">
            <a:hlinkClick r:id="" action="ppaction://media"/>
            <a:extLst>
              <a:ext uri="{FF2B5EF4-FFF2-40B4-BE49-F238E27FC236}">
                <a16:creationId xmlns:a16="http://schemas.microsoft.com/office/drawing/2014/main" id="{CD469340-BD27-478F-B317-D6CA986587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6566" y="1412776"/>
            <a:ext cx="7168796" cy="4032448"/>
          </a:xfrm>
          <a:prstGeom prst="rect">
            <a:avLst/>
          </a:prstGeom>
        </p:spPr>
      </p:pic>
      <p:pic>
        <p:nvPicPr>
          <p:cNvPr id="4" name="image15.jpg" descr="Image result for Bertolt Brecht">
            <a:extLst>
              <a:ext uri="{FF2B5EF4-FFF2-40B4-BE49-F238E27FC236}">
                <a16:creationId xmlns:a16="http://schemas.microsoft.com/office/drawing/2014/main" id="{C604C09C-3E61-44A7-90D8-76229D0B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66" y="3429000"/>
            <a:ext cx="2134868" cy="282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mplicite - The Noise of Time">
            <a:hlinkClick r:id="rId3"/>
            <a:extLst>
              <a:ext uri="{FF2B5EF4-FFF2-40B4-BE49-F238E27FC236}">
                <a16:creationId xmlns:a16="http://schemas.microsoft.com/office/drawing/2014/main" id="{F447ACFF-6893-43B9-94A2-8254169D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4149"/>
            <a:ext cx="2760170" cy="16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licite - The Puppet, the Ensemble and Me Mon 27 - Fri ...">
            <a:hlinkClick r:id="rId5"/>
            <a:extLst>
              <a:ext uri="{FF2B5EF4-FFF2-40B4-BE49-F238E27FC236}">
                <a16:creationId xmlns:a16="http://schemas.microsoft.com/office/drawing/2014/main" id="{850B44A7-EEB4-4F38-9189-F40F8B8F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7" y="5023202"/>
            <a:ext cx="2326365" cy="15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imon McBurney On Creating A Dog's Heart">
            <a:hlinkClick r:id="rId7"/>
            <a:extLst>
              <a:ext uri="{FF2B5EF4-FFF2-40B4-BE49-F238E27FC236}">
                <a16:creationId xmlns:a16="http://schemas.microsoft.com/office/drawing/2014/main" id="{AD74E286-1B00-423E-AC90-80B9B2D35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85" y="286708"/>
            <a:ext cx="2320686" cy="15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12.jpg" descr="Image result for theatre complicite">
            <a:extLst>
              <a:ext uri="{FF2B5EF4-FFF2-40B4-BE49-F238E27FC236}">
                <a16:creationId xmlns:a16="http://schemas.microsoft.com/office/drawing/2014/main" id="{61853672-7C5F-4C07-BA28-8FD15DE6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0" y="5302547"/>
            <a:ext cx="2424814" cy="14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897D3D-2CC6-40E1-8527-E0C690DA2B23}"/>
              </a:ext>
            </a:extLst>
          </p:cNvPr>
          <p:cNvSpPr txBox="1"/>
          <p:nvPr/>
        </p:nvSpPr>
        <p:spPr>
          <a:xfrm>
            <a:off x="323529" y="332656"/>
            <a:ext cx="3744416" cy="93610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COMPLICITE</a:t>
            </a:r>
          </a:p>
        </p:txBody>
      </p:sp>
      <p:pic>
        <p:nvPicPr>
          <p:cNvPr id="5" name="Online Media 4" title="Complicitￃﾩ Showreel">
            <a:hlinkClick r:id="" action="ppaction://media"/>
            <a:extLst>
              <a:ext uri="{FF2B5EF4-FFF2-40B4-BE49-F238E27FC236}">
                <a16:creationId xmlns:a16="http://schemas.microsoft.com/office/drawing/2014/main" id="{6AC9E094-6D56-47AE-A8E7-C9BD6D8D33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323529" y="1522994"/>
            <a:ext cx="6552727" cy="36859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92E21-0158-4A14-8BC3-73EB01155772}"/>
              </a:ext>
            </a:extLst>
          </p:cNvPr>
          <p:cNvSpPr/>
          <p:nvPr/>
        </p:nvSpPr>
        <p:spPr>
          <a:xfrm rot="16200000">
            <a:off x="7231853" y="3144853"/>
            <a:ext cx="276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http://www.complicite.org/</a:t>
            </a:r>
          </a:p>
        </p:txBody>
      </p:sp>
    </p:spTree>
    <p:extLst>
      <p:ext uri="{BB962C8B-B14F-4D97-AF65-F5344CB8AC3E}">
        <p14:creationId xmlns:p14="http://schemas.microsoft.com/office/powerpoint/2010/main" val="20310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B67E998-E312-45A7-A84D-81D93420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62458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612D29-5C0B-45AD-B086-4E0EBF6C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4208424"/>
            <a:ext cx="747522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4400" b="1" cap="all" dirty="0">
                <a:solidFill>
                  <a:srgbClr val="FFFFFF"/>
                </a:solidFill>
              </a:rPr>
              <a:t>Practitioners that we may look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0329-3AEC-4CB2-BDC8-E623E435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7" y="5598293"/>
            <a:ext cx="6575895" cy="55369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 defTabSz="914400">
              <a:spcBef>
                <a:spcPts val="140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Martha Graham: </a:t>
            </a:r>
            <a:r>
              <a:rPr lang="en-US" sz="2400" dirty="0">
                <a:solidFill>
                  <a:srgbClr val="FFFFFF"/>
                </a:solidFill>
                <a:hlinkClick r:id="rId4"/>
              </a:rPr>
              <a:t>https://marthagraham.org/history/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A3BFD8-1DCA-4E53-9E5F-9292C9BE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1"/>
            <a:ext cx="8791575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nline Media 3" title="Martha Graham Dance Company (Performance/Demonstration)">
            <a:hlinkClick r:id="" action="ppaction://media"/>
            <a:extLst>
              <a:ext uri="{FF2B5EF4-FFF2-40B4-BE49-F238E27FC236}">
                <a16:creationId xmlns:a16="http://schemas.microsoft.com/office/drawing/2014/main" id="{A0590F60-3BF5-42B9-8E7C-CFFD56F4A6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2167" y="388908"/>
            <a:ext cx="4899267" cy="3674449"/>
          </a:xfrm>
          <a:prstGeom prst="rect">
            <a:avLst/>
          </a:prstGeom>
        </p:spPr>
      </p:pic>
      <p:pic>
        <p:nvPicPr>
          <p:cNvPr id="1026" name="Picture 2" descr="Martha Graham | Biography, Dance Style, &amp; Facts | Britannica">
            <a:extLst>
              <a:ext uri="{FF2B5EF4-FFF2-40B4-BE49-F238E27FC236}">
                <a16:creationId xmlns:a16="http://schemas.microsoft.com/office/drawing/2014/main" id="{64E58662-B511-490E-BEC4-16E44542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801" y="908720"/>
            <a:ext cx="3454032" cy="26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403741D996D4A9A29FF85A23E490C" ma:contentTypeVersion="2" ma:contentTypeDescription="Create a new document." ma:contentTypeScope="" ma:versionID="d40af8e73b17e34aa6f0d03834a7ea32">
  <xsd:schema xmlns:xsd="http://www.w3.org/2001/XMLSchema" xmlns:xs="http://www.w3.org/2001/XMLSchema" xmlns:p="http://schemas.microsoft.com/office/2006/metadata/properties" xmlns:ns2="92f2c4a2-c4ac-44aa-8eba-db8967d8c665" targetNamespace="http://schemas.microsoft.com/office/2006/metadata/properties" ma:root="true" ma:fieldsID="fa57fc955f3213c3c2f027d92dcde8c2" ns2:_="">
    <xsd:import namespace="92f2c4a2-c4ac-44aa-8eba-db8967d8c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2c4a2-c4ac-44aa-8eba-db8967d8c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73336-840E-4BC8-AF5D-0C122DFA2F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78912-C606-4DCE-AFD0-AF3340E1C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2c4a2-c4ac-44aa-8eba-db8967d8c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8B4432-431E-4CEB-9550-3177628F6D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580</Words>
  <Application>Microsoft Office PowerPoint</Application>
  <PresentationFormat>On-screen Show (4:3)</PresentationFormat>
  <Paragraphs>75</Paragraphs>
  <Slides>16</Slides>
  <Notes>2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Nova Cond</vt:lpstr>
      <vt:lpstr>Arial Nova Light</vt:lpstr>
      <vt:lpstr>Calibri</vt:lpstr>
      <vt:lpstr>Corbel</vt:lpstr>
      <vt:lpstr>Wingdings</vt:lpstr>
      <vt:lpstr>Basis</vt:lpstr>
      <vt:lpstr>PowerPoint Presentation</vt:lpstr>
      <vt:lpstr>COURSE INFORMATION:</vt:lpstr>
      <vt:lpstr>THE UNITS:</vt:lpstr>
      <vt:lpstr>COURSE OVERVIEW </vt:lpstr>
      <vt:lpstr>OVER THE SUMMER: </vt:lpstr>
      <vt:lpstr>PowerPoint Presentation</vt:lpstr>
      <vt:lpstr>PowerPoint Presentation</vt:lpstr>
      <vt:lpstr>PowerPoint Presentation</vt:lpstr>
      <vt:lpstr>Practitioners that we may look at:</vt:lpstr>
      <vt:lpstr>Practitioners that we may look at:</vt:lpstr>
      <vt:lpstr>Practitioners that we may look at:</vt:lpstr>
      <vt:lpstr>Practitioners that we may look at:</vt:lpstr>
      <vt:lpstr>Practitioners that we may look at:</vt:lpstr>
      <vt:lpstr>Practitioners that we may look at:</vt:lpstr>
      <vt:lpstr>Practitioners that we may look at:</vt:lpstr>
      <vt:lpstr>Practitioners that we may look 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roome</dc:creator>
  <cp:lastModifiedBy>James roome</cp:lastModifiedBy>
  <cp:revision>11</cp:revision>
  <dcterms:created xsi:type="dcterms:W3CDTF">2020-06-26T11:29:21Z</dcterms:created>
  <dcterms:modified xsi:type="dcterms:W3CDTF">2020-06-26T13:35:12Z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0x0101009E7403741D996D4A9A29FF85A23E490C</vt:lpwstr>
  </property>
</Properties>
</file>