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0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p:restoredTop sz="94698"/>
  </p:normalViewPr>
  <p:slideViewPr>
    <p:cSldViewPr snapToGrid="0">
      <p:cViewPr varScale="1">
        <p:scale>
          <a:sx n="69" d="100"/>
          <a:sy n="69" d="100"/>
        </p:scale>
        <p:origin x="94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EE644-B277-4175-9647-A4725EA3AF1E}" type="doc">
      <dgm:prSet loTypeId="urn:microsoft.com/office/officeart/2016/7/layout/BasicProcessNew" loCatId="process" qsTypeId="urn:microsoft.com/office/officeart/2005/8/quickstyle/simple1" qsCatId="simple" csTypeId="urn:microsoft.com/office/officeart/2005/8/colors/colorful2" csCatId="colorful" phldr="1"/>
      <dgm:spPr/>
      <dgm:t>
        <a:bodyPr/>
        <a:lstStyle/>
        <a:p>
          <a:endParaRPr lang="en-US"/>
        </a:p>
      </dgm:t>
    </dgm:pt>
    <dgm:pt modelId="{A2435E17-2472-4721-A8B6-39EA9524CD9C}">
      <dgm:prSet custT="1"/>
      <dgm:spPr/>
      <dgm:t>
        <a:bodyPr/>
        <a:lstStyle/>
        <a:p>
          <a:r>
            <a:rPr lang="en-US" sz="1200">
              <a:latin typeface="Calibri" panose="020F0502020204030204" pitchFamily="34" charset="0"/>
              <a:cs typeface="Calibri" panose="020F0502020204030204" pitchFamily="34" charset="0"/>
            </a:rPr>
            <a:t>Because of their format, Vocational courses build character and embed a culture of   self-discipline through developing time management skills. The heavily weighted coursework element of the qualifications encourage huge independence skills (vital for higher education or the world of work), whilst also encouraging a thirst for knowledge and the development of research skills, requiring students to independently find and assimilate research they have found.</a:t>
          </a:r>
        </a:p>
      </dgm:t>
    </dgm:pt>
    <dgm:pt modelId="{5BB299CA-B5AC-499E-88C4-33C69AF07626}" type="parTrans" cxnId="{57BCF570-E956-42BE-9C64-A8DB60D1B84A}">
      <dgm:prSet/>
      <dgm:spPr/>
      <dgm:t>
        <a:bodyPr/>
        <a:lstStyle/>
        <a:p>
          <a:endParaRPr lang="en-US"/>
        </a:p>
      </dgm:t>
    </dgm:pt>
    <dgm:pt modelId="{3930436D-5A32-4548-962C-3234713B3F8B}" type="sibTrans" cxnId="{57BCF570-E956-42BE-9C64-A8DB60D1B84A}">
      <dgm:prSet/>
      <dgm:spPr/>
      <dgm:t>
        <a:bodyPr/>
        <a:lstStyle/>
        <a:p>
          <a:endParaRPr lang="en-US"/>
        </a:p>
      </dgm:t>
    </dgm:pt>
    <dgm:pt modelId="{6B4DBCE8-6908-4E63-B7A3-7E45C5F574E9}">
      <dgm:prSet/>
      <dgm:spPr/>
      <dgm:t>
        <a:bodyPr/>
        <a:lstStyle/>
        <a:p>
          <a:r>
            <a:rPr lang="en-US">
              <a:latin typeface="Calibri" panose="020F0502020204030204" pitchFamily="34" charset="0"/>
              <a:cs typeface="Calibri" panose="020F0502020204030204" pitchFamily="34" charset="0"/>
            </a:rPr>
            <a:t>The externally assessed components of the course teach students the value of revision and understanding key concepts, skills that both higher education and employers hold in high regard.</a:t>
          </a:r>
        </a:p>
      </dgm:t>
    </dgm:pt>
    <dgm:pt modelId="{AFA97601-D54A-46E5-879A-AA83DCEB2C3D}" type="parTrans" cxnId="{D0633349-BA66-40A1-BCBF-ED1A216D5252}">
      <dgm:prSet/>
      <dgm:spPr/>
      <dgm:t>
        <a:bodyPr/>
        <a:lstStyle/>
        <a:p>
          <a:endParaRPr lang="en-US"/>
        </a:p>
      </dgm:t>
    </dgm:pt>
    <dgm:pt modelId="{4192DD6A-D090-448E-A6BD-58BC5CA81C8F}" type="sibTrans" cxnId="{D0633349-BA66-40A1-BCBF-ED1A216D5252}">
      <dgm:prSet/>
      <dgm:spPr/>
      <dgm:t>
        <a:bodyPr/>
        <a:lstStyle/>
        <a:p>
          <a:endParaRPr lang="en-US"/>
        </a:p>
      </dgm:t>
    </dgm:pt>
    <dgm:pt modelId="{3E05C3D6-815A-48A3-93A7-1A5904AA8BC3}">
      <dgm:prSet/>
      <dgm:spPr/>
      <dgm:t>
        <a:bodyPr/>
        <a:lstStyle/>
        <a:p>
          <a:r>
            <a:rPr lang="en-US">
              <a:latin typeface="Calibri" panose="020F0502020204030204" pitchFamily="34" charset="0"/>
              <a:cs typeface="Calibri" panose="020F0502020204030204" pitchFamily="34" charset="0"/>
            </a:rPr>
            <a:t>This is just the start, but what is clear is that Vocational courses give students the skills they require to cope effectively with working in the modern world and for their future careers.</a:t>
          </a:r>
        </a:p>
      </dgm:t>
    </dgm:pt>
    <dgm:pt modelId="{5EAD9659-92AD-462B-9897-273B399B5E6C}" type="parTrans" cxnId="{A04B9D46-0510-4F67-B3B5-AB35A260A896}">
      <dgm:prSet/>
      <dgm:spPr/>
      <dgm:t>
        <a:bodyPr/>
        <a:lstStyle/>
        <a:p>
          <a:endParaRPr lang="en-US"/>
        </a:p>
      </dgm:t>
    </dgm:pt>
    <dgm:pt modelId="{D1459F4D-5D9B-4877-AB00-6E2F2065B4AE}" type="sibTrans" cxnId="{A04B9D46-0510-4F67-B3B5-AB35A260A896}">
      <dgm:prSet/>
      <dgm:spPr/>
      <dgm:t>
        <a:bodyPr/>
        <a:lstStyle/>
        <a:p>
          <a:endParaRPr lang="en-US"/>
        </a:p>
      </dgm:t>
    </dgm:pt>
    <dgm:pt modelId="{14482393-3DF2-5247-A910-1ACEE501A0F3}" type="pres">
      <dgm:prSet presAssocID="{C45EE644-B277-4175-9647-A4725EA3AF1E}" presName="Name0" presStyleCnt="0">
        <dgm:presLayoutVars>
          <dgm:dir/>
          <dgm:resizeHandles val="exact"/>
        </dgm:presLayoutVars>
      </dgm:prSet>
      <dgm:spPr/>
      <dgm:t>
        <a:bodyPr/>
        <a:lstStyle/>
        <a:p>
          <a:endParaRPr lang="en-US"/>
        </a:p>
      </dgm:t>
    </dgm:pt>
    <dgm:pt modelId="{F3085FC5-164C-484D-AF0B-594992B1F7EB}" type="pres">
      <dgm:prSet presAssocID="{A2435E17-2472-4721-A8B6-39EA9524CD9C}" presName="node" presStyleLbl="node1" presStyleIdx="0" presStyleCnt="5">
        <dgm:presLayoutVars>
          <dgm:bulletEnabled val="1"/>
        </dgm:presLayoutVars>
      </dgm:prSet>
      <dgm:spPr/>
      <dgm:t>
        <a:bodyPr/>
        <a:lstStyle/>
        <a:p>
          <a:endParaRPr lang="en-US"/>
        </a:p>
      </dgm:t>
    </dgm:pt>
    <dgm:pt modelId="{0DFA1507-BA76-9C46-9FEC-1F24E89DDCB1}" type="pres">
      <dgm:prSet presAssocID="{3930436D-5A32-4548-962C-3234713B3F8B}" presName="sibTransSpacerBeforeConnector" presStyleCnt="0"/>
      <dgm:spPr/>
    </dgm:pt>
    <dgm:pt modelId="{D5A52D9E-8C74-E647-83C0-E02F81729769}" type="pres">
      <dgm:prSet presAssocID="{3930436D-5A32-4548-962C-3234713B3F8B}" presName="sibTrans" presStyleLbl="node1" presStyleIdx="1" presStyleCnt="5"/>
      <dgm:spPr/>
      <dgm:t>
        <a:bodyPr/>
        <a:lstStyle/>
        <a:p>
          <a:endParaRPr lang="en-US"/>
        </a:p>
      </dgm:t>
    </dgm:pt>
    <dgm:pt modelId="{67367CB8-14FC-0645-A71E-8D50C01A5D9B}" type="pres">
      <dgm:prSet presAssocID="{3930436D-5A32-4548-962C-3234713B3F8B}" presName="sibTransSpacerAfterConnector" presStyleCnt="0"/>
      <dgm:spPr/>
    </dgm:pt>
    <dgm:pt modelId="{DCDE5503-B1E8-0441-82D0-CF9B69CF2187}" type="pres">
      <dgm:prSet presAssocID="{6B4DBCE8-6908-4E63-B7A3-7E45C5F574E9}" presName="node" presStyleLbl="node1" presStyleIdx="2" presStyleCnt="5">
        <dgm:presLayoutVars>
          <dgm:bulletEnabled val="1"/>
        </dgm:presLayoutVars>
      </dgm:prSet>
      <dgm:spPr/>
      <dgm:t>
        <a:bodyPr/>
        <a:lstStyle/>
        <a:p>
          <a:endParaRPr lang="en-US"/>
        </a:p>
      </dgm:t>
    </dgm:pt>
    <dgm:pt modelId="{6B440723-ADF3-EF4C-BBEA-EA900D330B18}" type="pres">
      <dgm:prSet presAssocID="{4192DD6A-D090-448E-A6BD-58BC5CA81C8F}" presName="sibTransSpacerBeforeConnector" presStyleCnt="0"/>
      <dgm:spPr/>
    </dgm:pt>
    <dgm:pt modelId="{DD94028A-8ACE-5045-BD21-F2CBF6594ED5}" type="pres">
      <dgm:prSet presAssocID="{4192DD6A-D090-448E-A6BD-58BC5CA81C8F}" presName="sibTrans" presStyleLbl="node1" presStyleIdx="3" presStyleCnt="5"/>
      <dgm:spPr/>
      <dgm:t>
        <a:bodyPr/>
        <a:lstStyle/>
        <a:p>
          <a:endParaRPr lang="en-US"/>
        </a:p>
      </dgm:t>
    </dgm:pt>
    <dgm:pt modelId="{3EF32D2C-758B-C54D-83EC-0A7CE51E6D39}" type="pres">
      <dgm:prSet presAssocID="{4192DD6A-D090-448E-A6BD-58BC5CA81C8F}" presName="sibTransSpacerAfterConnector" presStyleCnt="0"/>
      <dgm:spPr/>
    </dgm:pt>
    <dgm:pt modelId="{689B1348-1FAA-354F-AFA0-3DD1B8AD1C42}" type="pres">
      <dgm:prSet presAssocID="{3E05C3D6-815A-48A3-93A7-1A5904AA8BC3}" presName="node" presStyleLbl="node1" presStyleIdx="4" presStyleCnt="5">
        <dgm:presLayoutVars>
          <dgm:bulletEnabled val="1"/>
        </dgm:presLayoutVars>
      </dgm:prSet>
      <dgm:spPr/>
      <dgm:t>
        <a:bodyPr/>
        <a:lstStyle/>
        <a:p>
          <a:endParaRPr lang="en-US"/>
        </a:p>
      </dgm:t>
    </dgm:pt>
  </dgm:ptLst>
  <dgm:cxnLst>
    <dgm:cxn modelId="{CD1E3F30-C4D9-E447-8DA4-590362DE4BD9}" type="presOf" srcId="{6B4DBCE8-6908-4E63-B7A3-7E45C5F574E9}" destId="{DCDE5503-B1E8-0441-82D0-CF9B69CF2187}" srcOrd="0" destOrd="0" presId="urn:microsoft.com/office/officeart/2016/7/layout/BasicProcessNew"/>
    <dgm:cxn modelId="{A7F57B74-5814-CE41-A077-966B056B9057}" type="presOf" srcId="{3930436D-5A32-4548-962C-3234713B3F8B}" destId="{D5A52D9E-8C74-E647-83C0-E02F81729769}" srcOrd="0" destOrd="0" presId="urn:microsoft.com/office/officeart/2016/7/layout/BasicProcessNew"/>
    <dgm:cxn modelId="{86AEA67F-F862-C04B-9F6E-E4DE2D014C30}" type="presOf" srcId="{4192DD6A-D090-448E-A6BD-58BC5CA81C8F}" destId="{DD94028A-8ACE-5045-BD21-F2CBF6594ED5}" srcOrd="0" destOrd="0" presId="urn:microsoft.com/office/officeart/2016/7/layout/BasicProcessNew"/>
    <dgm:cxn modelId="{A04B9D46-0510-4F67-B3B5-AB35A260A896}" srcId="{C45EE644-B277-4175-9647-A4725EA3AF1E}" destId="{3E05C3D6-815A-48A3-93A7-1A5904AA8BC3}" srcOrd="2" destOrd="0" parTransId="{5EAD9659-92AD-462B-9897-273B399B5E6C}" sibTransId="{D1459F4D-5D9B-4877-AB00-6E2F2065B4AE}"/>
    <dgm:cxn modelId="{D0633349-BA66-40A1-BCBF-ED1A216D5252}" srcId="{C45EE644-B277-4175-9647-A4725EA3AF1E}" destId="{6B4DBCE8-6908-4E63-B7A3-7E45C5F574E9}" srcOrd="1" destOrd="0" parTransId="{AFA97601-D54A-46E5-879A-AA83DCEB2C3D}" sibTransId="{4192DD6A-D090-448E-A6BD-58BC5CA81C8F}"/>
    <dgm:cxn modelId="{57BCF570-E956-42BE-9C64-A8DB60D1B84A}" srcId="{C45EE644-B277-4175-9647-A4725EA3AF1E}" destId="{A2435E17-2472-4721-A8B6-39EA9524CD9C}" srcOrd="0" destOrd="0" parTransId="{5BB299CA-B5AC-499E-88C4-33C69AF07626}" sibTransId="{3930436D-5A32-4548-962C-3234713B3F8B}"/>
    <dgm:cxn modelId="{167A14C5-6690-F541-97BF-298FC8398E8E}" type="presOf" srcId="{C45EE644-B277-4175-9647-A4725EA3AF1E}" destId="{14482393-3DF2-5247-A910-1ACEE501A0F3}" srcOrd="0" destOrd="0" presId="urn:microsoft.com/office/officeart/2016/7/layout/BasicProcessNew"/>
    <dgm:cxn modelId="{B8CD4128-A946-6642-97CB-F87A794A7732}" type="presOf" srcId="{3E05C3D6-815A-48A3-93A7-1A5904AA8BC3}" destId="{689B1348-1FAA-354F-AFA0-3DD1B8AD1C42}" srcOrd="0" destOrd="0" presId="urn:microsoft.com/office/officeart/2016/7/layout/BasicProcessNew"/>
    <dgm:cxn modelId="{AD4FD36F-B317-9840-8375-20BCF994AEE7}" type="presOf" srcId="{A2435E17-2472-4721-A8B6-39EA9524CD9C}" destId="{F3085FC5-164C-484D-AF0B-594992B1F7EB}" srcOrd="0" destOrd="0" presId="urn:microsoft.com/office/officeart/2016/7/layout/BasicProcessNew"/>
    <dgm:cxn modelId="{0CF82F22-2F63-BD4D-AA27-532A2E08F74F}" type="presParOf" srcId="{14482393-3DF2-5247-A910-1ACEE501A0F3}" destId="{F3085FC5-164C-484D-AF0B-594992B1F7EB}" srcOrd="0" destOrd="0" presId="urn:microsoft.com/office/officeart/2016/7/layout/BasicProcessNew"/>
    <dgm:cxn modelId="{6CD87644-2F39-8A4B-AF50-CAF26A40E381}" type="presParOf" srcId="{14482393-3DF2-5247-A910-1ACEE501A0F3}" destId="{0DFA1507-BA76-9C46-9FEC-1F24E89DDCB1}" srcOrd="1" destOrd="0" presId="urn:microsoft.com/office/officeart/2016/7/layout/BasicProcessNew"/>
    <dgm:cxn modelId="{63F798CD-1081-0C46-B039-A44290CD165D}" type="presParOf" srcId="{14482393-3DF2-5247-A910-1ACEE501A0F3}" destId="{D5A52D9E-8C74-E647-83C0-E02F81729769}" srcOrd="2" destOrd="0" presId="urn:microsoft.com/office/officeart/2016/7/layout/BasicProcessNew"/>
    <dgm:cxn modelId="{535B86AC-3ABD-C94F-844F-D6068D87BCE4}" type="presParOf" srcId="{14482393-3DF2-5247-A910-1ACEE501A0F3}" destId="{67367CB8-14FC-0645-A71E-8D50C01A5D9B}" srcOrd="3" destOrd="0" presId="urn:microsoft.com/office/officeart/2016/7/layout/BasicProcessNew"/>
    <dgm:cxn modelId="{A79713F9-B7EF-A34E-8279-48955FDA3FE6}" type="presParOf" srcId="{14482393-3DF2-5247-A910-1ACEE501A0F3}" destId="{DCDE5503-B1E8-0441-82D0-CF9B69CF2187}" srcOrd="4" destOrd="0" presId="urn:microsoft.com/office/officeart/2016/7/layout/BasicProcessNew"/>
    <dgm:cxn modelId="{AB6D8CAC-59F9-9B4F-BA96-A4C6A281B35F}" type="presParOf" srcId="{14482393-3DF2-5247-A910-1ACEE501A0F3}" destId="{6B440723-ADF3-EF4C-BBEA-EA900D330B18}" srcOrd="5" destOrd="0" presId="urn:microsoft.com/office/officeart/2016/7/layout/BasicProcessNew"/>
    <dgm:cxn modelId="{D01CBD57-E423-1A4D-A614-1622A763F333}" type="presParOf" srcId="{14482393-3DF2-5247-A910-1ACEE501A0F3}" destId="{DD94028A-8ACE-5045-BD21-F2CBF6594ED5}" srcOrd="6" destOrd="0" presId="urn:microsoft.com/office/officeart/2016/7/layout/BasicProcessNew"/>
    <dgm:cxn modelId="{E2155DE3-E9AD-6042-BB60-213ED2C4E9F1}" type="presParOf" srcId="{14482393-3DF2-5247-A910-1ACEE501A0F3}" destId="{3EF32D2C-758B-C54D-83EC-0A7CE51E6D39}" srcOrd="7" destOrd="0" presId="urn:microsoft.com/office/officeart/2016/7/layout/BasicProcessNew"/>
    <dgm:cxn modelId="{8267076C-EE3E-F142-A447-2D4217CDACE6}" type="presParOf" srcId="{14482393-3DF2-5247-A910-1ACEE501A0F3}" destId="{689B1348-1FAA-354F-AFA0-3DD1B8AD1C42}" srcOrd="8"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85FC5-164C-484D-AF0B-594992B1F7EB}">
      <dsp:nvSpPr>
        <dsp:cNvPr id="0" name=""/>
        <dsp:cNvSpPr/>
      </dsp:nvSpPr>
      <dsp:spPr>
        <a:xfrm>
          <a:off x="7307" y="646099"/>
          <a:ext cx="3025231" cy="232564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533400">
            <a:lnSpc>
              <a:spcPct val="90000"/>
            </a:lnSpc>
            <a:spcBef>
              <a:spcPct val="0"/>
            </a:spcBef>
            <a:spcAft>
              <a:spcPct val="35000"/>
            </a:spcAft>
          </a:pPr>
          <a:r>
            <a:rPr lang="en-US" sz="1200" kern="1200">
              <a:latin typeface="Calibri" panose="020F0502020204030204" pitchFamily="34" charset="0"/>
              <a:cs typeface="Calibri" panose="020F0502020204030204" pitchFamily="34" charset="0"/>
            </a:rPr>
            <a:t>Because of their format, Vocational courses build character and embed a culture of   self-discipline through developing time management skills. The heavily weighted coursework element of the qualifications encourage huge independence skills (vital for higher education or the world of work), whilst also encouraging a thirst for knowledge and the development of research skills, requiring students to independently find and assimilate research they have found.</a:t>
          </a:r>
        </a:p>
      </dsp:txBody>
      <dsp:txXfrm>
        <a:off x="7307" y="646099"/>
        <a:ext cx="3025231" cy="2325646"/>
      </dsp:txXfrm>
    </dsp:sp>
    <dsp:sp modelId="{D5A52D9E-8C74-E647-83C0-E02F81729769}">
      <dsp:nvSpPr>
        <dsp:cNvPr id="0" name=""/>
        <dsp:cNvSpPr/>
      </dsp:nvSpPr>
      <dsp:spPr>
        <a:xfrm>
          <a:off x="3080632" y="1687422"/>
          <a:ext cx="453784" cy="243000"/>
        </a:xfrm>
        <a:prstGeom prst="rightArrow">
          <a:avLst>
            <a:gd name="adj1" fmla="val 50000"/>
            <a:gd name="adj2" fmla="val 50000"/>
          </a:avLst>
        </a:prstGeom>
        <a:solidFill>
          <a:schemeClr val="accent2">
            <a:hueOff val="-363841"/>
            <a:satOff val="-20982"/>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DE5503-B1E8-0441-82D0-CF9B69CF2187}">
      <dsp:nvSpPr>
        <dsp:cNvPr id="0" name=""/>
        <dsp:cNvSpPr/>
      </dsp:nvSpPr>
      <dsp:spPr>
        <a:xfrm>
          <a:off x="3582510" y="646099"/>
          <a:ext cx="3025231" cy="2325646"/>
        </a:xfrm>
        <a:prstGeom prst="rect">
          <a:avLst/>
        </a:prstGeom>
        <a:solidFill>
          <a:schemeClr val="accent2">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The externally assessed components of the course teach students the value of revision and understanding key concepts, skills that both higher education and employers hold in high regard.</a:t>
          </a:r>
        </a:p>
      </dsp:txBody>
      <dsp:txXfrm>
        <a:off x="3582510" y="646099"/>
        <a:ext cx="3025231" cy="2325646"/>
      </dsp:txXfrm>
    </dsp:sp>
    <dsp:sp modelId="{DD94028A-8ACE-5045-BD21-F2CBF6594ED5}">
      <dsp:nvSpPr>
        <dsp:cNvPr id="0" name=""/>
        <dsp:cNvSpPr/>
      </dsp:nvSpPr>
      <dsp:spPr>
        <a:xfrm>
          <a:off x="6655835" y="1687422"/>
          <a:ext cx="453784" cy="243000"/>
        </a:xfrm>
        <a:prstGeom prst="rightArrow">
          <a:avLst>
            <a:gd name="adj1" fmla="val 50000"/>
            <a:gd name="adj2" fmla="val 50000"/>
          </a:avLst>
        </a:prstGeom>
        <a:solidFill>
          <a:schemeClr val="accent2">
            <a:hueOff val="-1091522"/>
            <a:satOff val="-62946"/>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B1348-1FAA-354F-AFA0-3DD1B8AD1C42}">
      <dsp:nvSpPr>
        <dsp:cNvPr id="0" name=""/>
        <dsp:cNvSpPr/>
      </dsp:nvSpPr>
      <dsp:spPr>
        <a:xfrm>
          <a:off x="7157713" y="646099"/>
          <a:ext cx="3025231" cy="2325646"/>
        </a:xfrm>
        <a:prstGeom prst="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This is just the start, but what is clear is that Vocational courses give students the skills they require to cope effectively with working in the modern world and for their future careers.</a:t>
          </a:r>
        </a:p>
      </dsp:txBody>
      <dsp:txXfrm>
        <a:off x="7157713" y="646099"/>
        <a:ext cx="3025231" cy="2325646"/>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caee8cff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5caee8cff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d60f349a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5d60f349a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d60f349a1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5d60f349a1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d60f349a1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6" name="Google Shape;166;g5d60f349a1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60f349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5d60f349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d60f349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5d60f349a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d60f349a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g5d60f349a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caee8cff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5caee8cff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d60f349a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5d60f349a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d60f349a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5d60f349a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caee8cff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5caee8cff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
          <p:cNvSpPr txBox="1">
            <a:spLocks noGrp="1"/>
          </p:cNvSpPr>
          <p:nvPr>
            <p:ph type="dt" idx="10"/>
          </p:nvPr>
        </p:nvSpPr>
        <p:spPr>
          <a:xfrm>
            <a:off x="456507" y="588849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656907" y="588849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228907" y="5888494"/>
            <a:ext cx="213706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456507" y="312511"/>
            <a:ext cx="1127898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rot="5400000">
            <a:off x="4255803" y="-1973671"/>
            <a:ext cx="3680393" cy="1127898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dt" idx="10"/>
          </p:nvPr>
        </p:nvSpPr>
        <p:spPr>
          <a:xfrm>
            <a:off x="456507" y="588849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656907" y="588849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228907" y="5888494"/>
            <a:ext cx="213706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456507" y="588849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3656907" y="588849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8228907" y="5888494"/>
            <a:ext cx="213706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6507" y="312511"/>
            <a:ext cx="1127898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dt" idx="10"/>
          </p:nvPr>
        </p:nvSpPr>
        <p:spPr>
          <a:xfrm>
            <a:off x="456507" y="588849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656907" y="588849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228907" y="5888494"/>
            <a:ext cx="213706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6507" y="312511"/>
            <a:ext cx="1127898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456507" y="1825625"/>
            <a:ext cx="11278985" cy="368039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456507" y="588849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656907" y="588849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228907" y="5888494"/>
            <a:ext cx="213706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5"/>
          <p:cNvSpPr txBox="1">
            <a:spLocks noGrp="1"/>
          </p:cNvSpPr>
          <p:nvPr>
            <p:ph type="dt" idx="10"/>
          </p:nvPr>
        </p:nvSpPr>
        <p:spPr>
          <a:xfrm>
            <a:off x="456507" y="588849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656907" y="588849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228907" y="5888494"/>
            <a:ext cx="213706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6507" y="312511"/>
            <a:ext cx="1127898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dt" idx="10"/>
          </p:nvPr>
        </p:nvSpPr>
        <p:spPr>
          <a:xfrm>
            <a:off x="456507" y="588849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656907" y="588849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228907" y="5888494"/>
            <a:ext cx="213706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dt" idx="10"/>
          </p:nvPr>
        </p:nvSpPr>
        <p:spPr>
          <a:xfrm>
            <a:off x="456507" y="588849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3656907" y="588849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228907" y="5888494"/>
            <a:ext cx="213706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8"/>
          <p:cNvSpPr txBox="1">
            <a:spLocks noGrp="1"/>
          </p:cNvSpPr>
          <p:nvPr>
            <p:ph type="dt" idx="10"/>
          </p:nvPr>
        </p:nvSpPr>
        <p:spPr>
          <a:xfrm>
            <a:off x="456507" y="588849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656907" y="588849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228907" y="5888494"/>
            <a:ext cx="213706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9"/>
          <p:cNvSpPr txBox="1">
            <a:spLocks noGrp="1"/>
          </p:cNvSpPr>
          <p:nvPr>
            <p:ph type="dt" idx="10"/>
          </p:nvPr>
        </p:nvSpPr>
        <p:spPr>
          <a:xfrm>
            <a:off x="456507" y="588849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3656907" y="588849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228907" y="5888494"/>
            <a:ext cx="213706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
          <p:cNvSpPr txBox="1">
            <a:spLocks noGrp="1"/>
          </p:cNvSpPr>
          <p:nvPr>
            <p:ph type="dt" idx="10"/>
          </p:nvPr>
        </p:nvSpPr>
        <p:spPr>
          <a:xfrm>
            <a:off x="456507" y="588849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3656907" y="588849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228907" y="5888494"/>
            <a:ext cx="213706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6507" y="312511"/>
            <a:ext cx="1127898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
          <p:cNvSpPr txBox="1">
            <a:spLocks noGrp="1"/>
          </p:cNvSpPr>
          <p:nvPr>
            <p:ph type="body" idx="1"/>
          </p:nvPr>
        </p:nvSpPr>
        <p:spPr>
          <a:xfrm>
            <a:off x="456507" y="1825625"/>
            <a:ext cx="11278985" cy="368039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6507" y="588849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656907" y="588849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228907" y="5888494"/>
            <a:ext cx="213706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
          <p:cNvSpPr/>
          <p:nvPr/>
        </p:nvSpPr>
        <p:spPr>
          <a:xfrm>
            <a:off x="0" y="6608618"/>
            <a:ext cx="12192000" cy="249382"/>
          </a:xfrm>
          <a:prstGeom prst="rect">
            <a:avLst/>
          </a:prstGeom>
          <a:solidFill>
            <a:srgbClr val="F4B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12;p1"/>
          <p:cNvPicPr preferRelativeResize="0"/>
          <p:nvPr/>
        </p:nvPicPr>
        <p:blipFill rotWithShape="1">
          <a:blip r:embed="rId13">
            <a:alphaModFix/>
          </a:blip>
          <a:srcRect/>
          <a:stretch/>
        </p:blipFill>
        <p:spPr>
          <a:xfrm>
            <a:off x="10598324" y="5506018"/>
            <a:ext cx="1410916" cy="9940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reermap.co.uk/careermap-t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5"/>
        <p:cNvGrpSpPr/>
        <p:nvPr/>
      </p:nvGrpSpPr>
      <p:grpSpPr>
        <a:xfrm>
          <a:off x="0" y="0"/>
          <a:ext cx="0" cy="0"/>
          <a:chOff x="0" y="0"/>
          <a:chExt cx="0" cy="0"/>
        </a:xfrm>
      </p:grpSpPr>
      <p:sp>
        <p:nvSpPr>
          <p:cNvPr id="92" name="Rectangle 91">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Google Shape;86;p13"/>
          <p:cNvSpPr txBox="1">
            <a:spLocks noGrp="1"/>
          </p:cNvSpPr>
          <p:nvPr>
            <p:ph type="ctrTitle"/>
          </p:nvPr>
        </p:nvSpPr>
        <p:spPr>
          <a:xfrm>
            <a:off x="7197389" y="1569702"/>
            <a:ext cx="4645250" cy="2889114"/>
          </a:xfrm>
          <a:prstGeom prst="rect">
            <a:avLst/>
          </a:prstGeom>
        </p:spPr>
        <p:txBody>
          <a:bodyPr spcFirstLastPara="1" lIns="91425" tIns="45700" rIns="91425" bIns="45700" anchor="b" anchorCtr="0">
            <a:normAutofit/>
          </a:bodyPr>
          <a:lstStyle/>
          <a:p>
            <a:pPr marL="0" lvl="0" indent="0" algn="l" rtl="0">
              <a:spcBef>
                <a:spcPts val="0"/>
              </a:spcBef>
              <a:spcAft>
                <a:spcPts val="0"/>
              </a:spcAft>
              <a:buClr>
                <a:schemeClr val="dk1"/>
              </a:buClr>
              <a:buSzPts val="6000"/>
              <a:buFont typeface="Calibri"/>
              <a:buNone/>
            </a:pPr>
            <a:r>
              <a:rPr lang="en-US" sz="5400" b="1" dirty="0">
                <a:solidFill>
                  <a:schemeClr val="bg1"/>
                </a:solidFill>
                <a:latin typeface="Calibri" panose="020F0502020204030204" pitchFamily="34" charset="0"/>
                <a:cs typeface="Calibri" panose="020F0502020204030204" pitchFamily="34" charset="0"/>
              </a:rPr>
              <a:t>Vocational Courses in</a:t>
            </a:r>
          </a:p>
          <a:p>
            <a:pPr marL="0" lvl="0" indent="0" algn="l" rtl="0">
              <a:spcBef>
                <a:spcPts val="0"/>
              </a:spcBef>
              <a:spcAft>
                <a:spcPts val="0"/>
              </a:spcAft>
              <a:buClr>
                <a:schemeClr val="dk1"/>
              </a:buClr>
              <a:buSzPts val="6000"/>
              <a:buFont typeface="Calibri"/>
              <a:buNone/>
            </a:pPr>
            <a:r>
              <a:rPr lang="en-US" sz="5400" b="1" dirty="0">
                <a:solidFill>
                  <a:schemeClr val="bg1"/>
                </a:solidFill>
                <a:latin typeface="Calibri" panose="020F0502020204030204" pitchFamily="34" charset="0"/>
                <a:cs typeface="Calibri" panose="020F0502020204030204" pitchFamily="34" charset="0"/>
              </a:rPr>
              <a:t>Sixth Form</a:t>
            </a:r>
          </a:p>
        </p:txBody>
      </p:sp>
      <p:sp>
        <p:nvSpPr>
          <p:cNvPr id="94" name="Freeform: Shape 93">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oogle Shape;87;p13">
            <a:extLst>
              <a:ext uri="{FF2B5EF4-FFF2-40B4-BE49-F238E27FC236}">
                <a16:creationId xmlns:a16="http://schemas.microsoft.com/office/drawing/2014/main" id="{DF3CB169-4403-B74B-99BD-C7872F6A1AE9}"/>
              </a:ext>
            </a:extLst>
          </p:cNvPr>
          <p:cNvPicPr preferRelativeResize="0"/>
          <p:nvPr/>
        </p:nvPicPr>
        <p:blipFill rotWithShape="1">
          <a:blip r:embed="rId3"/>
          <a:srcRect l="11162" t="17218" r="13988" b="17625"/>
          <a:stretch/>
        </p:blipFill>
        <p:spPr>
          <a:xfrm>
            <a:off x="501079" y="986733"/>
            <a:ext cx="4047843" cy="1594452"/>
          </a:xfrm>
          <a:prstGeom prst="rect">
            <a:avLst/>
          </a:prstGeom>
          <a:noFill/>
        </p:spPr>
      </p:pic>
      <p:pic>
        <p:nvPicPr>
          <p:cNvPr id="10" name="Google Shape;12;p1">
            <a:extLst>
              <a:ext uri="{FF2B5EF4-FFF2-40B4-BE49-F238E27FC236}">
                <a16:creationId xmlns:a16="http://schemas.microsoft.com/office/drawing/2014/main" id="{C1B677E2-2300-9549-8142-DE440BB731D4}"/>
              </a:ext>
            </a:extLst>
          </p:cNvPr>
          <p:cNvPicPr preferRelativeResize="0"/>
          <p:nvPr/>
        </p:nvPicPr>
        <p:blipFill rotWithShape="1">
          <a:blip r:embed="rId4">
            <a:alphaModFix/>
          </a:blip>
          <a:srcRect/>
          <a:stretch/>
        </p:blipFill>
        <p:spPr>
          <a:xfrm>
            <a:off x="501079" y="3014259"/>
            <a:ext cx="3584224" cy="2525113"/>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870204" y="606564"/>
            <a:ext cx="10451592" cy="1325563"/>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4400"/>
            </a:pPr>
            <a:r>
              <a:rPr lang="en-US" b="1" kern="1200">
                <a:solidFill>
                  <a:srgbClr val="F4B081"/>
                </a:solidFill>
                <a:latin typeface="Lato" panose="020F0502020204030203" pitchFamily="34" charset="0"/>
                <a:ea typeface="Lato" panose="020F0502020204030203" pitchFamily="34" charset="0"/>
                <a:cs typeface="Lato" panose="020F0502020204030203" pitchFamily="34" charset="0"/>
              </a:rPr>
              <a:t>How do vocational qualifications deliver character and culture?</a:t>
            </a:r>
          </a:p>
        </p:txBody>
      </p:sp>
      <p:sp>
        <p:nvSpPr>
          <p:cNvPr id="92" name="Rectangle 91">
            <a:extLst>
              <a:ext uri="{FF2B5EF4-FFF2-40B4-BE49-F238E27FC236}">
                <a16:creationId xmlns:a16="http://schemas.microsoft.com/office/drawing/2014/main"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1" name="Google Shape;149;p22">
            <a:extLst>
              <a:ext uri="{FF2B5EF4-FFF2-40B4-BE49-F238E27FC236}">
                <a16:creationId xmlns:a16="http://schemas.microsoft.com/office/drawing/2014/main" id="{45F37107-ED60-4C8B-9A3B-56FC8234BAB0}"/>
              </a:ext>
            </a:extLst>
          </p:cNvPr>
          <p:cNvGraphicFramePr/>
          <p:nvPr>
            <p:extLst>
              <p:ext uri="{D42A27DB-BD31-4B8C-83A1-F6EECF244321}">
                <p14:modId xmlns:p14="http://schemas.microsoft.com/office/powerpoint/2010/main" val="853598385"/>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3"/>
          <p:cNvSpPr txBox="1"/>
          <p:nvPr/>
        </p:nvSpPr>
        <p:spPr>
          <a:xfrm>
            <a:off x="456450" y="2410908"/>
            <a:ext cx="11279100" cy="72356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333333"/>
                </a:solidFill>
                <a:latin typeface="Calibri" panose="020F0502020204030204" pitchFamily="34" charset="0"/>
                <a:ea typeface="Calibri"/>
                <a:cs typeface="Calibri" panose="020F0502020204030204" pitchFamily="34" charset="0"/>
                <a:sym typeface="Calibri"/>
              </a:rPr>
              <a:t>What is important to understand is where Vocational qualifications can take you in the future … the answer is pretty much anywhere you want to go!</a:t>
            </a:r>
          </a:p>
          <a:p>
            <a:pPr marL="0" lvl="0" indent="0" algn="l" rtl="0">
              <a:spcBef>
                <a:spcPts val="0"/>
              </a:spcBef>
              <a:spcAft>
                <a:spcPts val="0"/>
              </a:spcAft>
              <a:buNone/>
            </a:pPr>
            <a:endParaRPr lang="en-US" sz="1800">
              <a:solidFill>
                <a:srgbClr val="333333"/>
              </a:solidFill>
              <a:latin typeface="Calibri"/>
              <a:ea typeface="Calibri"/>
              <a:cs typeface="Calibri"/>
              <a:sym typeface="Calibri"/>
            </a:endParaRPr>
          </a:p>
          <a:p>
            <a:pPr marL="0" lvl="0" indent="0" algn="l" rtl="0">
              <a:spcBef>
                <a:spcPts val="0"/>
              </a:spcBef>
              <a:spcAft>
                <a:spcPts val="0"/>
              </a:spcAft>
              <a:buNone/>
            </a:pPr>
            <a:endParaRPr lang="en-US" sz="1800">
              <a:solidFill>
                <a:srgbClr val="333333"/>
              </a:solidFill>
              <a:latin typeface="Calibri"/>
              <a:ea typeface="Calibri"/>
              <a:cs typeface="Calibri"/>
              <a:sym typeface="Calibri"/>
            </a:endParaRPr>
          </a:p>
        </p:txBody>
      </p:sp>
      <p:pic>
        <p:nvPicPr>
          <p:cNvPr id="156" name="Google Shape;156;p23"/>
          <p:cNvPicPr preferRelativeResize="0"/>
          <p:nvPr/>
        </p:nvPicPr>
        <p:blipFill>
          <a:blip r:embed="rId3">
            <a:alphaModFix/>
          </a:blip>
          <a:stretch>
            <a:fillRect/>
          </a:stretch>
        </p:blipFill>
        <p:spPr>
          <a:xfrm>
            <a:off x="1225175" y="3057238"/>
            <a:ext cx="8915400" cy="3552825"/>
          </a:xfrm>
          <a:prstGeom prst="rect">
            <a:avLst/>
          </a:prstGeom>
          <a:noFill/>
          <a:ln>
            <a:noFill/>
          </a:ln>
        </p:spPr>
      </p:pic>
      <p:cxnSp>
        <p:nvCxnSpPr>
          <p:cNvPr id="6" name="Straight Connector 5">
            <a:extLst>
              <a:ext uri="{FF2B5EF4-FFF2-40B4-BE49-F238E27FC236}">
                <a16:creationId xmlns:a16="http://schemas.microsoft.com/office/drawing/2014/main" id="{A86B1DDA-ACBE-7941-B210-C4F02607F545}"/>
              </a:ext>
            </a:extLst>
          </p:cNvPr>
          <p:cNvCxnSpPr/>
          <p:nvPr/>
        </p:nvCxnSpPr>
        <p:spPr>
          <a:xfrm>
            <a:off x="4260093" y="1697205"/>
            <a:ext cx="3908322"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Google Shape;142;p21">
            <a:extLst>
              <a:ext uri="{FF2B5EF4-FFF2-40B4-BE49-F238E27FC236}">
                <a16:creationId xmlns:a16="http://schemas.microsoft.com/office/drawing/2014/main" id="{E536E5D9-FB4E-4647-BB54-EA6C8A692F7D}"/>
              </a:ext>
            </a:extLst>
          </p:cNvPr>
          <p:cNvSpPr txBox="1">
            <a:spLocks/>
          </p:cNvSpPr>
          <p:nvPr/>
        </p:nvSpPr>
        <p:spPr>
          <a:xfrm>
            <a:off x="574704" y="371505"/>
            <a:ext cx="11279100" cy="1325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en-US" b="1">
                <a:solidFill>
                  <a:srgbClr val="F4B081"/>
                </a:solidFill>
                <a:latin typeface="Lato" panose="020F0502020204030203" pitchFamily="34" charset="0"/>
                <a:ea typeface="Lato" panose="020F0502020204030203" pitchFamily="34" charset="0"/>
                <a:cs typeface="Lato" panose="020F0502020204030203" pitchFamily="34" charset="0"/>
              </a:rPr>
              <a:t>Where to now?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24"/>
          <p:cNvSpPr txBox="1"/>
          <p:nvPr/>
        </p:nvSpPr>
        <p:spPr>
          <a:xfrm>
            <a:off x="627950" y="830025"/>
            <a:ext cx="11279100" cy="388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333333"/>
                </a:solidFill>
                <a:latin typeface="Calibri" panose="020F0502020204030204" pitchFamily="34" charset="0"/>
                <a:ea typeface="Calibri"/>
                <a:cs typeface="Calibri" panose="020F0502020204030204" pitchFamily="34" charset="0"/>
                <a:sym typeface="Calibri"/>
              </a:rPr>
              <a:t>Remember, Vocational qualifications are </a:t>
            </a:r>
            <a:r>
              <a:rPr lang="en-US" sz="1800" err="1">
                <a:solidFill>
                  <a:srgbClr val="333333"/>
                </a:solidFill>
                <a:latin typeface="Calibri" panose="020F0502020204030204" pitchFamily="34" charset="0"/>
                <a:ea typeface="Calibri"/>
                <a:cs typeface="Calibri" panose="020F0502020204030204" pitchFamily="34" charset="0"/>
                <a:sym typeface="Calibri"/>
              </a:rPr>
              <a:t>recognised</a:t>
            </a:r>
            <a:r>
              <a:rPr lang="en-US" sz="1800">
                <a:solidFill>
                  <a:srgbClr val="333333"/>
                </a:solidFill>
                <a:latin typeface="Calibri" panose="020F0502020204030204" pitchFamily="34" charset="0"/>
                <a:ea typeface="Calibri"/>
                <a:cs typeface="Calibri" panose="020F0502020204030204" pitchFamily="34" charset="0"/>
                <a:sym typeface="Calibri"/>
              </a:rPr>
              <a:t> equivalents to A Levels and will directly contribute to your entry requirements for Higher Level Apprenticeships and University.</a:t>
            </a:r>
            <a:endParaRPr sz="1800">
              <a:solidFill>
                <a:srgbClr val="333333"/>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None/>
            </a:pPr>
            <a:endParaRPr sz="1800">
              <a:solidFill>
                <a:srgbClr val="333333"/>
              </a:solidFill>
              <a:latin typeface="Calibri"/>
              <a:ea typeface="Calibri"/>
              <a:cs typeface="Calibri"/>
              <a:sym typeface="Calibri"/>
            </a:endParaRPr>
          </a:p>
          <a:p>
            <a:pPr marL="0" lvl="0" indent="0" algn="l" rtl="0">
              <a:spcBef>
                <a:spcPts val="0"/>
              </a:spcBef>
              <a:spcAft>
                <a:spcPts val="0"/>
              </a:spcAft>
              <a:buNone/>
            </a:pPr>
            <a:endParaRPr sz="1800">
              <a:solidFill>
                <a:srgbClr val="333333"/>
              </a:solidFill>
              <a:latin typeface="Calibri"/>
              <a:ea typeface="Calibri"/>
              <a:cs typeface="Calibri"/>
              <a:sym typeface="Calibri"/>
            </a:endParaRPr>
          </a:p>
        </p:txBody>
      </p:sp>
      <p:pic>
        <p:nvPicPr>
          <p:cNvPr id="163" name="Google Shape;163;p24"/>
          <p:cNvPicPr preferRelativeResize="0"/>
          <p:nvPr/>
        </p:nvPicPr>
        <p:blipFill>
          <a:blip r:embed="rId3">
            <a:alphaModFix/>
          </a:blip>
          <a:stretch>
            <a:fillRect/>
          </a:stretch>
        </p:blipFill>
        <p:spPr>
          <a:xfrm>
            <a:off x="3053397" y="2258276"/>
            <a:ext cx="6428199" cy="3771449"/>
          </a:xfrm>
          <a:prstGeom prst="rect">
            <a:avLst/>
          </a:prstGeom>
          <a:noFill/>
          <a:ln>
            <a:noFill/>
          </a:ln>
        </p:spPr>
      </p:pic>
      <p:cxnSp>
        <p:nvCxnSpPr>
          <p:cNvPr id="5" name="Straight Connector 4">
            <a:extLst>
              <a:ext uri="{FF2B5EF4-FFF2-40B4-BE49-F238E27FC236}">
                <a16:creationId xmlns:a16="http://schemas.microsoft.com/office/drawing/2014/main" id="{BCD020DA-AE00-8945-91BD-41950A2511A8}"/>
              </a:ext>
            </a:extLst>
          </p:cNvPr>
          <p:cNvCxnSpPr/>
          <p:nvPr/>
        </p:nvCxnSpPr>
        <p:spPr>
          <a:xfrm>
            <a:off x="4363332" y="1814052"/>
            <a:ext cx="3908322"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7"/>
        <p:cNvGrpSpPr/>
        <p:nvPr/>
      </p:nvGrpSpPr>
      <p:grpSpPr>
        <a:xfrm>
          <a:off x="0" y="0"/>
          <a:ext cx="0" cy="0"/>
          <a:chOff x="0" y="0"/>
          <a:chExt cx="0" cy="0"/>
        </a:xfrm>
      </p:grpSpPr>
      <p:cxnSp>
        <p:nvCxnSpPr>
          <p:cNvPr id="111" name="Straight Arrow Connector 110">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9" name="Google Shape;169;p25"/>
          <p:cNvSpPr txBox="1"/>
          <p:nvPr/>
        </p:nvSpPr>
        <p:spPr>
          <a:xfrm>
            <a:off x="655321" y="2575034"/>
            <a:ext cx="5120113" cy="3462228"/>
          </a:xfrm>
          <a:prstGeom prst="rect">
            <a:avLst/>
          </a:prstGeom>
        </p:spPr>
        <p:txBody>
          <a:bodyPr spcFirstLastPara="1" vert="horz" lIns="91440" tIns="45720" rIns="91440" bIns="45720" rtlCol="0" anchorCtr="0">
            <a:normAutofit/>
          </a:bodyPr>
          <a:lstStyle/>
          <a:p>
            <a:pPr lvl="0">
              <a:lnSpc>
                <a:spcPct val="90000"/>
              </a:lnSpc>
              <a:spcBef>
                <a:spcPts val="0"/>
              </a:spcBef>
              <a:spcAft>
                <a:spcPts val="600"/>
              </a:spcAft>
            </a:pPr>
            <a:r>
              <a:rPr lang="en-US" sz="1800" kern="1200" dirty="0">
                <a:solidFill>
                  <a:schemeClr val="tx1"/>
                </a:solidFill>
                <a:latin typeface="Calibri" panose="020F0502020204030204" pitchFamily="34" charset="0"/>
                <a:ea typeface="+mn-ea"/>
                <a:cs typeface="Calibri" panose="020F0502020204030204" pitchFamily="34" charset="0"/>
                <a:sym typeface="Calibri"/>
              </a:rPr>
              <a:t>Career Map TV showcases a whole host of successful young students who have channelled their talents into the world of work after studying vocational qualifications at school. Click the link below to see a range </a:t>
            </a:r>
            <a:r>
              <a:rPr lang="en-US" sz="1800" kern="1200">
                <a:solidFill>
                  <a:schemeClr val="tx1"/>
                </a:solidFill>
                <a:latin typeface="Calibri" panose="020F0502020204030204" pitchFamily="34" charset="0"/>
                <a:ea typeface="+mn-ea"/>
                <a:cs typeface="Calibri" panose="020F0502020204030204" pitchFamily="34" charset="0"/>
                <a:sym typeface="Calibri"/>
              </a:rPr>
              <a:t>of videos, </a:t>
            </a:r>
            <a:r>
              <a:rPr lang="en-US" sz="1800" kern="1200" dirty="0">
                <a:solidFill>
                  <a:schemeClr val="tx1"/>
                </a:solidFill>
                <a:latin typeface="Calibri" panose="020F0502020204030204" pitchFamily="34" charset="0"/>
                <a:ea typeface="+mn-ea"/>
                <a:cs typeface="Calibri" panose="020F0502020204030204" pitchFamily="34" charset="0"/>
                <a:sym typeface="Calibri"/>
              </a:rPr>
              <a:t>from engineering, business, health and social care, accounting, project management </a:t>
            </a:r>
            <a:r>
              <a:rPr lang="en-US" sz="1800" kern="1200">
                <a:solidFill>
                  <a:schemeClr val="tx1"/>
                </a:solidFill>
                <a:latin typeface="Calibri" panose="020F0502020204030204" pitchFamily="34" charset="0"/>
                <a:ea typeface="+mn-ea"/>
                <a:cs typeface="Calibri" panose="020F0502020204030204" pitchFamily="34" charset="0"/>
                <a:sym typeface="Calibri"/>
              </a:rPr>
              <a:t>and more.</a:t>
            </a:r>
            <a:endParaRPr lang="en-US" sz="1800" kern="1200" dirty="0">
              <a:solidFill>
                <a:schemeClr val="tx1"/>
              </a:solidFill>
              <a:latin typeface="Calibri" panose="020F0502020204030204" pitchFamily="34" charset="0"/>
              <a:ea typeface="+mn-ea"/>
              <a:cs typeface="Calibri" panose="020F0502020204030204" pitchFamily="34" charset="0"/>
              <a:sym typeface="Calibri"/>
            </a:endParaRPr>
          </a:p>
          <a:p>
            <a:pPr marL="0" lvl="0" indent="-228600">
              <a:lnSpc>
                <a:spcPct val="90000"/>
              </a:lnSpc>
              <a:spcBef>
                <a:spcPts val="0"/>
              </a:spcBef>
              <a:spcAft>
                <a:spcPts val="600"/>
              </a:spcAft>
              <a:buFont typeface="Arial" panose="020B0604020202020204" pitchFamily="34" charset="0"/>
              <a:buChar char="•"/>
            </a:pPr>
            <a:endParaRPr lang="en-US" sz="1800" b="1" kern="1200" dirty="0">
              <a:solidFill>
                <a:schemeClr val="tx1"/>
              </a:solidFill>
              <a:latin typeface="+mn-lt"/>
              <a:ea typeface="+mn-ea"/>
              <a:cs typeface="+mn-cs"/>
              <a:sym typeface="Calibri"/>
            </a:endParaRPr>
          </a:p>
          <a:p>
            <a:pPr lvl="0">
              <a:lnSpc>
                <a:spcPct val="90000"/>
              </a:lnSpc>
              <a:spcBef>
                <a:spcPts val="0"/>
              </a:spcBef>
              <a:spcAft>
                <a:spcPts val="600"/>
              </a:spcAft>
            </a:pPr>
            <a:r>
              <a:rPr lang="en-US" sz="1800" b="1" u="sng" kern="1200" dirty="0">
                <a:solidFill>
                  <a:schemeClr val="tx1"/>
                </a:solidFill>
                <a:latin typeface="+mn-lt"/>
                <a:ea typeface="+mn-ea"/>
                <a:cs typeface="+mn-cs"/>
                <a:hlinkClick r:id="rId3"/>
              </a:rPr>
              <a:t>https://careermap.co.uk/careermap-tv/</a:t>
            </a:r>
            <a:endParaRPr lang="en-US" sz="1800" b="1" kern="1200" dirty="0">
              <a:solidFill>
                <a:schemeClr val="tx1"/>
              </a:solidFill>
              <a:latin typeface="+mn-lt"/>
              <a:ea typeface="+mn-ea"/>
              <a:cs typeface="+mn-cs"/>
              <a:sym typeface="Calibri"/>
            </a:endParaRPr>
          </a:p>
        </p:txBody>
      </p:sp>
      <p:pic>
        <p:nvPicPr>
          <p:cNvPr id="170" name="Google Shape;170;p25"/>
          <p:cNvPicPr preferRelativeResize="0"/>
          <p:nvPr/>
        </p:nvPicPr>
        <p:blipFill rotWithShape="1">
          <a:blip r:embed="rId4"/>
          <a:srcRect l="28257" r="25945"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p:nvPr/>
        </p:nvSpPr>
        <p:spPr>
          <a:xfrm>
            <a:off x="2049432" y="3633453"/>
            <a:ext cx="8093136" cy="2369880"/>
          </a:xfrm>
          <a:prstGeom prst="rect">
            <a:avLst/>
          </a:prstGeom>
          <a:noFill/>
          <a:ln w="53975" cap="sq" cmpd="dbl">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This resource is strictly for the use of member schools for as long as they remain members of The </a:t>
            </a:r>
            <a:r>
              <a:rPr lang="en-US" sz="1200" dirty="0" err="1">
                <a:solidFill>
                  <a:schemeClr val="dk1"/>
                </a:solidFill>
                <a:latin typeface="Calibri"/>
                <a:ea typeface="Calibri"/>
                <a:cs typeface="Calibri"/>
                <a:sym typeface="Calibri"/>
              </a:rPr>
              <a:t>PiXL</a:t>
            </a:r>
            <a:r>
              <a:rPr lang="en-US" sz="1200" dirty="0">
                <a:solidFill>
                  <a:schemeClr val="dk1"/>
                </a:solidFill>
                <a:latin typeface="Calibri"/>
                <a:ea typeface="Calibri"/>
                <a:cs typeface="Calibri"/>
                <a:sym typeface="Calibri"/>
              </a:rPr>
              <a:t> Club. It may not be copied, sold, or transferred to a third party or used by the school after membership ceases. Until such time it may be freely used within the member school.</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All opinions and contributions are those of the authors. The contents of this resource are not connected with, or endorsed by, any other company, </a:t>
            </a:r>
            <a:r>
              <a:rPr lang="en-US" sz="1200" dirty="0" err="1">
                <a:solidFill>
                  <a:schemeClr val="dk1"/>
                </a:solidFill>
                <a:latin typeface="Calibri"/>
                <a:ea typeface="Calibri"/>
                <a:cs typeface="Calibri"/>
                <a:sym typeface="Calibri"/>
              </a:rPr>
              <a:t>organisation</a:t>
            </a:r>
            <a:r>
              <a:rPr lang="en-US" sz="1200" dirty="0">
                <a:solidFill>
                  <a:schemeClr val="dk1"/>
                </a:solidFill>
                <a:latin typeface="Calibri"/>
                <a:ea typeface="Calibri"/>
                <a:cs typeface="Calibri"/>
                <a:sym typeface="Calibri"/>
              </a:rPr>
              <a:t> or institution. These papers were made by teachers in good faith based upon our understanding to date.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err="1">
                <a:solidFill>
                  <a:schemeClr val="dk1"/>
                </a:solidFill>
                <a:latin typeface="Calibri"/>
                <a:ea typeface="Calibri"/>
                <a:cs typeface="Calibri"/>
                <a:sym typeface="Calibri"/>
              </a:rPr>
              <a:t>PiXL</a:t>
            </a:r>
            <a:r>
              <a:rPr lang="en-US" sz="1200" dirty="0">
                <a:solidFill>
                  <a:schemeClr val="dk1"/>
                </a:solidFill>
                <a:latin typeface="Calibri"/>
                <a:ea typeface="Calibri"/>
                <a:cs typeface="Calibri"/>
                <a:sym typeface="Calibri"/>
              </a:rPr>
              <a:t> Club Ltd </a:t>
            </a:r>
            <a:r>
              <a:rPr lang="en-US" sz="1200" dirty="0" err="1">
                <a:solidFill>
                  <a:schemeClr val="dk1"/>
                </a:solidFill>
                <a:latin typeface="Calibri"/>
                <a:ea typeface="Calibri"/>
                <a:cs typeface="Calibri"/>
                <a:sym typeface="Calibri"/>
              </a:rPr>
              <a:t>endeavour</a:t>
            </a:r>
            <a:r>
              <a:rPr lang="en-US" sz="1200" dirty="0">
                <a:solidFill>
                  <a:schemeClr val="dk1"/>
                </a:solidFill>
                <a:latin typeface="Calibri"/>
                <a:ea typeface="Calibri"/>
                <a:cs typeface="Calibri"/>
                <a:sym typeface="Calibri"/>
              </a:rPr>
              <a:t> to trace and contact copyright owners. If there are any inadvertent omissions or errors in the acknowledgements or usage, this is unintended and </a:t>
            </a:r>
            <a:r>
              <a:rPr lang="en-US" sz="1200" dirty="0" err="1">
                <a:solidFill>
                  <a:schemeClr val="dk1"/>
                </a:solidFill>
                <a:latin typeface="Calibri"/>
                <a:ea typeface="Calibri"/>
                <a:cs typeface="Calibri"/>
                <a:sym typeface="Calibri"/>
              </a:rPr>
              <a:t>PiXL</a:t>
            </a:r>
            <a:r>
              <a:rPr lang="en-US" sz="1200" dirty="0">
                <a:solidFill>
                  <a:schemeClr val="dk1"/>
                </a:solidFill>
                <a:latin typeface="Calibri"/>
                <a:ea typeface="Calibri"/>
                <a:cs typeface="Calibri"/>
                <a:sym typeface="Calibri"/>
              </a:rPr>
              <a:t> will remedy these on written notification.</a:t>
            </a:r>
            <a:endParaRPr dirty="0"/>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176" name="Google Shape;176;p26"/>
          <p:cNvSpPr/>
          <p:nvPr/>
        </p:nvSpPr>
        <p:spPr>
          <a:xfrm>
            <a:off x="4666731" y="3227339"/>
            <a:ext cx="2858538"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 The </a:t>
            </a:r>
            <a:r>
              <a:rPr lang="en-US" sz="1400" b="1" err="1">
                <a:solidFill>
                  <a:schemeClr val="dk1"/>
                </a:solidFill>
                <a:latin typeface="Calibri"/>
                <a:ea typeface="Calibri"/>
                <a:cs typeface="Calibri"/>
                <a:sym typeface="Calibri"/>
              </a:rPr>
              <a:t>PiXL</a:t>
            </a:r>
            <a:r>
              <a:rPr lang="en-US" sz="1400" b="1">
                <a:solidFill>
                  <a:schemeClr val="dk1"/>
                </a:solidFill>
                <a:latin typeface="Calibri"/>
                <a:ea typeface="Calibri"/>
                <a:cs typeface="Calibri"/>
                <a:sym typeface="Calibri"/>
              </a:rPr>
              <a:t> Club Ltd. </a:t>
            </a:r>
            <a:r>
              <a:rPr lang="en-US" b="1">
                <a:solidFill>
                  <a:schemeClr val="dk1"/>
                </a:solidFill>
                <a:latin typeface="Calibri"/>
                <a:ea typeface="Calibri"/>
                <a:cs typeface="Calibri"/>
                <a:sym typeface="Calibri"/>
              </a:rPr>
              <a:t> July 2019</a:t>
            </a:r>
          </a:p>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669699" y="3752847"/>
            <a:ext cx="3290887" cy="2452687"/>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4400"/>
            </a:pPr>
            <a:r>
              <a:rPr lang="en-US" sz="2400" b="1" kern="1200" dirty="0">
                <a:solidFill>
                  <a:srgbClr val="F4B081"/>
                </a:solidFill>
                <a:latin typeface="Lato" panose="020F0502020204030203" pitchFamily="34" charset="0"/>
                <a:ea typeface="Lato" panose="020F0502020204030203" pitchFamily="34" charset="0"/>
                <a:cs typeface="Lato" panose="020F0502020204030203" pitchFamily="34" charset="0"/>
              </a:rPr>
              <a:t>Why study a vocational qualification?</a:t>
            </a:r>
          </a:p>
        </p:txBody>
      </p:sp>
      <p:pic>
        <p:nvPicPr>
          <p:cNvPr id="94" name="Google Shape;94;p14"/>
          <p:cNvPicPr preferRelativeResize="0"/>
          <p:nvPr/>
        </p:nvPicPr>
        <p:blipFill rotWithShape="1">
          <a:blip r:embed="rId3"/>
          <a:srcRect b="8467"/>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93" name="Google Shape;93;p14"/>
          <p:cNvSpPr txBox="1"/>
          <p:nvPr/>
        </p:nvSpPr>
        <p:spPr>
          <a:xfrm>
            <a:off x="3771900" y="4584365"/>
            <a:ext cx="7485413" cy="789653"/>
          </a:xfrm>
          <a:prstGeom prst="rect">
            <a:avLst/>
          </a:prstGeom>
        </p:spPr>
        <p:txBody>
          <a:bodyPr spcFirstLastPara="1" vert="horz" lIns="91440" tIns="45720" rIns="91440" bIns="45720" rtlCol="0" anchor="ctr" anchorCtr="0">
            <a:noAutofit/>
          </a:bodyPr>
          <a:lstStyle/>
          <a:p>
            <a:pPr marL="228600" lvl="0">
              <a:lnSpc>
                <a:spcPct val="90000"/>
              </a:lnSpc>
              <a:spcBef>
                <a:spcPts val="0"/>
              </a:spcBef>
              <a:spcAft>
                <a:spcPts val="600"/>
              </a:spcAft>
              <a:buClr>
                <a:srgbClr val="333333"/>
              </a:buClr>
              <a:buSzPts val="2400"/>
            </a:pPr>
            <a:r>
              <a:rPr lang="en-US" sz="1800" kern="1200" dirty="0">
                <a:solidFill>
                  <a:schemeClr val="tx1"/>
                </a:solidFill>
                <a:highlight>
                  <a:srgbClr val="FFFFFF"/>
                </a:highlight>
                <a:latin typeface="Calibri" panose="020F0502020204030204" pitchFamily="34" charset="0"/>
                <a:ea typeface="+mn-ea"/>
                <a:cs typeface="Calibri" panose="020F0502020204030204" pitchFamily="34" charset="0"/>
                <a:sym typeface="Calibri"/>
              </a:rPr>
              <a:t>Vocational courses are designed to help you learn in a practical way about a specific job area. They can help you get the skills you need to start a job, progress in a career or go on to higher education.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98"/>
        <p:cNvGrpSpPr/>
        <p:nvPr/>
      </p:nvGrpSpPr>
      <p:grpSpPr>
        <a:xfrm>
          <a:off x="0" y="0"/>
          <a:ext cx="0" cy="0"/>
          <a:chOff x="0" y="0"/>
          <a:chExt cx="0" cy="0"/>
        </a:xfrm>
      </p:grpSpPr>
      <p:sp>
        <p:nvSpPr>
          <p:cNvPr id="106" name="Rectangle 105">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0" name="Google Shape;100;p15"/>
          <p:cNvSpPr txBox="1"/>
          <p:nvPr/>
        </p:nvSpPr>
        <p:spPr>
          <a:xfrm>
            <a:off x="643468" y="2045625"/>
            <a:ext cx="3363974" cy="3469803"/>
          </a:xfrm>
          <a:prstGeom prst="rect">
            <a:avLst/>
          </a:prstGeom>
        </p:spPr>
        <p:txBody>
          <a:bodyPr spcFirstLastPara="1" vert="horz" lIns="91440" tIns="45720" rIns="91440" bIns="45720" rtlCol="0" anchorCtr="0">
            <a:normAutofit/>
          </a:bodyPr>
          <a:lstStyle/>
          <a:p>
            <a:pPr marL="228600" lvl="0">
              <a:lnSpc>
                <a:spcPct val="90000"/>
              </a:lnSpc>
              <a:spcBef>
                <a:spcPts val="0"/>
              </a:spcBef>
              <a:spcAft>
                <a:spcPts val="600"/>
              </a:spcAft>
              <a:buClr>
                <a:srgbClr val="333333"/>
              </a:buClr>
              <a:buSzPts val="2400"/>
            </a:pPr>
            <a:r>
              <a:rPr lang="en-US" sz="1800" b="1" kern="1200" dirty="0">
                <a:solidFill>
                  <a:srgbClr val="F4B081"/>
                </a:solidFill>
                <a:latin typeface="Calibri" panose="020F0502020204030204" pitchFamily="34" charset="0"/>
                <a:ea typeface="+mn-ea"/>
                <a:cs typeface="Calibri" panose="020F0502020204030204" pitchFamily="34" charset="0"/>
                <a:sym typeface="Calibri"/>
              </a:rPr>
              <a:t>They are </a:t>
            </a:r>
            <a:r>
              <a:rPr lang="en-US" sz="1800" b="1" kern="1200" dirty="0" err="1">
                <a:solidFill>
                  <a:srgbClr val="F4B081"/>
                </a:solidFill>
                <a:latin typeface="Calibri" panose="020F0502020204030204" pitchFamily="34" charset="0"/>
                <a:ea typeface="+mn-ea"/>
                <a:cs typeface="Calibri" panose="020F0502020204030204" pitchFamily="34" charset="0"/>
                <a:sym typeface="Calibri"/>
              </a:rPr>
              <a:t>recognised</a:t>
            </a:r>
            <a:r>
              <a:rPr lang="en-US" sz="1800" b="1" kern="1200">
                <a:solidFill>
                  <a:srgbClr val="F4B081"/>
                </a:solidFill>
                <a:latin typeface="Calibri" panose="020F0502020204030204" pitchFamily="34" charset="0"/>
                <a:ea typeface="+mn-ea"/>
                <a:cs typeface="Calibri" panose="020F0502020204030204" pitchFamily="34" charset="0"/>
                <a:sym typeface="Calibri"/>
              </a:rPr>
              <a:t> by the Government as a direct equivalent to A Levels. Vocational qualifications often come in varying sizes at sixth form and college. This means you can study the equivalent of several A Levels in one vocational area, making you an expert in your field.</a:t>
            </a:r>
          </a:p>
          <a:p>
            <a:pPr marL="457200" lvl="0" indent="-228600">
              <a:lnSpc>
                <a:spcPct val="90000"/>
              </a:lnSpc>
              <a:spcBef>
                <a:spcPts val="0"/>
              </a:spcBef>
              <a:spcAft>
                <a:spcPts val="600"/>
              </a:spcAft>
              <a:buFont typeface="Arial" panose="020B0604020202020204" pitchFamily="34" charset="0"/>
              <a:buChar char="•"/>
            </a:pPr>
            <a:endParaRPr lang="en-US" sz="1700" kern="1200">
              <a:solidFill>
                <a:schemeClr val="tx1"/>
              </a:solidFill>
              <a:highlight>
                <a:srgbClr val="FFFFFF"/>
              </a:highlight>
              <a:latin typeface="+mn-lt"/>
              <a:ea typeface="+mn-ea"/>
              <a:cs typeface="+mn-cs"/>
              <a:sym typeface="Calibri"/>
            </a:endParaRPr>
          </a:p>
        </p:txBody>
      </p:sp>
      <p:pic>
        <p:nvPicPr>
          <p:cNvPr id="101" name="Google Shape;101;p15"/>
          <p:cNvPicPr preferRelativeResize="0"/>
          <p:nvPr/>
        </p:nvPicPr>
        <p:blipFill>
          <a:blip r:embed="rId3"/>
          <a:stretch>
            <a:fillRect/>
          </a:stretch>
        </p:blipFill>
        <p:spPr>
          <a:xfrm>
            <a:off x="5297763" y="1590539"/>
            <a:ext cx="6250769" cy="3516055"/>
          </a:xfrm>
          <a:prstGeom prst="rect">
            <a:avLst/>
          </a:prstGeom>
          <a:noFill/>
        </p:spPr>
      </p:pic>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cxnSp>
        <p:nvCxnSpPr>
          <p:cNvPr id="113" name="Straight Arrow Connector 112">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7" name="Google Shape;107;p16"/>
          <p:cNvSpPr txBox="1"/>
          <p:nvPr/>
        </p:nvSpPr>
        <p:spPr>
          <a:xfrm>
            <a:off x="381263" y="2575034"/>
            <a:ext cx="5120113" cy="3462228"/>
          </a:xfrm>
          <a:prstGeom prst="rect">
            <a:avLst/>
          </a:prstGeom>
        </p:spPr>
        <p:txBody>
          <a:bodyPr spcFirstLastPara="1" vert="horz" lIns="91440" tIns="45720" rIns="91440" bIns="45720" rtlCol="0" anchorCtr="0">
            <a:normAutofit/>
          </a:bodyPr>
          <a:lstStyle/>
          <a:p>
            <a:pPr marL="0" lvl="0" indent="-228600">
              <a:lnSpc>
                <a:spcPct val="90000"/>
              </a:lnSpc>
              <a:spcBef>
                <a:spcPts val="0"/>
              </a:spcBef>
              <a:spcAft>
                <a:spcPts val="600"/>
              </a:spcAft>
              <a:buFont typeface="Arial" panose="020B0604020202020204" pitchFamily="34" charset="0"/>
              <a:buChar char="•"/>
            </a:pPr>
            <a:endParaRPr lang="en-US" sz="1800" kern="1200">
              <a:solidFill>
                <a:schemeClr val="tx1"/>
              </a:solidFill>
              <a:highlight>
                <a:srgbClr val="FFFFFF"/>
              </a:highlight>
              <a:latin typeface="Calibri" panose="020F0502020204030204" pitchFamily="34" charset="0"/>
              <a:ea typeface="+mn-ea"/>
              <a:cs typeface="Calibri" panose="020F0502020204030204" pitchFamily="34" charset="0"/>
              <a:sym typeface="Calibri"/>
            </a:endParaRPr>
          </a:p>
          <a:p>
            <a:pPr marL="228600" lvl="0">
              <a:lnSpc>
                <a:spcPct val="90000"/>
              </a:lnSpc>
              <a:spcBef>
                <a:spcPts val="0"/>
              </a:spcBef>
              <a:spcAft>
                <a:spcPts val="600"/>
              </a:spcAft>
              <a:buClr>
                <a:srgbClr val="333333"/>
              </a:buClr>
              <a:buSzPts val="2400"/>
            </a:pPr>
            <a:r>
              <a:rPr lang="en-US" sz="1800" kern="1200">
                <a:solidFill>
                  <a:schemeClr val="tx1"/>
                </a:solidFill>
                <a:highlight>
                  <a:srgbClr val="FFFFFF"/>
                </a:highlight>
                <a:latin typeface="Calibri" panose="020F0502020204030204" pitchFamily="34" charset="0"/>
                <a:ea typeface="+mn-ea"/>
                <a:cs typeface="Calibri" panose="020F0502020204030204" pitchFamily="34" charset="0"/>
                <a:sym typeface="Calibri"/>
              </a:rPr>
              <a:t>They count for entry requirements to University and Higher Level Apprenticeships.</a:t>
            </a:r>
          </a:p>
          <a:p>
            <a:pPr marL="457200" lvl="0" indent="-228600">
              <a:lnSpc>
                <a:spcPct val="90000"/>
              </a:lnSpc>
              <a:spcBef>
                <a:spcPts val="0"/>
              </a:spcBef>
              <a:spcAft>
                <a:spcPts val="600"/>
              </a:spcAft>
              <a:buFont typeface="Arial" panose="020B0604020202020204" pitchFamily="34" charset="0"/>
              <a:buChar char="•"/>
            </a:pPr>
            <a:endParaRPr lang="en-US" sz="1800" kern="1200">
              <a:solidFill>
                <a:schemeClr val="tx1"/>
              </a:solidFill>
              <a:highlight>
                <a:srgbClr val="FFFFFF"/>
              </a:highlight>
              <a:latin typeface="+mn-lt"/>
              <a:ea typeface="+mn-ea"/>
              <a:cs typeface="+mn-cs"/>
              <a:sym typeface="Calibri"/>
            </a:endParaRPr>
          </a:p>
        </p:txBody>
      </p:sp>
      <p:pic>
        <p:nvPicPr>
          <p:cNvPr id="108" name="Google Shape;108;p16"/>
          <p:cNvPicPr preferRelativeResize="0"/>
          <p:nvPr/>
        </p:nvPicPr>
        <p:blipFill rotWithShape="1">
          <a:blip r:embed="rId3"/>
          <a:srcRect l="23339" r="2488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780154" y="822947"/>
            <a:ext cx="9894133" cy="737513"/>
          </a:xfrm>
          <a:prstGeom prst="rect">
            <a:avLst/>
          </a:prstGeom>
        </p:spPr>
        <p:txBody>
          <a:bodyPr spcFirstLastPara="1" vert="horz" lIns="91440" tIns="45720" rIns="91440" bIns="45720" rtlCol="0" anchor="b" anchorCtr="0">
            <a:noAutofit/>
          </a:bodyPr>
          <a:lstStyle/>
          <a:p>
            <a:pPr marL="0" lvl="0" indent="0">
              <a:spcBef>
                <a:spcPct val="0"/>
              </a:spcBef>
              <a:spcAft>
                <a:spcPts val="0"/>
              </a:spcAft>
              <a:buClr>
                <a:schemeClr val="dk1"/>
              </a:buClr>
              <a:buSzPts val="4400"/>
            </a:pPr>
            <a:r>
              <a:rPr lang="en-US" sz="5400" b="1" kern="1200">
                <a:solidFill>
                  <a:srgbClr val="F4B081"/>
                </a:solidFill>
                <a:latin typeface="Lato" panose="020F0502020204030203" pitchFamily="34" charset="0"/>
                <a:ea typeface="Lato" panose="020F0502020204030203" pitchFamily="34" charset="0"/>
                <a:cs typeface="Lato" panose="020F0502020204030203" pitchFamily="34" charset="0"/>
              </a:rPr>
              <a:t>Why study a vocational course?</a:t>
            </a:r>
          </a:p>
        </p:txBody>
      </p:sp>
      <p:pic>
        <p:nvPicPr>
          <p:cNvPr id="115" name="Google Shape;115;p17"/>
          <p:cNvPicPr preferRelativeResize="0"/>
          <p:nvPr/>
        </p:nvPicPr>
        <p:blipFill>
          <a:blip r:embed="rId3"/>
          <a:stretch>
            <a:fillRect/>
          </a:stretch>
        </p:blipFill>
        <p:spPr>
          <a:xfrm>
            <a:off x="1599669" y="2589086"/>
            <a:ext cx="4898629" cy="2755478"/>
          </a:xfrm>
          <a:prstGeom prst="rect">
            <a:avLst/>
          </a:prstGeom>
          <a:noFill/>
        </p:spPr>
      </p:pic>
      <p:sp>
        <p:nvSpPr>
          <p:cNvPr id="120" name="Freeform: Shape 119">
            <a:extLst>
              <a:ext uri="{FF2B5EF4-FFF2-40B4-BE49-F238E27FC236}">
                <a16:creationId xmlns:a16="http://schemas.microsoft.com/office/drawing/2014/main" id="{C607803A-4E99-444E-94F7-8785CDDF5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22" name="Freeform: Shape 121">
            <a:extLst>
              <a:ext uri="{FF2B5EF4-FFF2-40B4-BE49-F238E27FC236}">
                <a16:creationId xmlns:a16="http://schemas.microsoft.com/office/drawing/2014/main" id="{2989BE6A-C309-418E-8ADD-1616A9805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Google Shape;114;p17"/>
          <p:cNvSpPr txBox="1"/>
          <p:nvPr/>
        </p:nvSpPr>
        <p:spPr>
          <a:xfrm>
            <a:off x="7784783" y="2589086"/>
            <a:ext cx="3627063" cy="2237296"/>
          </a:xfrm>
          <a:prstGeom prst="rect">
            <a:avLst/>
          </a:prstGeom>
        </p:spPr>
        <p:txBody>
          <a:bodyPr spcFirstLastPara="1" vert="horz" lIns="91440" tIns="45720" rIns="91440" bIns="45720" rtlCol="0" anchor="ctr" anchorCtr="0">
            <a:normAutofit/>
          </a:bodyPr>
          <a:lstStyle/>
          <a:p>
            <a:pPr lvl="0">
              <a:lnSpc>
                <a:spcPct val="90000"/>
              </a:lnSpc>
              <a:spcBef>
                <a:spcPts val="0"/>
              </a:spcBef>
              <a:spcAft>
                <a:spcPts val="600"/>
              </a:spcAft>
            </a:pPr>
            <a:endParaRPr lang="en-US" sz="1800" kern="1200">
              <a:solidFill>
                <a:schemeClr val="tx1"/>
              </a:solidFill>
              <a:highlight>
                <a:srgbClr val="FFFFFF"/>
              </a:highlight>
              <a:latin typeface="Calibri" panose="020F0502020204030204" pitchFamily="34" charset="0"/>
              <a:ea typeface="+mn-ea"/>
              <a:cs typeface="Calibri" panose="020F0502020204030204" pitchFamily="34" charset="0"/>
              <a:sym typeface="Calibri"/>
            </a:endParaRPr>
          </a:p>
          <a:p>
            <a:pPr marL="228600" lvl="0">
              <a:lnSpc>
                <a:spcPct val="90000"/>
              </a:lnSpc>
              <a:spcBef>
                <a:spcPts val="0"/>
              </a:spcBef>
              <a:spcAft>
                <a:spcPts val="600"/>
              </a:spcAft>
              <a:buClr>
                <a:srgbClr val="333333"/>
              </a:buClr>
              <a:buSzPts val="2400"/>
            </a:pPr>
            <a:r>
              <a:rPr lang="en-US" sz="1800" kern="1200">
                <a:solidFill>
                  <a:schemeClr val="tx1"/>
                </a:solidFill>
                <a:highlight>
                  <a:srgbClr val="FFFFFF"/>
                </a:highlight>
                <a:latin typeface="Calibri" panose="020F0502020204030204" pitchFamily="34" charset="0"/>
                <a:ea typeface="+mn-ea"/>
                <a:cs typeface="Calibri" panose="020F0502020204030204" pitchFamily="34" charset="0"/>
                <a:sym typeface="Calibri"/>
              </a:rPr>
              <a:t>They provide an opportunity to build practical skills, as well as traditional classroom learning, perfect for higher education and work-based learning.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p:nvSpPr>
          <p:cNvPr id="12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Google Shape;120;p18"/>
          <p:cNvSpPr txBox="1">
            <a:spLocks noGrp="1"/>
          </p:cNvSpPr>
          <p:nvPr>
            <p:ph type="title"/>
          </p:nvPr>
        </p:nvSpPr>
        <p:spPr>
          <a:xfrm>
            <a:off x="966951" y="1204108"/>
            <a:ext cx="2734191" cy="1781175"/>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4400"/>
            </a:pPr>
            <a:r>
              <a:rPr lang="en-US" sz="2400" b="1" kern="1200">
                <a:solidFill>
                  <a:srgbClr val="F4B081"/>
                </a:solidFill>
                <a:latin typeface="Lato" panose="020F0502020204030203" pitchFamily="34" charset="0"/>
                <a:ea typeface="Lato" panose="020F0502020204030203" pitchFamily="34" charset="0"/>
                <a:cs typeface="Lato" panose="020F0502020204030203" pitchFamily="34" charset="0"/>
              </a:rPr>
              <a:t>What are the common misconceptions about vocational qualifications?</a:t>
            </a:r>
          </a:p>
        </p:txBody>
      </p:sp>
      <p:sp>
        <p:nvSpPr>
          <p:cNvPr id="121" name="Google Shape;121;p18"/>
          <p:cNvSpPr txBox="1"/>
          <p:nvPr/>
        </p:nvSpPr>
        <p:spPr>
          <a:xfrm>
            <a:off x="717423" y="3236891"/>
            <a:ext cx="4275491" cy="3171504"/>
          </a:xfrm>
          <a:prstGeom prst="rect">
            <a:avLst/>
          </a:prstGeom>
        </p:spPr>
        <p:txBody>
          <a:bodyPr spcFirstLastPara="1" vert="horz" lIns="91440" tIns="45720" rIns="91440" bIns="45720" rtlCol="0" anchorCtr="0">
            <a:noAutofit/>
          </a:bodyPr>
          <a:lstStyle/>
          <a:p>
            <a:pPr lvl="0">
              <a:lnSpc>
                <a:spcPct val="90000"/>
              </a:lnSpc>
              <a:spcBef>
                <a:spcPts val="0"/>
              </a:spcBef>
              <a:spcAft>
                <a:spcPts val="600"/>
              </a:spcAft>
            </a:pPr>
            <a:r>
              <a:rPr lang="en-US" sz="1800" b="1" kern="1200">
                <a:solidFill>
                  <a:schemeClr val="tx1"/>
                </a:solidFill>
                <a:highlight>
                  <a:srgbClr val="FFFFFF"/>
                </a:highlight>
                <a:latin typeface="Calibri" panose="020F0502020204030204" pitchFamily="34" charset="0"/>
                <a:ea typeface="Lato" panose="020F0502020204030203" pitchFamily="34" charset="0"/>
                <a:cs typeface="Calibri" panose="020F0502020204030204" pitchFamily="34" charset="0"/>
                <a:sym typeface="Calibri"/>
              </a:rPr>
              <a:t>Myth 1: Vocational Qualifications are just for trades</a:t>
            </a:r>
          </a:p>
          <a:p>
            <a:pPr lvl="0">
              <a:lnSpc>
                <a:spcPct val="90000"/>
              </a:lnSpc>
              <a:spcBef>
                <a:spcPts val="0"/>
              </a:spcBef>
              <a:spcAft>
                <a:spcPts val="600"/>
              </a:spcAft>
            </a:pPr>
            <a:r>
              <a:rPr lang="en-US" sz="1800" kern="1200">
                <a:solidFill>
                  <a:schemeClr val="tx1"/>
                </a:solidFill>
                <a:highlight>
                  <a:srgbClr val="FFFFFF"/>
                </a:highlight>
                <a:latin typeface="Calibri" panose="020F0502020204030204" pitchFamily="34" charset="0"/>
                <a:ea typeface="+mn-ea"/>
                <a:cs typeface="Calibri" panose="020F0502020204030204" pitchFamily="34" charset="0"/>
                <a:sym typeface="Calibri"/>
              </a:rPr>
              <a:t>Not true, </a:t>
            </a:r>
            <a:r>
              <a:rPr lang="en-US" sz="1800" kern="1200">
                <a:solidFill>
                  <a:schemeClr val="tx1"/>
                </a:solidFill>
                <a:latin typeface="Calibri" panose="020F0502020204030204" pitchFamily="34" charset="0"/>
                <a:ea typeface="+mn-ea"/>
                <a:cs typeface="Calibri" panose="020F0502020204030204" pitchFamily="34" charset="0"/>
                <a:sym typeface="Calibri"/>
              </a:rPr>
              <a:t>there are courses in law, web development, criminology, business, psychology and digital interactive games. As you may know, apprenticeships are available to learn a trade like carpentry or welding. But there are also traineeships — these are vocational qualifications too. You can do things like graphic design, business administration or tourism. There are so many options!</a:t>
            </a:r>
            <a:endParaRPr lang="en-US" sz="1800" kern="1200">
              <a:solidFill>
                <a:schemeClr val="tx1"/>
              </a:solidFill>
              <a:highlight>
                <a:srgbClr val="FFFFFF"/>
              </a:highlight>
              <a:latin typeface="Calibri" panose="020F0502020204030204" pitchFamily="34" charset="0"/>
              <a:ea typeface="+mn-ea"/>
              <a:cs typeface="Calibri" panose="020F0502020204030204" pitchFamily="34" charset="0"/>
              <a:sym typeface="Calibri"/>
            </a:endParaRPr>
          </a:p>
        </p:txBody>
      </p:sp>
      <p:pic>
        <p:nvPicPr>
          <p:cNvPr id="122" name="Google Shape;122;p18"/>
          <p:cNvPicPr preferRelativeResize="0"/>
          <p:nvPr/>
        </p:nvPicPr>
        <p:blipFill>
          <a:blip r:embed="rId3"/>
          <a:stretch>
            <a:fillRect/>
          </a:stretch>
        </p:blipFill>
        <p:spPr>
          <a:xfrm>
            <a:off x="5442857" y="1277822"/>
            <a:ext cx="6122968" cy="377314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6"/>
        <p:cNvGrpSpPr/>
        <p:nvPr/>
      </p:nvGrpSpPr>
      <p:grpSpPr>
        <a:xfrm>
          <a:off x="0" y="0"/>
          <a:ext cx="0" cy="0"/>
          <a:chOff x="0" y="0"/>
          <a:chExt cx="0" cy="0"/>
        </a:xfrm>
      </p:grpSpPr>
      <p:sp>
        <p:nvSpPr>
          <p:cNvPr id="135" name="Rectangle 134">
            <a:extLst>
              <a:ext uri="{FF2B5EF4-FFF2-40B4-BE49-F238E27FC236}">
                <a16:creationId xmlns:a16="http://schemas.microsoft.com/office/drawing/2014/main" id="{C95B82D5-A8BB-45BF-BED8-C7B206892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D4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oogle Shape;129;p19"/>
          <p:cNvPicPr preferRelativeResize="0"/>
          <p:nvPr/>
        </p:nvPicPr>
        <p:blipFill>
          <a:blip r:embed="rId3"/>
          <a:stretch>
            <a:fillRect/>
          </a:stretch>
        </p:blipFill>
        <p:spPr>
          <a:xfrm>
            <a:off x="804672" y="1259997"/>
            <a:ext cx="3026664" cy="1556846"/>
          </a:xfrm>
          <a:prstGeom prst="rect">
            <a:avLst/>
          </a:prstGeom>
          <a:noFill/>
          <a:effectLst/>
        </p:spPr>
      </p:pic>
      <p:pic>
        <p:nvPicPr>
          <p:cNvPr id="130" name="Google Shape;130;p19"/>
          <p:cNvPicPr preferRelativeResize="0"/>
          <p:nvPr/>
        </p:nvPicPr>
        <p:blipFill>
          <a:blip r:embed="rId4"/>
          <a:stretch>
            <a:fillRect/>
          </a:stretch>
        </p:blipFill>
        <p:spPr>
          <a:xfrm>
            <a:off x="804673" y="4177361"/>
            <a:ext cx="3026663" cy="1006364"/>
          </a:xfrm>
          <a:prstGeom prst="rect">
            <a:avLst/>
          </a:prstGeom>
          <a:noFill/>
        </p:spPr>
      </p:pic>
      <p:sp>
        <p:nvSpPr>
          <p:cNvPr id="128" name="Google Shape;128;p19"/>
          <p:cNvSpPr txBox="1"/>
          <p:nvPr/>
        </p:nvSpPr>
        <p:spPr>
          <a:xfrm>
            <a:off x="5120640" y="2330186"/>
            <a:ext cx="6422848" cy="2997665"/>
          </a:xfrm>
          <a:prstGeom prst="rect">
            <a:avLst/>
          </a:prstGeom>
        </p:spPr>
        <p:txBody>
          <a:bodyPr spcFirstLastPara="1" vert="horz" lIns="91440" tIns="45720" rIns="91440" bIns="45720" rtlCol="0" anchorCtr="0">
            <a:normAutofit/>
          </a:bodyPr>
          <a:lstStyle/>
          <a:p>
            <a:pPr lvl="0">
              <a:lnSpc>
                <a:spcPct val="90000"/>
              </a:lnSpc>
              <a:spcBef>
                <a:spcPts val="0"/>
              </a:spcBef>
              <a:spcAft>
                <a:spcPts val="600"/>
              </a:spcAft>
            </a:pPr>
            <a:r>
              <a:rPr lang="en-US" sz="1800" b="1" kern="1200">
                <a:solidFill>
                  <a:schemeClr val="tx1"/>
                </a:solidFill>
                <a:latin typeface="Calibri" panose="020F0502020204030204" pitchFamily="34" charset="0"/>
                <a:ea typeface="Lato" panose="020F0502020204030203" pitchFamily="34" charset="0"/>
                <a:cs typeface="Calibri" panose="020F0502020204030204" pitchFamily="34" charset="0"/>
                <a:sym typeface="Calibri"/>
              </a:rPr>
              <a:t>Myth 2: Studying a vocational course will not gain you any credit for University or Higher Level Apprenticeships</a:t>
            </a:r>
          </a:p>
          <a:p>
            <a:pPr lvl="0">
              <a:lnSpc>
                <a:spcPct val="90000"/>
              </a:lnSpc>
              <a:spcBef>
                <a:spcPts val="0"/>
              </a:spcBef>
              <a:spcAft>
                <a:spcPts val="600"/>
              </a:spcAft>
            </a:pPr>
            <a:endParaRPr lang="en-US" sz="1800" b="1" kern="1200">
              <a:solidFill>
                <a:schemeClr val="tx1"/>
              </a:solidFill>
              <a:latin typeface="Calibri" panose="020F0502020204030204" pitchFamily="34" charset="0"/>
              <a:ea typeface="Lato" panose="020F0502020204030203" pitchFamily="34" charset="0"/>
              <a:cs typeface="Calibri" panose="020F0502020204030204" pitchFamily="34" charset="0"/>
              <a:sym typeface="Calibri"/>
            </a:endParaRPr>
          </a:p>
          <a:p>
            <a:pPr lvl="0">
              <a:lnSpc>
                <a:spcPct val="90000"/>
              </a:lnSpc>
              <a:spcBef>
                <a:spcPts val="0"/>
              </a:spcBef>
              <a:spcAft>
                <a:spcPts val="600"/>
              </a:spcAft>
            </a:pPr>
            <a:r>
              <a:rPr lang="en-US" sz="1800" kern="1200">
                <a:solidFill>
                  <a:schemeClr val="tx1"/>
                </a:solidFill>
                <a:latin typeface="Calibri" panose="020F0502020204030204" pitchFamily="34" charset="0"/>
                <a:ea typeface="+mn-ea"/>
                <a:cs typeface="Calibri" panose="020F0502020204030204" pitchFamily="34" charset="0"/>
                <a:sym typeface="Calibri"/>
              </a:rPr>
              <a:t>Vocational courses are full integrated into the school curriculum and are viewed by the Government as a direct equivalent to A Levels. They do give you credit when moving to University or Higher Level Apprenticeships.</a:t>
            </a:r>
          </a:p>
          <a:p>
            <a:pPr marL="0" lvl="0" indent="-228600">
              <a:lnSpc>
                <a:spcPct val="90000"/>
              </a:lnSpc>
              <a:spcBef>
                <a:spcPts val="0"/>
              </a:spcBef>
              <a:spcAft>
                <a:spcPts val="600"/>
              </a:spcAft>
              <a:buFont typeface="Arial" panose="020B0604020202020204" pitchFamily="34" charset="0"/>
              <a:buChar char="•"/>
            </a:pPr>
            <a:endParaRPr lang="en-US" sz="2000" kern="1200">
              <a:solidFill>
                <a:schemeClr val="tx1"/>
              </a:solidFill>
              <a:latin typeface="+mn-lt"/>
              <a:ea typeface="+mn-ea"/>
              <a:cs typeface="+mn-cs"/>
              <a:sym typeface="Calibri"/>
            </a:endParaRPr>
          </a:p>
          <a:p>
            <a:pPr marL="0" lvl="0" indent="-228600">
              <a:lnSpc>
                <a:spcPct val="90000"/>
              </a:lnSpc>
              <a:spcBef>
                <a:spcPts val="0"/>
              </a:spcBef>
              <a:spcAft>
                <a:spcPts val="600"/>
              </a:spcAft>
              <a:buFont typeface="Arial" panose="020B0604020202020204" pitchFamily="34" charset="0"/>
              <a:buChar char="•"/>
            </a:pPr>
            <a:endParaRPr lang="en-US" sz="2000" kern="1200">
              <a:solidFill>
                <a:schemeClr val="tx1"/>
              </a:solidFill>
              <a:highlight>
                <a:srgbClr val="FFFFFF"/>
              </a:highlight>
              <a:latin typeface="+mn-lt"/>
              <a:ea typeface="+mn-ea"/>
              <a:cs typeface="+mn-cs"/>
              <a:sym typeface="Calibri"/>
            </a:endParaRPr>
          </a:p>
          <a:p>
            <a:pPr marL="0" lvl="0" indent="-228600">
              <a:lnSpc>
                <a:spcPct val="90000"/>
              </a:lnSpc>
              <a:spcBef>
                <a:spcPts val="0"/>
              </a:spcBef>
              <a:spcAft>
                <a:spcPts val="600"/>
              </a:spcAft>
              <a:buFont typeface="Arial" panose="020B0604020202020204" pitchFamily="34" charset="0"/>
              <a:buChar char="•"/>
            </a:pPr>
            <a:endParaRPr lang="en-US" sz="2000" b="1" kern="1200">
              <a:solidFill>
                <a:schemeClr val="tx1"/>
              </a:solidFill>
              <a:highlight>
                <a:srgbClr val="FFFFFF"/>
              </a:highlight>
              <a:latin typeface="+mn-lt"/>
              <a:ea typeface="+mn-ea"/>
              <a:cs typeface="+mn-cs"/>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0"/>
          <p:cNvSpPr txBox="1"/>
          <p:nvPr/>
        </p:nvSpPr>
        <p:spPr>
          <a:xfrm>
            <a:off x="456450" y="1329809"/>
            <a:ext cx="11279100" cy="168183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chemeClr val="tx1"/>
                </a:solidFill>
                <a:latin typeface="Calibri" panose="020F0502020204030204" pitchFamily="34" charset="0"/>
                <a:ea typeface="Lato" panose="020F0502020204030203" pitchFamily="34" charset="0"/>
                <a:cs typeface="Calibri" panose="020F0502020204030204" pitchFamily="34" charset="0"/>
                <a:sym typeface="Calibri"/>
              </a:rPr>
              <a:t>Myth 3 Vocational courses are for lower achieving students </a:t>
            </a:r>
          </a:p>
          <a:p>
            <a:pPr marL="0" lvl="0" indent="0" algn="ctr" rtl="0">
              <a:spcBef>
                <a:spcPts val="0"/>
              </a:spcBef>
              <a:spcAft>
                <a:spcPts val="0"/>
              </a:spcAft>
              <a:buNone/>
            </a:pPr>
            <a:endParaRPr lang="en-US" sz="1800">
              <a:solidFill>
                <a:schemeClr val="tx1"/>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None/>
            </a:pPr>
            <a:r>
              <a:rPr lang="en-US" sz="1800">
                <a:solidFill>
                  <a:schemeClr val="tx1"/>
                </a:solidFill>
                <a:latin typeface="Calibri" panose="020F0502020204030204" pitchFamily="34" charset="0"/>
                <a:ea typeface="Calibri"/>
                <a:cs typeface="Calibri" panose="020F0502020204030204" pitchFamily="34" charset="0"/>
                <a:sym typeface="Calibri"/>
              </a:rPr>
              <a:t>Again, completely untrue. Most vocational qualifications now have a consistent blend of academic and vocational skills that are tested. Success in these subjects is viewed just as highly as A Levels. Some schools even insist on their students taking a vocational qualification alongside their A Level or IB alternatives.</a:t>
            </a:r>
            <a:endParaRPr sz="1800">
              <a:solidFill>
                <a:schemeClr val="tx1"/>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None/>
            </a:pPr>
            <a:endParaRPr sz="24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endParaRPr sz="2400" b="1">
              <a:solidFill>
                <a:srgbClr val="333333"/>
              </a:solidFill>
              <a:highlight>
                <a:srgbClr val="FFFFFF"/>
              </a:highlight>
              <a:latin typeface="Calibri"/>
              <a:ea typeface="Calibri"/>
              <a:cs typeface="Calibri"/>
              <a:sym typeface="Calibri"/>
            </a:endParaRPr>
          </a:p>
        </p:txBody>
      </p:sp>
      <p:pic>
        <p:nvPicPr>
          <p:cNvPr id="6" name="Google Shape;115;p17">
            <a:extLst>
              <a:ext uri="{FF2B5EF4-FFF2-40B4-BE49-F238E27FC236}">
                <a16:creationId xmlns:a16="http://schemas.microsoft.com/office/drawing/2014/main" id="{66829306-6B1C-5740-B0F0-5268C2049E7D}"/>
              </a:ext>
            </a:extLst>
          </p:cNvPr>
          <p:cNvPicPr preferRelativeResize="0"/>
          <p:nvPr/>
        </p:nvPicPr>
        <p:blipFill>
          <a:blip r:embed="rId3">
            <a:alphaModFix/>
          </a:blip>
          <a:stretch>
            <a:fillRect/>
          </a:stretch>
        </p:blipFill>
        <p:spPr>
          <a:xfrm>
            <a:off x="4142106" y="4012600"/>
            <a:ext cx="3907787" cy="2478800"/>
          </a:xfrm>
          <a:prstGeom prst="rect">
            <a:avLst/>
          </a:prstGeom>
          <a:noFill/>
          <a:ln>
            <a:noFill/>
          </a:ln>
        </p:spPr>
      </p:pic>
      <p:cxnSp>
        <p:nvCxnSpPr>
          <p:cNvPr id="7" name="Straight Connector 6">
            <a:extLst>
              <a:ext uri="{FF2B5EF4-FFF2-40B4-BE49-F238E27FC236}">
                <a16:creationId xmlns:a16="http://schemas.microsoft.com/office/drawing/2014/main" id="{23763C2A-65E7-8E4D-B720-AE73E25FDEB1}"/>
              </a:ext>
            </a:extLst>
          </p:cNvPr>
          <p:cNvCxnSpPr/>
          <p:nvPr/>
        </p:nvCxnSpPr>
        <p:spPr>
          <a:xfrm>
            <a:off x="4142106" y="3569110"/>
            <a:ext cx="3908322"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456450" y="371505"/>
            <a:ext cx="112791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solidFill>
                  <a:srgbClr val="F4B081"/>
                </a:solidFill>
                <a:latin typeface="Lato" panose="020F0502020204030203" pitchFamily="34" charset="0"/>
                <a:ea typeface="Lato" panose="020F0502020204030203" pitchFamily="34" charset="0"/>
                <a:cs typeface="Lato" panose="020F0502020204030203" pitchFamily="34" charset="0"/>
              </a:rPr>
              <a:t>So what can you do with them?</a:t>
            </a:r>
          </a:p>
        </p:txBody>
      </p:sp>
      <p:sp>
        <p:nvSpPr>
          <p:cNvPr id="143" name="Google Shape;143;p21"/>
          <p:cNvSpPr txBox="1"/>
          <p:nvPr/>
        </p:nvSpPr>
        <p:spPr>
          <a:xfrm>
            <a:off x="456450" y="2063873"/>
            <a:ext cx="11279100" cy="3883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800">
                <a:solidFill>
                  <a:srgbClr val="333333"/>
                </a:solidFill>
                <a:latin typeface="Calibri" panose="020F0502020204030204" pitchFamily="34" charset="0"/>
                <a:ea typeface="Calibri"/>
                <a:cs typeface="Calibri" panose="020F0502020204030204" pitchFamily="34" charset="0"/>
                <a:sym typeface="Calibri"/>
              </a:rPr>
              <a:t>Vocational qualifications are designed to lead to a </a:t>
            </a:r>
            <a:r>
              <a:rPr lang="en-US" sz="1800" b="1">
                <a:solidFill>
                  <a:srgbClr val="333333"/>
                </a:solidFill>
                <a:latin typeface="Calibri" panose="020F0502020204030204" pitchFamily="34" charset="0"/>
                <a:ea typeface="Calibri"/>
                <a:cs typeface="Calibri" panose="020F0502020204030204" pitchFamily="34" charset="0"/>
                <a:sym typeface="Calibri"/>
              </a:rPr>
              <a:t>job, an area of employment </a:t>
            </a:r>
            <a:r>
              <a:rPr lang="en-US" sz="1800">
                <a:solidFill>
                  <a:srgbClr val="333333"/>
                </a:solidFill>
                <a:latin typeface="Calibri" panose="020F0502020204030204" pitchFamily="34" charset="0"/>
                <a:ea typeface="Calibri"/>
                <a:cs typeface="Calibri" panose="020F0502020204030204" pitchFamily="34" charset="0"/>
                <a:sym typeface="Calibri"/>
              </a:rPr>
              <a:t>and/or </a:t>
            </a:r>
            <a:r>
              <a:rPr lang="en-US" sz="1800" b="1">
                <a:solidFill>
                  <a:srgbClr val="333333"/>
                </a:solidFill>
                <a:latin typeface="Calibri" panose="020F0502020204030204" pitchFamily="34" charset="0"/>
                <a:ea typeface="Calibri"/>
                <a:cs typeface="Calibri" panose="020F0502020204030204" pitchFamily="34" charset="0"/>
                <a:sym typeface="Calibri"/>
              </a:rPr>
              <a:t>further study</a:t>
            </a:r>
            <a:r>
              <a:rPr lang="en-US" sz="1800">
                <a:solidFill>
                  <a:srgbClr val="333333"/>
                </a:solidFill>
                <a:latin typeface="Calibri" panose="020F0502020204030204" pitchFamily="34" charset="0"/>
                <a:ea typeface="Calibri"/>
                <a:cs typeface="Calibri" panose="020F0502020204030204" pitchFamily="34" charset="0"/>
                <a:sym typeface="Calibri"/>
              </a:rPr>
              <a:t>. They can be an attractive option to help prepare you for the world of work and a particular job or employment sector.</a:t>
            </a:r>
            <a:endParaRPr sz="1800">
              <a:solidFill>
                <a:srgbClr val="333333"/>
              </a:solidFill>
              <a:latin typeface="Calibri" panose="020F0502020204030204" pitchFamily="34" charset="0"/>
              <a:ea typeface="Calibri"/>
              <a:cs typeface="Calibri" panose="020F0502020204030204" pitchFamily="34" charset="0"/>
              <a:sym typeface="Calibri"/>
            </a:endParaRPr>
          </a:p>
          <a:p>
            <a:pPr marL="0" lvl="0" indent="0" algn="ctr" rtl="0">
              <a:lnSpc>
                <a:spcPct val="115000"/>
              </a:lnSpc>
              <a:spcBef>
                <a:spcPts val="900"/>
              </a:spcBef>
              <a:spcAft>
                <a:spcPts val="0"/>
              </a:spcAft>
              <a:buClr>
                <a:schemeClr val="dk1"/>
              </a:buClr>
              <a:buSzPts val="1100"/>
              <a:buFont typeface="Arial"/>
              <a:buNone/>
            </a:pPr>
            <a:r>
              <a:rPr lang="en-US" sz="1800">
                <a:solidFill>
                  <a:srgbClr val="333333"/>
                </a:solidFill>
                <a:latin typeface="Calibri" panose="020F0502020204030204" pitchFamily="34" charset="0"/>
                <a:ea typeface="Calibri"/>
                <a:cs typeface="Calibri" panose="020F0502020204030204" pitchFamily="34" charset="0"/>
                <a:sym typeface="Calibri"/>
              </a:rPr>
              <a:t>Vocational qualifications and apprenticeships are being developed across most professions, for example: science, law, finance, media and IT.</a:t>
            </a:r>
            <a:endParaRPr sz="1800">
              <a:solidFill>
                <a:srgbClr val="333333"/>
              </a:solidFill>
              <a:latin typeface="Calibri" panose="020F0502020204030204" pitchFamily="34" charset="0"/>
              <a:ea typeface="Calibri"/>
              <a:cs typeface="Calibri" panose="020F0502020204030204" pitchFamily="34" charset="0"/>
              <a:sym typeface="Calibri"/>
            </a:endParaRPr>
          </a:p>
          <a:p>
            <a:pPr marL="0" lvl="0" indent="0" algn="ctr" rtl="0">
              <a:lnSpc>
                <a:spcPct val="115000"/>
              </a:lnSpc>
              <a:spcBef>
                <a:spcPts val="900"/>
              </a:spcBef>
              <a:spcAft>
                <a:spcPts val="0"/>
              </a:spcAft>
              <a:buNone/>
            </a:pPr>
            <a:r>
              <a:rPr lang="en-US" sz="1800">
                <a:solidFill>
                  <a:srgbClr val="333333"/>
                </a:solidFill>
                <a:latin typeface="Calibri" panose="020F0502020204030204" pitchFamily="34" charset="0"/>
                <a:ea typeface="Calibri"/>
                <a:cs typeface="Calibri" panose="020F0502020204030204" pitchFamily="34" charset="0"/>
                <a:sym typeface="Calibri"/>
              </a:rPr>
              <a:t> Vocational qualifications can help you prepare for a very specific job or give you a broad overview of a job sector.</a:t>
            </a:r>
            <a:endParaRPr sz="1800">
              <a:solidFill>
                <a:srgbClr val="333333"/>
              </a:solidFill>
              <a:latin typeface="Calibri" panose="020F0502020204030204" pitchFamily="34" charset="0"/>
              <a:ea typeface="Calibri"/>
              <a:cs typeface="Calibri" panose="020F0502020204030204" pitchFamily="34" charset="0"/>
              <a:sym typeface="Calibri"/>
            </a:endParaRPr>
          </a:p>
          <a:p>
            <a:pPr marL="0" lvl="0" indent="0" algn="ctr" rtl="0">
              <a:lnSpc>
                <a:spcPct val="115000"/>
              </a:lnSpc>
              <a:spcBef>
                <a:spcPts val="900"/>
              </a:spcBef>
              <a:spcAft>
                <a:spcPts val="0"/>
              </a:spcAft>
              <a:buNone/>
            </a:pPr>
            <a:endParaRPr sz="1800">
              <a:solidFill>
                <a:srgbClr val="333333"/>
              </a:solidFill>
              <a:latin typeface="Calibri" panose="020F0502020204030204" pitchFamily="34" charset="0"/>
              <a:ea typeface="Calibri"/>
              <a:cs typeface="Calibri" panose="020F0502020204030204" pitchFamily="34" charset="0"/>
              <a:sym typeface="Calibri"/>
            </a:endParaRPr>
          </a:p>
          <a:p>
            <a:pPr marL="0" lvl="0" indent="0" algn="ctr" rtl="0">
              <a:lnSpc>
                <a:spcPct val="115000"/>
              </a:lnSpc>
              <a:spcBef>
                <a:spcPts val="900"/>
              </a:spcBef>
              <a:spcAft>
                <a:spcPts val="0"/>
              </a:spcAft>
              <a:buNone/>
            </a:pPr>
            <a:r>
              <a:rPr lang="en-US" sz="1800">
                <a:solidFill>
                  <a:srgbClr val="333333"/>
                </a:solidFill>
                <a:latin typeface="Calibri" panose="020F0502020204030204" pitchFamily="34" charset="0"/>
                <a:ea typeface="Calibri"/>
                <a:cs typeface="Calibri" panose="020F0502020204030204" pitchFamily="34" charset="0"/>
                <a:sym typeface="Calibri"/>
              </a:rPr>
              <a:t>Most importantly, Vocational qualifications keep your options open for:</a:t>
            </a:r>
            <a:endParaRPr sz="1800">
              <a:solidFill>
                <a:srgbClr val="333333"/>
              </a:solidFill>
              <a:latin typeface="Calibri" panose="020F0502020204030204" pitchFamily="34" charset="0"/>
              <a:ea typeface="Calibri"/>
              <a:cs typeface="Calibri" panose="020F0502020204030204" pitchFamily="34" charset="0"/>
              <a:sym typeface="Calibri"/>
            </a:endParaRPr>
          </a:p>
          <a:p>
            <a:pPr marL="457200" lvl="0" indent="-342900" algn="ctr" rtl="0">
              <a:lnSpc>
                <a:spcPct val="115000"/>
              </a:lnSpc>
              <a:spcBef>
                <a:spcPts val="900"/>
              </a:spcBef>
              <a:spcAft>
                <a:spcPts val="0"/>
              </a:spcAft>
              <a:buClr>
                <a:srgbClr val="333333"/>
              </a:buClr>
              <a:buSzPts val="1800"/>
              <a:buFont typeface="Arial" panose="020B0604020202020204" pitchFamily="34" charset="0"/>
              <a:buChar char="•"/>
            </a:pPr>
            <a:r>
              <a:rPr lang="en-US" sz="1800">
                <a:solidFill>
                  <a:srgbClr val="333333"/>
                </a:solidFill>
                <a:latin typeface="Calibri" panose="020F0502020204030204" pitchFamily="34" charset="0"/>
                <a:ea typeface="Calibri"/>
                <a:cs typeface="Calibri" panose="020F0502020204030204" pitchFamily="34" charset="0"/>
                <a:sym typeface="Calibri"/>
              </a:rPr>
              <a:t>Further Study</a:t>
            </a:r>
            <a:endParaRPr sz="1800">
              <a:solidFill>
                <a:srgbClr val="333333"/>
              </a:solidFill>
              <a:latin typeface="Calibri" panose="020F0502020204030204" pitchFamily="34" charset="0"/>
              <a:ea typeface="Calibri"/>
              <a:cs typeface="Calibri" panose="020F0502020204030204" pitchFamily="34" charset="0"/>
              <a:sym typeface="Calibri"/>
            </a:endParaRPr>
          </a:p>
          <a:p>
            <a:pPr marL="457200" lvl="0" indent="-342900" algn="ctr" rtl="0">
              <a:lnSpc>
                <a:spcPct val="115000"/>
              </a:lnSpc>
              <a:spcBef>
                <a:spcPts val="0"/>
              </a:spcBef>
              <a:spcAft>
                <a:spcPts val="0"/>
              </a:spcAft>
              <a:buClr>
                <a:srgbClr val="333333"/>
              </a:buClr>
              <a:buSzPts val="1800"/>
              <a:buFont typeface="Arial" panose="020B0604020202020204" pitchFamily="34" charset="0"/>
              <a:buChar char="•"/>
            </a:pPr>
            <a:r>
              <a:rPr lang="en-US" sz="1800">
                <a:solidFill>
                  <a:srgbClr val="333333"/>
                </a:solidFill>
                <a:latin typeface="Calibri" panose="020F0502020204030204" pitchFamily="34" charset="0"/>
                <a:ea typeface="Calibri"/>
                <a:cs typeface="Calibri" panose="020F0502020204030204" pitchFamily="34" charset="0"/>
                <a:sym typeface="Calibri"/>
              </a:rPr>
              <a:t>Workplace/Apprenticeships</a:t>
            </a:r>
            <a:endParaRPr sz="1800">
              <a:solidFill>
                <a:srgbClr val="333333"/>
              </a:solidFill>
              <a:latin typeface="Calibri" panose="020F0502020204030204" pitchFamily="34" charset="0"/>
              <a:ea typeface="Calibri"/>
              <a:cs typeface="Calibri" panose="020F0502020204030204" pitchFamily="34" charset="0"/>
              <a:sym typeface="Calibri"/>
            </a:endParaRPr>
          </a:p>
          <a:p>
            <a:pPr marL="0" lvl="0" indent="0" algn="l" rtl="0">
              <a:spcBef>
                <a:spcPts val="900"/>
              </a:spcBef>
              <a:spcAft>
                <a:spcPts val="0"/>
              </a:spcAft>
              <a:buNone/>
            </a:pPr>
            <a:endParaRPr sz="1800" b="1">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endParaRPr sz="24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endParaRPr sz="2400" b="1">
              <a:solidFill>
                <a:srgbClr val="333333"/>
              </a:solidFill>
              <a:highlight>
                <a:srgbClr val="FFFFFF"/>
              </a:highlight>
              <a:latin typeface="Calibri"/>
              <a:ea typeface="Calibri"/>
              <a:cs typeface="Calibri"/>
              <a:sym typeface="Calibri"/>
            </a:endParaRPr>
          </a:p>
        </p:txBody>
      </p:sp>
      <p:cxnSp>
        <p:nvCxnSpPr>
          <p:cNvPr id="5" name="Straight Connector 4">
            <a:extLst>
              <a:ext uri="{FF2B5EF4-FFF2-40B4-BE49-F238E27FC236}">
                <a16:creationId xmlns:a16="http://schemas.microsoft.com/office/drawing/2014/main" id="{BA2F8A70-E160-5445-B2EE-E9A664B2319D}"/>
              </a:ext>
            </a:extLst>
          </p:cNvPr>
          <p:cNvCxnSpPr/>
          <p:nvPr/>
        </p:nvCxnSpPr>
        <p:spPr>
          <a:xfrm>
            <a:off x="4260093" y="1697205"/>
            <a:ext cx="3908322"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877</Words>
  <Application>Microsoft Office PowerPoint</Application>
  <PresentationFormat>Widescreen</PresentationFormat>
  <Paragraphs>46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Lato</vt:lpstr>
      <vt:lpstr>Office Theme</vt:lpstr>
      <vt:lpstr>Vocational Courses in Sixth Form</vt:lpstr>
      <vt:lpstr>Why study a vocational qualification?</vt:lpstr>
      <vt:lpstr>PowerPoint Presentation</vt:lpstr>
      <vt:lpstr>PowerPoint Presentation</vt:lpstr>
      <vt:lpstr>Why study a vocational course?</vt:lpstr>
      <vt:lpstr>What are the common misconceptions about vocational qualifications?</vt:lpstr>
      <vt:lpstr>PowerPoint Presentation</vt:lpstr>
      <vt:lpstr>PowerPoint Presentation</vt:lpstr>
      <vt:lpstr>So what can you do with them?</vt:lpstr>
      <vt:lpstr>How do vocational qualifications deliver character and culture?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Vocational Courses in Sixth Form</dc:title>
  <dc:creator>Grant French</dc:creator>
  <cp:lastModifiedBy>Susan Andrews</cp:lastModifiedBy>
  <cp:revision>2</cp:revision>
  <dcterms:created xsi:type="dcterms:W3CDTF">2019-08-29T14:31:32Z</dcterms:created>
  <dcterms:modified xsi:type="dcterms:W3CDTF">2020-06-24T15:01:22Z</dcterms:modified>
</cp:coreProperties>
</file>