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870" r:id="rId2"/>
    <p:sldMasterId id="2147483882" r:id="rId3"/>
  </p:sldMasterIdLst>
  <p:notesMasterIdLst>
    <p:notesMasterId r:id="rId21"/>
  </p:notesMasterIdLst>
  <p:handoutMasterIdLst>
    <p:handoutMasterId r:id="rId22"/>
  </p:handoutMasterIdLst>
  <p:sldIdLst>
    <p:sldId id="268" r:id="rId4"/>
    <p:sldId id="550" r:id="rId5"/>
    <p:sldId id="553" r:id="rId6"/>
    <p:sldId id="551" r:id="rId7"/>
    <p:sldId id="538" r:id="rId8"/>
    <p:sldId id="539" r:id="rId9"/>
    <p:sldId id="552" r:id="rId10"/>
    <p:sldId id="540" r:id="rId11"/>
    <p:sldId id="541" r:id="rId12"/>
    <p:sldId id="542" r:id="rId13"/>
    <p:sldId id="546" r:id="rId14"/>
    <p:sldId id="548" r:id="rId15"/>
    <p:sldId id="547" r:id="rId16"/>
    <p:sldId id="549" r:id="rId17"/>
    <p:sldId id="543" r:id="rId18"/>
    <p:sldId id="544" r:id="rId19"/>
    <p:sldId id="545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61E"/>
    <a:srgbClr val="E46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5"/>
    <p:restoredTop sz="85635" autoAdjust="0"/>
  </p:normalViewPr>
  <p:slideViewPr>
    <p:cSldViewPr>
      <p:cViewPr varScale="1">
        <p:scale>
          <a:sx n="62" d="100"/>
          <a:sy n="62" d="100"/>
        </p:scale>
        <p:origin x="121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028DB-78DC-F744-887D-9DA6C548660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7B35-F01C-F04C-A0D6-4B63C082F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2703-0FB3-412A-AC62-2A6DEFEDA8A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FE9F-9F62-4475-8AA8-D2EDB4FDF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f8bd91d24_0_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g3f8bd91d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31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8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f8bd91d24_0_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g3f8bd91d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0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questions in the orange box can be used as a starter activity</a:t>
            </a:r>
            <a:r>
              <a:rPr lang="en-US" baseline="0" dirty="0"/>
              <a:t> and peer/self assessed when completed.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2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questions in the orange box can be used as a starter activity</a:t>
            </a:r>
            <a:r>
              <a:rPr lang="en-US" baseline="0" dirty="0"/>
              <a:t> and peer/self assessed when completed.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pupils five minutes to draw the two dot and cross diagrams.</a:t>
            </a:r>
            <a:r>
              <a:rPr lang="en-US" baseline="0" dirty="0"/>
              <a:t> Swap with partners can anything be improved or changed?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0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pupils five minutes to draw the two dot and cross diagrams.</a:t>
            </a:r>
            <a:r>
              <a:rPr lang="en-US" baseline="0" dirty="0"/>
              <a:t> Swap with partners can anything be improved or changed?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students able to draw dot and cross diagrams for double covalent bonds and triple covalent bonds?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4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use</a:t>
            </a:r>
            <a:r>
              <a:rPr lang="en-US" baseline="0" dirty="0"/>
              <a:t> the diagram on this slide to explain why the melting and boiling points of metals increase across a period.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6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four slides refer to</a:t>
            </a:r>
            <a:r>
              <a:rPr lang="en-US" baseline="0" dirty="0"/>
              <a:t> physical properties covered at GCSE. Ask students to work in pairs/small groups and come up with as many properties and explanations for each type of bonding as they can in ten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FE9F-9F62-4475-8AA8-D2EDB4FDFA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8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3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35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3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928" y="1638733"/>
            <a:ext cx="11774424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0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3400" y="727074"/>
            <a:ext cx="3825240" cy="54498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" y="727074"/>
            <a:ext cx="7734300" cy="544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11B2-23A9-43C9-B8D0-7C371C12120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FC25-86F0-433F-9448-CA7469E87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4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0EE8-38F9-AA43-9A1E-DDB7AA53D08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E6BE-E385-7045-A891-EC4718FC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4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544" y="768791"/>
            <a:ext cx="11753088" cy="75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928" y="1638733"/>
            <a:ext cx="11728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11B2-23A9-43C9-B8D0-7C371C12120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FC25-86F0-433F-9448-CA7469E87FE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51" y="16872"/>
            <a:ext cx="1373014" cy="1020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" y="16872"/>
            <a:ext cx="3373484" cy="831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61057"/>
            <a:ext cx="12192000" cy="2264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8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542E-BB15-654C-84E0-0AEE97E83F6B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3FE6-137A-0F46-BB13-7BA6D2D9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DF87-E0BC-0541-9154-2593744AD1E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56A2-E858-3A43-B4A0-C8D888B9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T4OVM4vX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BoJi5xc7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55448"/>
            <a:ext cx="9046780" cy="776582"/>
          </a:xfrm>
          <a:solidFill>
            <a:srgbClr val="FFFFF5">
              <a:alpha val="8980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4800" dirty="0"/>
              <a:t>Y11 Thinking about A Level Chemistry!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427"/>
            <a:ext cx="12192000" cy="5629126"/>
          </a:xfrm>
          <a:solidFill>
            <a:srgbClr val="FFFFF5">
              <a:alpha val="89804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latin typeface="+mj-lt"/>
              </a:rPr>
              <a:t>Welcome to presentation 2!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i="1" u="sng" dirty="0">
                <a:latin typeface="+mj-lt"/>
              </a:rPr>
              <a:t>What to expect from these resources: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A </a:t>
            </a:r>
            <a:r>
              <a:rPr lang="en-GB" b="1" dirty="0">
                <a:solidFill>
                  <a:srgbClr val="0070C0"/>
                </a:solidFill>
                <a:latin typeface="+mj-lt"/>
              </a:rPr>
              <a:t>taste</a:t>
            </a:r>
            <a:r>
              <a:rPr lang="en-GB" dirty="0">
                <a:latin typeface="+mj-lt"/>
              </a:rPr>
              <a:t> of what the content will look like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Clear </a:t>
            </a:r>
            <a:r>
              <a:rPr lang="en-GB" b="1" dirty="0">
                <a:solidFill>
                  <a:srgbClr val="0070C0"/>
                </a:solidFill>
                <a:latin typeface="+mj-lt"/>
              </a:rPr>
              <a:t>structure</a:t>
            </a:r>
            <a:r>
              <a:rPr lang="en-GB" dirty="0">
                <a:latin typeface="+mj-lt"/>
              </a:rPr>
              <a:t> to prepare for learning next year and help you “Bridge the Gap” from GCSE to A Level!</a:t>
            </a:r>
          </a:p>
        </p:txBody>
      </p:sp>
      <p:graphicFrame>
        <p:nvGraphicFramePr>
          <p:cNvPr id="8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58715"/>
              </p:ext>
            </p:extLst>
          </p:nvPr>
        </p:nvGraphicFramePr>
        <p:xfrm>
          <a:off x="1679575" y="4419119"/>
          <a:ext cx="8582891" cy="1811856"/>
        </p:xfrm>
        <a:graphic>
          <a:graphicData uri="http://schemas.openxmlformats.org/drawingml/2006/table">
            <a:tbl>
              <a:tblPr/>
              <a:tblGrid>
                <a:gridCol w="250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Learning goal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What is A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Level Chemistry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About?!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Prior 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Combined or Triple Chemistry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89889"/>
                  </a:ext>
                </a:extLst>
              </a:tr>
              <a:tr h="897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Application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Begin to prepare for the transition from GCSE to A Level using independent study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6" descr="Chestnut-Grove-Leaves-C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605" y="4950473"/>
            <a:ext cx="523148" cy="6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roud_ban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5733256"/>
            <a:ext cx="24973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https://i.stack.imgur.com/cayb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https://upload.wikimedia.org/wikipedia/commons/6/6e/Veil_Nebula_-_NGC696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476672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Metallic bonding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8900" y="1087507"/>
            <a:ext cx="9300864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b="1" dirty="0"/>
              <a:t>metallic bond </a:t>
            </a:r>
            <a:r>
              <a:rPr lang="en-US" sz="2400" dirty="0"/>
              <a:t>is an </a:t>
            </a:r>
            <a:r>
              <a:rPr lang="en-US" sz="2400" b="1" dirty="0"/>
              <a:t>attraction</a:t>
            </a:r>
            <a:r>
              <a:rPr lang="en-US" sz="2400" dirty="0"/>
              <a:t> between </a:t>
            </a:r>
            <a:r>
              <a:rPr lang="en-US" sz="2400" b="1" dirty="0"/>
              <a:t>cations</a:t>
            </a:r>
            <a:r>
              <a:rPr lang="en-US" sz="2400" dirty="0"/>
              <a:t> and a </a:t>
            </a:r>
            <a:r>
              <a:rPr lang="en-US" sz="2400" b="1" dirty="0"/>
              <a:t>sea of electrons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92" y="2076863"/>
            <a:ext cx="2639280" cy="2045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772" y="4365104"/>
            <a:ext cx="1160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Metallic bonds </a:t>
            </a:r>
            <a:r>
              <a:rPr lang="en-US" sz="2400" dirty="0"/>
              <a:t>are formed when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atoms lose electrons </a:t>
            </a:r>
            <a:r>
              <a:rPr lang="en-US" sz="2400" dirty="0"/>
              <a:t>and the resulting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attracted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resulting cations</a:t>
            </a:r>
            <a:r>
              <a:rPr lang="en-US" sz="2400" dirty="0"/>
              <a:t>.</a:t>
            </a:r>
            <a:endParaRPr lang="en-GB" sz="2400" dirty="0"/>
          </a:p>
          <a:p>
            <a:pPr algn="ctr"/>
            <a:r>
              <a:rPr lang="en-US" sz="2400" dirty="0"/>
              <a:t>Metallic bonding happens because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attracted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than one nucleus </a:t>
            </a:r>
            <a:r>
              <a:rPr lang="en-US" sz="2400" dirty="0"/>
              <a:t>and hence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stable</a:t>
            </a:r>
            <a:r>
              <a:rPr lang="en-US" sz="2400" dirty="0"/>
              <a:t>.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delocalised</a:t>
            </a:r>
            <a:r>
              <a:rPr lang="en-US" sz="2400" dirty="0"/>
              <a:t> – they are not attached to any particular atom but are free to move between the atoms.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239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319357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Ionic bonding – physical properties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3486" y="3082877"/>
            <a:ext cx="3569642" cy="34163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Melting and boiling point</a:t>
            </a:r>
            <a:endParaRPr lang="en-GB" sz="2400" dirty="0"/>
          </a:p>
          <a:p>
            <a:pPr algn="ctr"/>
            <a:r>
              <a:rPr lang="en-US" sz="2400" dirty="0"/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attraction</a:t>
            </a:r>
            <a:r>
              <a:rPr lang="en-US" sz="2400" dirty="0"/>
              <a:t> between opposite ions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very strong</a:t>
            </a:r>
            <a:r>
              <a:rPr lang="en-US" sz="2400" dirty="0"/>
              <a:t>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 lot </a:t>
            </a:r>
            <a:r>
              <a:rPr lang="en-US" sz="2400" dirty="0"/>
              <a:t>of kinetic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required </a:t>
            </a:r>
            <a:r>
              <a:rPr lang="en-US" sz="2400" dirty="0"/>
              <a:t>to overcome them as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melting point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boiling point </a:t>
            </a:r>
            <a:r>
              <a:rPr lang="en-US" sz="2400" dirty="0"/>
              <a:t>of ionic compounds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very high</a:t>
            </a:r>
            <a:r>
              <a:rPr lang="en-US" sz="2400" dirty="0"/>
              <a:t>.</a:t>
            </a:r>
            <a:r>
              <a:rPr lang="en-US" sz="2000" dirty="0"/>
              <a:t> 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68" y="774553"/>
            <a:ext cx="2127128" cy="2214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472" y="774553"/>
            <a:ext cx="4893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Ionic bonds form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r>
              <a:rPr lang="en-US" sz="2400" dirty="0"/>
              <a:t>. A lattice is an infinite and repeating arrangement of particles. </a:t>
            </a:r>
          </a:p>
          <a:p>
            <a:pPr algn="ctr"/>
            <a:r>
              <a:rPr lang="en-US" sz="2400" dirty="0"/>
              <a:t>This structure contributes to the physical properties of ionic compounds.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144" y="1236218"/>
            <a:ext cx="4604473" cy="526297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Electrical Conductivity</a:t>
            </a:r>
            <a:endParaRPr lang="en-GB" sz="2400" dirty="0"/>
          </a:p>
          <a:p>
            <a:r>
              <a:rPr lang="en-US" sz="2400" dirty="0"/>
              <a:t>Ionic compounds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contain charged ions </a:t>
            </a:r>
            <a:r>
              <a:rPr lang="en-US" sz="2400" dirty="0"/>
              <a:t>so they are able to move towards charged electrodes and will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therefore conduct electricity</a:t>
            </a:r>
            <a:r>
              <a:rPr lang="en-US" sz="2400" dirty="0"/>
              <a:t>. </a:t>
            </a:r>
          </a:p>
          <a:p>
            <a:r>
              <a:rPr lang="en-US" sz="2400" dirty="0"/>
              <a:t>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solid state</a:t>
            </a:r>
            <a:r>
              <a:rPr lang="en-US" sz="2400" dirty="0"/>
              <a:t> the ions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not free to move </a:t>
            </a:r>
            <a:r>
              <a:rPr lang="en-US" sz="2400" dirty="0"/>
              <a:t>as they are tightly held in place. They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do not conduct </a:t>
            </a:r>
            <a:r>
              <a:rPr lang="en-US" sz="2400" dirty="0"/>
              <a:t>electricity. </a:t>
            </a:r>
            <a:endParaRPr lang="en-GB" sz="2400" dirty="0"/>
          </a:p>
          <a:p>
            <a:r>
              <a:rPr lang="en-US" sz="2400" dirty="0"/>
              <a:t>In the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liquid state</a:t>
            </a:r>
            <a:r>
              <a:rPr lang="en-US" sz="2400" dirty="0"/>
              <a:t>, the ions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free to move </a:t>
            </a:r>
            <a:r>
              <a:rPr lang="en-US" sz="2400" dirty="0"/>
              <a:t>and so can move towards their respective electrodes. Ionic compounds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can conduct </a:t>
            </a:r>
            <a:r>
              <a:rPr lang="en-US" sz="2400" dirty="0"/>
              <a:t>electricity in the liquid state.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35981" y="3082877"/>
            <a:ext cx="3240138" cy="34163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Mechanical properties</a:t>
            </a:r>
            <a:endParaRPr lang="en-GB" sz="2400" dirty="0"/>
          </a:p>
          <a:p>
            <a:pPr algn="ctr"/>
            <a:r>
              <a:rPr lang="en-US" sz="2400" dirty="0"/>
              <a:t>Since ions are held strongly in place by the other ions, they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cannot move or slip over each other </a:t>
            </a:r>
            <a:r>
              <a:rPr lang="en-US" sz="2400" dirty="0"/>
              <a:t>easily and are therefore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hard and brittle</a:t>
            </a:r>
            <a:r>
              <a:rPr lang="en-US" sz="2400" dirty="0"/>
              <a:t>.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6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319357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Metallic bonding – physical properties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5190" y="3109024"/>
            <a:ext cx="5155471" cy="34163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Melting and boiling point</a:t>
            </a:r>
            <a:endParaRPr lang="en-GB" sz="1600" dirty="0"/>
          </a:p>
          <a:p>
            <a:pPr algn="ctr"/>
            <a:r>
              <a:rPr lang="en-US" sz="2400" dirty="0"/>
              <a:t>Metallic bonding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relatively strong </a:t>
            </a:r>
            <a:r>
              <a:rPr lang="en-US" sz="2400" dirty="0"/>
              <a:t>so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melting and boiling points</a:t>
            </a:r>
            <a:r>
              <a:rPr lang="en-US" sz="2400" dirty="0"/>
              <a:t> of metals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relatively high</a:t>
            </a:r>
            <a:r>
              <a:rPr lang="en-US" sz="2400" dirty="0"/>
              <a:t>.</a:t>
            </a:r>
            <a:endParaRPr lang="en-GB" sz="2400" dirty="0"/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Smaller ions</a:t>
            </a:r>
            <a:r>
              <a:rPr lang="en-US" sz="2400" dirty="0"/>
              <a:t>, and those with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high charge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attract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strongly </a:t>
            </a:r>
            <a:r>
              <a:rPr lang="en-US" sz="2400" dirty="0"/>
              <a:t>and so have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higher melting points </a:t>
            </a:r>
            <a:r>
              <a:rPr lang="en-US" sz="2400" dirty="0"/>
              <a:t>than larger ions with a low charge. </a:t>
            </a:r>
            <a:r>
              <a:rPr lang="en-US" sz="2000" dirty="0"/>
              <a:t> 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069" y="838404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Metallic</a:t>
            </a:r>
            <a:r>
              <a:rPr lang="en-US" sz="2400" dirty="0"/>
              <a:t> bonding is the attraction between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cations</a:t>
            </a:r>
            <a:r>
              <a:rPr lang="en-US" sz="2400" dirty="0"/>
              <a:t> and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sea of delocalised electrons</a:t>
            </a:r>
            <a:r>
              <a:rPr lang="en-US" sz="2400" dirty="0"/>
              <a:t>.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cations</a:t>
            </a:r>
            <a:r>
              <a:rPr lang="en-US" sz="2400" dirty="0"/>
              <a:t> are arranged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form a lattice</a:t>
            </a:r>
            <a:r>
              <a:rPr lang="en-US" sz="2400" dirty="0"/>
              <a:t>, with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 free to move between them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95256" y="1005833"/>
            <a:ext cx="6505400" cy="30469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Electrical Conductivity</a:t>
            </a:r>
            <a:endParaRPr lang="en-GB" sz="2400" dirty="0"/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Delocalised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free to move </a:t>
            </a:r>
            <a:r>
              <a:rPr lang="en-US" sz="2400" dirty="0"/>
              <a:t>throughout the crystal in a certain direction when a potential difference is applied. Metals therefore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conduct electricity </a:t>
            </a:r>
            <a:r>
              <a:rPr lang="en-US" sz="2400" dirty="0"/>
              <a:t>in the solid state. The delocalised electron system is still present in the liquid state, so metals can also conduct electricity well in the liquid state.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95256" y="4217020"/>
            <a:ext cx="6505400" cy="230832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Mechanical properties</a:t>
            </a:r>
            <a:endParaRPr lang="en-GB" sz="2400" dirty="0"/>
          </a:p>
          <a:p>
            <a:pPr algn="ctr"/>
            <a:r>
              <a:rPr lang="en-US" sz="2400" dirty="0"/>
              <a:t>Metal cations can be moved around and there will still be </a:t>
            </a:r>
            <a:r>
              <a:rPr lang="en-US" sz="2400" dirty="0" err="1"/>
              <a:t>delocalised</a:t>
            </a:r>
            <a:r>
              <a:rPr lang="en-US" sz="2400" dirty="0"/>
              <a:t> electrons available to hold the cations together.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metal cations </a:t>
            </a:r>
            <a:r>
              <a:rPr lang="en-US" sz="2400" dirty="0"/>
              <a:t>can therefore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slip over each </a:t>
            </a:r>
            <a:r>
              <a:rPr lang="en-US" sz="2400" dirty="0"/>
              <a:t>other fairly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easily</a:t>
            </a:r>
            <a:r>
              <a:rPr lang="en-US" sz="2400" dirty="0"/>
              <a:t>. As a result, metals tend to be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soft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malleable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ductile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8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319357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Molecular covalent – physical properties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6664" y="836712"/>
            <a:ext cx="11665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molecules are held together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intermolecular forces</a:t>
            </a:r>
            <a:r>
              <a:rPr lang="en-US" sz="2400" dirty="0"/>
              <a:t>, which are much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weaker than covalent bonds </a:t>
            </a:r>
            <a:r>
              <a:rPr lang="en-US" sz="2400" dirty="0"/>
              <a:t>but are often strong enough to keep the substance in the solid or liquid state. 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gaseous state</a:t>
            </a:r>
            <a:r>
              <a:rPr lang="en-US" sz="2400" dirty="0"/>
              <a:t>,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intermolecular forces </a:t>
            </a:r>
            <a:r>
              <a:rPr lang="en-US" sz="2400" dirty="0"/>
              <a:t>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broken</a:t>
            </a:r>
            <a:r>
              <a:rPr lang="en-US" sz="2400" dirty="0"/>
              <a:t> but the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bonds </a:t>
            </a:r>
            <a:r>
              <a:rPr lang="en-US" sz="2400" dirty="0"/>
              <a:t>within the molecule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remain intact </a:t>
            </a:r>
            <a:r>
              <a:rPr lang="en-US" sz="2400" dirty="0"/>
              <a:t>- they are not broken. The gas phase consists of molecules, not atoms.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9336" y="3038639"/>
            <a:ext cx="3955032" cy="34163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Melting and boiling point </a:t>
            </a:r>
          </a:p>
          <a:p>
            <a:pPr algn="ctr"/>
            <a:r>
              <a:rPr lang="en-US" sz="2400" dirty="0"/>
              <a:t>These are generally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n-US" sz="2400" dirty="0"/>
              <a:t>, since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intermolecular forces are weak</a:t>
            </a:r>
            <a:r>
              <a:rPr lang="en-US" sz="2400" dirty="0"/>
              <a:t>.</a:t>
            </a:r>
            <a:endParaRPr lang="en-GB" sz="2400" dirty="0"/>
          </a:p>
          <a:p>
            <a:pPr algn="ctr"/>
            <a:r>
              <a:rPr lang="en-US" sz="2400" dirty="0"/>
              <a:t>Intermolecular forces also decrease rapidly with increasing distance, so there is often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little difference in the melting and boiling points.</a:t>
            </a:r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06169" y="3404218"/>
            <a:ext cx="3672408" cy="30469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Other physical properties</a:t>
            </a:r>
          </a:p>
          <a:p>
            <a:pPr algn="ctr"/>
            <a:r>
              <a:rPr lang="en-US" sz="2400" dirty="0"/>
              <a:t>The intermolecular forces are weak and generally non-directional, so most molecular covalent substances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soft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crumbly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not very strong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5928" y="4146635"/>
            <a:ext cx="3986807" cy="230832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Electrical conductivity </a:t>
            </a:r>
          </a:p>
          <a:p>
            <a:pPr algn="ctr"/>
            <a:r>
              <a:rPr lang="en-US" sz="2400" dirty="0"/>
              <a:t>There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 ions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delocalised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electrons</a:t>
            </a:r>
            <a:r>
              <a:rPr lang="en-US" sz="2400" dirty="0"/>
              <a:t>, so there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little electrical conductivity</a:t>
            </a:r>
            <a:r>
              <a:rPr lang="en-US" sz="2400" dirty="0"/>
              <a:t> in either solid or liquid state.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94" y="2990127"/>
            <a:ext cx="3463874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319357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Giant covalent– physical properties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2135" y="916865"/>
            <a:ext cx="30082" cy="55281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6754" y="77096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Diamond and silicon dioxide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" y="1232625"/>
            <a:ext cx="60126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Melting and boiling point</a:t>
            </a:r>
          </a:p>
          <a:p>
            <a:r>
              <a:rPr lang="en-US" sz="2400" dirty="0"/>
              <a:t>Generally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very high</a:t>
            </a:r>
            <a:r>
              <a:rPr lang="en-US" sz="2400" dirty="0"/>
              <a:t>, since strong covalent bonds must be broken before any atoms can be separated. </a:t>
            </a:r>
          </a:p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Electrical conductivity</a:t>
            </a:r>
          </a:p>
          <a:p>
            <a:r>
              <a:rPr lang="en-US" sz="2400" dirty="0"/>
              <a:t>There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 ions or delocalised electrons</a:t>
            </a:r>
            <a:r>
              <a:rPr lang="en-US" sz="2400" dirty="0"/>
              <a:t>, so there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little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electrical conductivity </a:t>
            </a:r>
            <a:r>
              <a:rPr lang="en-US" sz="2400" dirty="0"/>
              <a:t>in either solid or liquid state.</a:t>
            </a:r>
          </a:p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Other physical properties</a:t>
            </a:r>
          </a:p>
          <a:p>
            <a:r>
              <a:rPr lang="en-US" sz="2400" dirty="0"/>
              <a:t>Giant covalent substances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hard, strong and brittle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67" y="5175889"/>
            <a:ext cx="1450447" cy="12691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237432" y="1232625"/>
            <a:ext cx="60321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Electrical conductivity</a:t>
            </a:r>
          </a:p>
          <a:p>
            <a:r>
              <a:rPr lang="en-US" sz="2400" dirty="0"/>
              <a:t>Due to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delocalised electrons</a:t>
            </a:r>
            <a:r>
              <a:rPr lang="en-US" sz="2400" dirty="0"/>
              <a:t>, graphite is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very good conductor </a:t>
            </a:r>
            <a:r>
              <a:rPr lang="en-US" sz="2400" dirty="0"/>
              <a:t>of electricity.</a:t>
            </a:r>
            <a:endParaRPr lang="en-GB" sz="2400" dirty="0"/>
          </a:p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Density</a:t>
            </a:r>
          </a:p>
          <a:p>
            <a:r>
              <a:rPr lang="en-US" sz="2400" dirty="0"/>
              <a:t>Graphite has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much lower density </a:t>
            </a:r>
            <a:r>
              <a:rPr lang="en-US" sz="2400" dirty="0"/>
              <a:t>than diamond due to the relatively large distances in between the planes.</a:t>
            </a:r>
            <a:endParaRPr lang="en-GB" sz="2400" dirty="0"/>
          </a:p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Hardness</a:t>
            </a:r>
          </a:p>
          <a:p>
            <a:r>
              <a:rPr lang="en-US" sz="2400" dirty="0"/>
              <a:t>Much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softer</a:t>
            </a:r>
            <a:r>
              <a:rPr lang="en-US" sz="2400" dirty="0"/>
              <a:t> than diamond since the different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planes can slip over each other </a:t>
            </a:r>
            <a:r>
              <a:rPr lang="en-US" sz="2400" dirty="0"/>
              <a:t>fairly easily. This results in the widespread use of graphite in pencils and as an industrial lubricant. </a:t>
            </a:r>
            <a:endParaRPr lang="en-GB" sz="2400" dirty="0"/>
          </a:p>
          <a:p>
            <a:endParaRPr lang="en-GB" sz="2400" dirty="0"/>
          </a:p>
          <a:p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795192" y="77096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Graphite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501" y="5661248"/>
            <a:ext cx="1449274" cy="8550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515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476672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</a:rPr>
              <a:t>Bond polarity 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8780" y="1076836"/>
            <a:ext cx="11461104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Electronegativity </a:t>
            </a:r>
            <a:r>
              <a:rPr lang="en-US" sz="2400" dirty="0"/>
              <a:t>is the </a:t>
            </a:r>
            <a:r>
              <a:rPr lang="en-US" sz="2400" b="1" dirty="0"/>
              <a:t>relative ability </a:t>
            </a:r>
            <a:r>
              <a:rPr lang="en-US" sz="2400" dirty="0"/>
              <a:t>of an atom to </a:t>
            </a:r>
            <a:r>
              <a:rPr lang="en-US" sz="2400" b="1" dirty="0"/>
              <a:t>attract electrons </a:t>
            </a:r>
            <a:r>
              <a:rPr lang="en-US" sz="2400" dirty="0"/>
              <a:t>in a </a:t>
            </a:r>
            <a:r>
              <a:rPr lang="en-US" sz="2400" b="1" dirty="0"/>
              <a:t>covalent bond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8780" y="2238815"/>
            <a:ext cx="11461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Electronegativity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increases across a period </a:t>
            </a:r>
            <a:r>
              <a:rPr lang="en-US" sz="2400" dirty="0"/>
              <a:t>as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nuclear charge </a:t>
            </a:r>
            <a:r>
              <a:rPr lang="en-US" sz="2400" dirty="0"/>
              <a:t>on the atoms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400" dirty="0"/>
              <a:t> but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shielding stays the same</a:t>
            </a:r>
            <a:r>
              <a:rPr lang="en-US" sz="2400" dirty="0"/>
              <a:t>, so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strongly attracted </a:t>
            </a:r>
            <a:r>
              <a:rPr lang="en-US" sz="2400" dirty="0"/>
              <a:t>to the atom.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Electronegativity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decreases down a group </a:t>
            </a:r>
            <a:r>
              <a:rPr lang="en-US" sz="2400" dirty="0"/>
              <a:t>as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number of shells increases</a:t>
            </a:r>
            <a:r>
              <a:rPr lang="en-US" sz="2400" dirty="0"/>
              <a:t>, so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shielding increases </a:t>
            </a:r>
            <a:r>
              <a:rPr lang="en-US" sz="2400" dirty="0"/>
              <a:t>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less strongly attracted</a:t>
            </a:r>
            <a:r>
              <a:rPr lang="en-US" sz="2400" dirty="0"/>
              <a:t> to the atom.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Electronegativity is very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useful</a:t>
            </a:r>
            <a:r>
              <a:rPr lang="en-US" sz="2400" dirty="0"/>
              <a:t> in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predicting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whether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bonding</a:t>
            </a:r>
            <a:r>
              <a:rPr lang="en-US" sz="2400" dirty="0"/>
              <a:t> between two atoms will be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ionic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covalent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metallic</a:t>
            </a:r>
            <a:r>
              <a:rPr lang="en-US" sz="2400" dirty="0"/>
              <a:t>.</a:t>
            </a:r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781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11682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both atoms </a:t>
            </a:r>
            <a:r>
              <a:rPr lang="en-US" sz="2400" dirty="0"/>
              <a:t>have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similar electronegativity</a:t>
            </a:r>
            <a:r>
              <a:rPr lang="en-US" sz="2400" dirty="0"/>
              <a:t>, they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both attract </a:t>
            </a:r>
            <a:r>
              <a:rPr lang="en-US" sz="2400" dirty="0"/>
              <a:t>the electrons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with similar power </a:t>
            </a:r>
            <a:r>
              <a:rPr lang="en-US" sz="2400" dirty="0"/>
              <a:t>so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will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remain midway between</a:t>
            </a:r>
            <a:r>
              <a:rPr lang="en-US" sz="2400" dirty="0"/>
              <a:t> the two. The bond will therefore be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covalent</a:t>
            </a:r>
            <a:r>
              <a:rPr lang="en-US" sz="2400" dirty="0"/>
              <a:t> -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shared</a:t>
            </a:r>
            <a:r>
              <a:rPr lang="en-US" sz="2400" dirty="0"/>
              <a:t> between the two atoms.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3148925"/>
            <a:ext cx="11682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one atom </a:t>
            </a:r>
            <a:r>
              <a:rPr lang="en-US" sz="2400" dirty="0"/>
              <a:t>is significantly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electronegative </a:t>
            </a:r>
            <a:r>
              <a:rPr lang="en-US" sz="2400" dirty="0"/>
              <a:t>than the other, it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attracts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 more strongly </a:t>
            </a:r>
            <a:r>
              <a:rPr lang="en-US" sz="2400" dirty="0"/>
              <a:t>than the other and the electrons are on average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to one atom </a:t>
            </a:r>
            <a:r>
              <a:rPr lang="en-US" sz="2400" dirty="0"/>
              <a:t>than the other. The electrons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still shared</a:t>
            </a:r>
            <a:r>
              <a:rPr lang="en-US" sz="2400" dirty="0"/>
              <a:t>, but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one atom </a:t>
            </a:r>
            <a:r>
              <a:rPr lang="en-US" sz="2400" dirty="0"/>
              <a:t>has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slight deficit </a:t>
            </a:r>
            <a:r>
              <a:rPr lang="en-US" sz="2400" dirty="0"/>
              <a:t>of electrons and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slight positive charge </a:t>
            </a:r>
            <a:r>
              <a:rPr lang="en-US" sz="2400" dirty="0"/>
              <a:t>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en-US" sz="2400" dirty="0"/>
              <a:t>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slight surplus</a:t>
            </a:r>
            <a:r>
              <a:rPr lang="en-US" sz="2400" dirty="0"/>
              <a:t> of electrons and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slight negative charge</a:t>
            </a:r>
            <a:r>
              <a:rPr lang="en-US" sz="2400" dirty="0"/>
              <a:t>. The bond is said to be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polar covalent</a:t>
            </a:r>
            <a:r>
              <a:rPr lang="en-US" sz="2400" dirty="0"/>
              <a:t>.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43872" y="1921995"/>
            <a:ext cx="6393993" cy="1477328"/>
            <a:chOff x="3779912" y="2554878"/>
            <a:chExt cx="4464496" cy="1477328"/>
          </a:xfrm>
        </p:grpSpPr>
        <p:sp>
          <p:nvSpPr>
            <p:cNvPr id="8" name="TextBox 7"/>
            <p:cNvSpPr txBox="1"/>
            <p:nvPr/>
          </p:nvSpPr>
          <p:spPr>
            <a:xfrm>
              <a:off x="3779912" y="2554878"/>
              <a:ext cx="446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         x</a:t>
              </a:r>
            </a:p>
            <a:p>
              <a:r>
                <a:rPr lang="en-GB" sz="2400" dirty="0"/>
                <a:t>H               </a:t>
              </a:r>
              <a:r>
                <a:rPr lang="en-GB" sz="2400" dirty="0" err="1"/>
                <a:t>H</a:t>
              </a:r>
              <a:endParaRPr lang="en-GB" sz="2400" dirty="0"/>
            </a:p>
            <a:p>
              <a:r>
                <a:rPr lang="en-GB" sz="2400" dirty="0"/>
                <a:t>         o</a:t>
              </a:r>
            </a:p>
            <a:p>
              <a:endParaRPr lang="en-GB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961567" y="3125780"/>
              <a:ext cx="698215" cy="7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960370" y="5132684"/>
            <a:ext cx="4464496" cy="1477328"/>
            <a:chOff x="3779912" y="1974720"/>
            <a:chExt cx="4464496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1974720"/>
              <a:ext cx="446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              x</a:t>
              </a:r>
            </a:p>
            <a:p>
              <a:r>
                <a:rPr lang="en-GB" sz="2400" dirty="0"/>
                <a:t>H               O</a:t>
              </a:r>
            </a:p>
            <a:p>
              <a:r>
                <a:rPr lang="en-GB" sz="2400" dirty="0"/>
                <a:t>              o</a:t>
              </a:r>
            </a:p>
            <a:p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139952" y="2550458"/>
              <a:ext cx="864096" cy="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996374" y="508791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δ</a:t>
            </a:r>
            <a:r>
              <a:rPr lang="en-GB" sz="2000" baseline="30000" dirty="0">
                <a:latin typeface="Calibri" panose="020F0502020204030204" pitchFamily="34" charset="0"/>
              </a:rPr>
              <a:t>+</a:t>
            </a:r>
            <a:endParaRPr lang="en-GB" sz="20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04010" y="508791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δ</a:t>
            </a:r>
            <a:r>
              <a:rPr lang="en-GB" sz="2000" baseline="30000" dirty="0">
                <a:latin typeface="Calibri" panose="020F0502020204030204" pitchFamily="34" charset="0"/>
              </a:rPr>
              <a:t>-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0730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948048"/>
            <a:ext cx="3931334" cy="1977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752" y="4509120"/>
            <a:ext cx="7605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both</a:t>
            </a:r>
            <a:r>
              <a:rPr lang="en-US" sz="2400" dirty="0"/>
              <a:t> atoms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electropositive</a:t>
            </a:r>
            <a:r>
              <a:rPr lang="en-US" sz="2400" dirty="0"/>
              <a:t>, neither has a great ability to attract electrons and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do not remain localised in the bond. They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become free to move</a:t>
            </a:r>
            <a:r>
              <a:rPr lang="en-US" sz="2400" dirty="0"/>
              <a:t>, both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atoms gain a positive charge </a:t>
            </a:r>
            <a:r>
              <a:rPr lang="en-US" sz="2400" dirty="0"/>
              <a:t>and the bonding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metallic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83" y="4299173"/>
            <a:ext cx="3341428" cy="1989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44" y="948048"/>
            <a:ext cx="7961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difference in electronegativity </a:t>
            </a:r>
            <a:r>
              <a:rPr lang="en-US" sz="2400" dirty="0"/>
              <a:t>between the two atoms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is large</a:t>
            </a:r>
            <a:r>
              <a:rPr lang="en-US" sz="2400" dirty="0"/>
              <a:t>, the sharing of electrons is so uneven that the more electronegative atom will attract the electrons far more strongly.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not shared </a:t>
            </a:r>
            <a:r>
              <a:rPr lang="en-US" sz="2400" dirty="0"/>
              <a:t>at all but an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</a:t>
            </a:r>
            <a:r>
              <a:rPr lang="en-US" sz="2400" dirty="0"/>
              <a:t> has essentially been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transferred</a:t>
            </a:r>
            <a:r>
              <a:rPr lang="en-US" sz="2400" dirty="0"/>
              <a:t> from one atom to the other. The more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electropositive</a:t>
            </a:r>
            <a:r>
              <a:rPr lang="en-US" sz="2400" dirty="0"/>
              <a:t> atom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positively charged </a:t>
            </a:r>
            <a:r>
              <a:rPr lang="en-US" sz="2400" dirty="0"/>
              <a:t>and the more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electronegative</a:t>
            </a:r>
            <a:r>
              <a:rPr lang="en-US" sz="2400" dirty="0"/>
              <a:t> atom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negatively charged</a:t>
            </a:r>
            <a:r>
              <a:rPr lang="en-US" sz="2400" dirty="0"/>
              <a:t>. The bonding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ionic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42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2261648" y="1096565"/>
            <a:ext cx="7149126" cy="27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367775" y="4056400"/>
            <a:ext cx="113688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Presentation 2: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Essential Knowledge </a:t>
            </a:r>
            <a:endParaRPr sz="48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for A Level Chemistry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35293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367775" y="1340768"/>
            <a:ext cx="11368800" cy="344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Rusty on bonding?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Start here:</a:t>
            </a:r>
          </a:p>
          <a:p>
            <a:pPr lvl="0" algn="ctr"/>
            <a:r>
              <a:rPr lang="en-GB" sz="4800" dirty="0">
                <a:hlinkClick r:id="rId3"/>
              </a:rPr>
              <a:t>https://www.youtube.com/watch?v=QXT4OVM4vXI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97725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64" y="476672"/>
            <a:ext cx="12025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Ionic bonding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Ionic bonds </a:t>
            </a:r>
            <a:r>
              <a:rPr lang="en-GB" sz="2400" dirty="0"/>
              <a:t>form between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metals and non-metals</a:t>
            </a:r>
            <a:r>
              <a:rPr lang="en-GB" sz="2400" dirty="0"/>
              <a:t>. Ionic bonding involves 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transfer of electrons</a:t>
            </a:r>
            <a:r>
              <a:rPr lang="en-GB" sz="2400" b="1" dirty="0"/>
              <a:t> </a:t>
            </a:r>
            <a:r>
              <a:rPr lang="en-GB" sz="2400" dirty="0"/>
              <a:t>in 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outer</a:t>
            </a:r>
            <a:r>
              <a:rPr lang="en-GB" sz="2400" dirty="0"/>
              <a:t> shells.</a:t>
            </a:r>
            <a:endParaRPr lang="en-GB" sz="3200" dirty="0"/>
          </a:p>
          <a:p>
            <a:pPr algn="ctr"/>
            <a:r>
              <a:rPr lang="en-GB" sz="2400" dirty="0"/>
              <a:t>Metals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lose</a:t>
            </a:r>
            <a:r>
              <a:rPr lang="en-GB" sz="2400" dirty="0"/>
              <a:t> electrons to become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positively</a:t>
            </a:r>
            <a:r>
              <a:rPr lang="en-GB" sz="2400" dirty="0"/>
              <a:t> charged ions. </a:t>
            </a:r>
          </a:p>
          <a:p>
            <a:pPr algn="ctr"/>
            <a:r>
              <a:rPr lang="en-GB" sz="2400" dirty="0"/>
              <a:t>Non-metals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GB" sz="2400" dirty="0"/>
              <a:t> electrons to become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negatively </a:t>
            </a:r>
            <a:r>
              <a:rPr lang="en-GB" sz="2400" dirty="0"/>
              <a:t>charged ions.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5" name="AutoShape 2" descr="Image result for plum pudding model">
            <a:extLst>
              <a:ext uri="{FF2B5EF4-FFF2-40B4-BE49-F238E27FC236}">
                <a16:creationId xmlns:a16="http://schemas.microsoft.com/office/drawing/2014/main" id="{1F46EA24-D964-41A0-8AA7-65153FC74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6B88D-8FEA-4563-B53D-3E7778EB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4" y="3109025"/>
            <a:ext cx="5483192" cy="34163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2E358-CAA0-412A-A6CD-F650B73954BB}"/>
              </a:ext>
            </a:extLst>
          </p:cNvPr>
          <p:cNvSpPr txBox="1"/>
          <p:nvPr/>
        </p:nvSpPr>
        <p:spPr>
          <a:xfrm>
            <a:off x="5951984" y="3109025"/>
            <a:ext cx="590465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Given the charges opposite, write down the formula of the following compounds:</a:t>
            </a:r>
          </a:p>
          <a:p>
            <a:pPr algn="ctr"/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Sodium chloride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Sodium 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Magnesium chloride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Aluminium 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Sodium carbonate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Magnesium nitrate </a:t>
            </a:r>
            <a:endParaRPr lang="en-GB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EFA4A-FB86-4828-AA51-C09E4F9BF760}"/>
              </a:ext>
            </a:extLst>
          </p:cNvPr>
          <p:cNvSpPr/>
          <p:nvPr/>
        </p:nvSpPr>
        <p:spPr>
          <a:xfrm rot="1705878">
            <a:off x="8481416" y="4956727"/>
            <a:ext cx="350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WORK OUT THE ANSWER!</a:t>
            </a:r>
          </a:p>
        </p:txBody>
      </p:sp>
    </p:spTree>
    <p:extLst>
      <p:ext uri="{BB962C8B-B14F-4D97-AF65-F5344CB8AC3E}">
        <p14:creationId xmlns:p14="http://schemas.microsoft.com/office/powerpoint/2010/main" val="28114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64" y="476672"/>
            <a:ext cx="12025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Ionic bonding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Ionic bonds </a:t>
            </a:r>
            <a:r>
              <a:rPr lang="en-GB" sz="2400" dirty="0"/>
              <a:t>form between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metals and non-metals</a:t>
            </a:r>
            <a:r>
              <a:rPr lang="en-GB" sz="2400" dirty="0"/>
              <a:t>. Ionic bonding involves 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transfer of electrons</a:t>
            </a:r>
            <a:r>
              <a:rPr lang="en-GB" sz="2400" b="1" dirty="0"/>
              <a:t> </a:t>
            </a:r>
            <a:r>
              <a:rPr lang="en-GB" sz="2400" dirty="0"/>
              <a:t>in 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outer</a:t>
            </a:r>
            <a:r>
              <a:rPr lang="en-GB" sz="2400" dirty="0"/>
              <a:t> shells.</a:t>
            </a:r>
            <a:endParaRPr lang="en-GB" sz="3200" dirty="0"/>
          </a:p>
          <a:p>
            <a:pPr algn="ctr"/>
            <a:r>
              <a:rPr lang="en-GB" sz="2400" dirty="0"/>
              <a:t>Metals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lose</a:t>
            </a:r>
            <a:r>
              <a:rPr lang="en-GB" sz="2400" dirty="0"/>
              <a:t> electrons to become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positively</a:t>
            </a:r>
            <a:r>
              <a:rPr lang="en-GB" sz="2400" dirty="0"/>
              <a:t> charged ions. </a:t>
            </a:r>
          </a:p>
          <a:p>
            <a:pPr algn="ctr"/>
            <a:r>
              <a:rPr lang="en-GB" sz="2400" dirty="0"/>
              <a:t>Non-metals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GB" sz="2400" dirty="0"/>
              <a:t> electrons to become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negatively </a:t>
            </a:r>
            <a:r>
              <a:rPr lang="en-GB" sz="2400" dirty="0"/>
              <a:t>charged ions.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5" name="AutoShape 2" descr="Image result for plum pudding model">
            <a:extLst>
              <a:ext uri="{FF2B5EF4-FFF2-40B4-BE49-F238E27FC236}">
                <a16:creationId xmlns:a16="http://schemas.microsoft.com/office/drawing/2014/main" id="{1F46EA24-D964-41A0-8AA7-65153FC74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6B88D-8FEA-4563-B53D-3E7778EB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4" y="3109025"/>
            <a:ext cx="5483192" cy="34163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2E358-CAA0-412A-A6CD-F650B73954BB}"/>
              </a:ext>
            </a:extLst>
          </p:cNvPr>
          <p:cNvSpPr txBox="1"/>
          <p:nvPr/>
        </p:nvSpPr>
        <p:spPr>
          <a:xfrm>
            <a:off x="5951984" y="3109025"/>
            <a:ext cx="590465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Given the charges opposite, write down the formula of the following compounds:</a:t>
            </a:r>
          </a:p>
          <a:p>
            <a:pPr algn="ctr"/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Sodium chloride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Sodium 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Magnesium chloride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Aluminium 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Sodium carbonate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Magnesium nitrate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408368" y="4216157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NaCl</a:t>
            </a:r>
            <a:endParaRPr lang="en-US" sz="2400" dirty="0"/>
          </a:p>
          <a:p>
            <a:r>
              <a:rPr lang="en-US" sz="2400" dirty="0"/>
              <a:t>Na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MgCl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Na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Mg(NO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1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543693"/>
            <a:ext cx="12025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Ionic bonding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43C51-D1F0-4B14-8838-1C9DB1FD3B60}"/>
              </a:ext>
            </a:extLst>
          </p:cNvPr>
          <p:cNvSpPr/>
          <p:nvPr/>
        </p:nvSpPr>
        <p:spPr>
          <a:xfrm>
            <a:off x="306162" y="1124744"/>
            <a:ext cx="11713133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electrostatic attraction </a:t>
            </a:r>
            <a:r>
              <a:rPr lang="en-GB" sz="2400" dirty="0"/>
              <a:t>between the oppositely charged ions is called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ionic bonding</a:t>
            </a:r>
            <a:r>
              <a:rPr lang="en-GB" sz="2400" dirty="0"/>
              <a:t>.  </a:t>
            </a:r>
          </a:p>
          <a:p>
            <a:pPr algn="ctr"/>
            <a:r>
              <a:rPr lang="en-GB" sz="2400" dirty="0"/>
              <a:t>The electron transfer during the formation of an ionic compound can be represented by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dot and cross diagram</a:t>
            </a:r>
            <a:r>
              <a:rPr lang="en-GB" sz="2400" dirty="0"/>
              <a:t>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AutoShape 2" descr="Image result for plum pudding model">
            <a:extLst>
              <a:ext uri="{FF2B5EF4-FFF2-40B4-BE49-F238E27FC236}">
                <a16:creationId xmlns:a16="http://schemas.microsoft.com/office/drawing/2014/main" id="{1F46EA24-D964-41A0-8AA7-65153FC74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rutherford atomic model">
            <a:extLst>
              <a:ext uri="{FF2B5EF4-FFF2-40B4-BE49-F238E27FC236}">
                <a16:creationId xmlns:a16="http://schemas.microsoft.com/office/drawing/2014/main" id="{3D0290F6-848B-4CDF-AD5A-CBB9FE090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300C7-6F89-4702-A44E-991A2202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2" y="2326099"/>
            <a:ext cx="2860681" cy="16561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6F3571-EF36-4842-99B5-BB91AEA1AEFE}"/>
              </a:ext>
            </a:extLst>
          </p:cNvPr>
          <p:cNvSpPr/>
          <p:nvPr/>
        </p:nvSpPr>
        <p:spPr>
          <a:xfrm>
            <a:off x="1657292" y="386724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66621C-CE93-4118-9F6F-4F4327BB5E79}"/>
              </a:ext>
            </a:extLst>
          </p:cNvPr>
          <p:cNvCxnSpPr>
            <a:cxnSpLocks/>
          </p:cNvCxnSpPr>
          <p:nvPr/>
        </p:nvCxnSpPr>
        <p:spPr>
          <a:xfrm flipV="1">
            <a:off x="3534461" y="2943517"/>
            <a:ext cx="952872" cy="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" y="4474846"/>
            <a:ext cx="967398" cy="1898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66" y="4481125"/>
            <a:ext cx="1158695" cy="1632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3009" y="4368200"/>
            <a:ext cx="2823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Charges of simple ions can be </a:t>
            </a:r>
          </a:p>
          <a:p>
            <a:pPr algn="ctr"/>
            <a:r>
              <a:rPr lang="en-US" sz="2400" dirty="0"/>
              <a:t>predicted using the position</a:t>
            </a:r>
          </a:p>
          <a:p>
            <a:pPr algn="ctr"/>
            <a:r>
              <a:rPr lang="en-US" sz="2400" dirty="0"/>
              <a:t> in the periodic table.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9456" y="4247065"/>
            <a:ext cx="5353272" cy="21925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2E358-CAA0-412A-A6CD-F650B73954BB}"/>
              </a:ext>
            </a:extLst>
          </p:cNvPr>
          <p:cNvSpPr txBox="1"/>
          <p:nvPr/>
        </p:nvSpPr>
        <p:spPr>
          <a:xfrm>
            <a:off x="7846515" y="2369361"/>
            <a:ext cx="397402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Draw dot and cross diagrams for: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Sodium oxide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Magnesium chloride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2E358-CAA0-412A-A6CD-F650B73954BB}"/>
              </a:ext>
            </a:extLst>
          </p:cNvPr>
          <p:cNvSpPr txBox="1"/>
          <p:nvPr/>
        </p:nvSpPr>
        <p:spPr>
          <a:xfrm>
            <a:off x="6686461" y="4368200"/>
            <a:ext cx="4193117" cy="15696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 do atoms gain or lose electrons?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6C4CD-371D-4DA3-957D-CCA9D94539DC}"/>
              </a:ext>
            </a:extLst>
          </p:cNvPr>
          <p:cNvSpPr/>
          <p:nvPr/>
        </p:nvSpPr>
        <p:spPr>
          <a:xfrm rot="1705878">
            <a:off x="4514721" y="3038321"/>
            <a:ext cx="350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WORK OUT THE ANSWER!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BCB446-3D7F-43E8-8A5C-6B1B4B8B8D3D}"/>
              </a:ext>
            </a:extLst>
          </p:cNvPr>
          <p:cNvSpPr/>
          <p:nvPr/>
        </p:nvSpPr>
        <p:spPr>
          <a:xfrm>
            <a:off x="7028179" y="5389483"/>
            <a:ext cx="350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WORK OUT THE ANSWER!</a:t>
            </a:r>
          </a:p>
        </p:txBody>
      </p:sp>
    </p:spTree>
    <p:extLst>
      <p:ext uri="{BB962C8B-B14F-4D97-AF65-F5344CB8AC3E}">
        <p14:creationId xmlns:p14="http://schemas.microsoft.com/office/powerpoint/2010/main" val="136740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543693"/>
            <a:ext cx="12025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Ionic bonding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43C51-D1F0-4B14-8838-1C9DB1FD3B60}"/>
              </a:ext>
            </a:extLst>
          </p:cNvPr>
          <p:cNvSpPr/>
          <p:nvPr/>
        </p:nvSpPr>
        <p:spPr>
          <a:xfrm>
            <a:off x="306162" y="1124744"/>
            <a:ext cx="11713133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electrostatic attraction </a:t>
            </a:r>
            <a:r>
              <a:rPr lang="en-GB" sz="2400" dirty="0"/>
              <a:t>between the oppositely charged ions is called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ionic bonding</a:t>
            </a:r>
            <a:r>
              <a:rPr lang="en-GB" sz="2400" dirty="0"/>
              <a:t>.  </a:t>
            </a:r>
          </a:p>
          <a:p>
            <a:pPr algn="ctr"/>
            <a:r>
              <a:rPr lang="en-GB" sz="2400" dirty="0"/>
              <a:t>The electron transfer during the formation of an ionic compound can be represented by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dot and cross diagram</a:t>
            </a:r>
            <a:r>
              <a:rPr lang="en-GB" sz="2400" dirty="0"/>
              <a:t>: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AutoShape 2" descr="Image result for plum pudding model">
            <a:extLst>
              <a:ext uri="{FF2B5EF4-FFF2-40B4-BE49-F238E27FC236}">
                <a16:creationId xmlns:a16="http://schemas.microsoft.com/office/drawing/2014/main" id="{1F46EA24-D964-41A0-8AA7-65153FC74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rutherford atomic model">
            <a:extLst>
              <a:ext uri="{FF2B5EF4-FFF2-40B4-BE49-F238E27FC236}">
                <a16:creationId xmlns:a16="http://schemas.microsoft.com/office/drawing/2014/main" id="{3D0290F6-848B-4CDF-AD5A-CBB9FE090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300C7-6F89-4702-A44E-991A2202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2" y="2326099"/>
            <a:ext cx="2860681" cy="165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B5E61-3568-402E-B18A-420EDFA6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884" y="2286230"/>
            <a:ext cx="2630591" cy="1676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6F3571-EF36-4842-99B5-BB91AEA1AEFE}"/>
              </a:ext>
            </a:extLst>
          </p:cNvPr>
          <p:cNvSpPr/>
          <p:nvPr/>
        </p:nvSpPr>
        <p:spPr>
          <a:xfrm>
            <a:off x="1657292" y="386724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66621C-CE93-4118-9F6F-4F4327BB5E79}"/>
              </a:ext>
            </a:extLst>
          </p:cNvPr>
          <p:cNvCxnSpPr>
            <a:cxnSpLocks/>
          </p:cNvCxnSpPr>
          <p:nvPr/>
        </p:nvCxnSpPr>
        <p:spPr>
          <a:xfrm flipV="1">
            <a:off x="3534461" y="2943517"/>
            <a:ext cx="952872" cy="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" y="4474846"/>
            <a:ext cx="967398" cy="1898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66" y="4481125"/>
            <a:ext cx="1158695" cy="1632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3009" y="4368200"/>
            <a:ext cx="2823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Charges of simple ions can be </a:t>
            </a:r>
          </a:p>
          <a:p>
            <a:pPr algn="ctr"/>
            <a:r>
              <a:rPr lang="en-US" sz="2400" dirty="0"/>
              <a:t>predicted using the position</a:t>
            </a:r>
          </a:p>
          <a:p>
            <a:pPr algn="ctr"/>
            <a:r>
              <a:rPr lang="en-US" sz="2400" dirty="0"/>
              <a:t> in the periodic table.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9456" y="4247065"/>
            <a:ext cx="5353272" cy="21925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2E358-CAA0-412A-A6CD-F650B73954BB}"/>
              </a:ext>
            </a:extLst>
          </p:cNvPr>
          <p:cNvSpPr txBox="1"/>
          <p:nvPr/>
        </p:nvSpPr>
        <p:spPr>
          <a:xfrm>
            <a:off x="7846515" y="2369361"/>
            <a:ext cx="397402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Draw dot and cross diagrams for: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Sodium oxide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Magnesium chloride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2E358-CAA0-412A-A6CD-F650B73954BB}"/>
              </a:ext>
            </a:extLst>
          </p:cNvPr>
          <p:cNvSpPr txBox="1"/>
          <p:nvPr/>
        </p:nvSpPr>
        <p:spPr>
          <a:xfrm>
            <a:off x="6686461" y="4368200"/>
            <a:ext cx="4193117" cy="19389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 do atoms gain or lose electrons?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To</a:t>
            </a:r>
            <a:r>
              <a:rPr lang="en-GB" sz="2400" b="1" dirty="0"/>
              <a:t> </a:t>
            </a:r>
            <a:r>
              <a:rPr lang="en-GB" sz="2400" dirty="0"/>
              <a:t>achieve the stable electronic structure of a noble gas.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64" y="476672"/>
            <a:ext cx="12025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Covalent bonding</a:t>
            </a:r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Covalent bonds </a:t>
            </a:r>
            <a:r>
              <a:rPr lang="en-GB" sz="2400" dirty="0"/>
              <a:t>form between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non-metals</a:t>
            </a:r>
            <a:r>
              <a:rPr lang="en-GB" sz="2400" dirty="0"/>
              <a:t>. Covalent bonding is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shared pair of electrons </a:t>
            </a:r>
            <a:r>
              <a:rPr lang="en-GB" sz="2400" dirty="0"/>
              <a:t>in the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outer</a:t>
            </a:r>
            <a:r>
              <a:rPr lang="en-GB" sz="2400" dirty="0"/>
              <a:t> shells. </a:t>
            </a:r>
          </a:p>
          <a:p>
            <a:pPr algn="ctr"/>
            <a:r>
              <a:rPr lang="en-GB" sz="2400" dirty="0"/>
              <a:t>Therefore a single bond is one shared pair of electrons, a double bond is two shared pairs of electrons etc.</a:t>
            </a:r>
            <a:endParaRPr lang="en-GB" sz="3200" dirty="0"/>
          </a:p>
          <a:p>
            <a:pPr algn="ctr"/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420888"/>
            <a:ext cx="2592288" cy="1941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420888"/>
            <a:ext cx="2945477" cy="2291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664" y="4581128"/>
            <a:ext cx="11810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Covalent bonding </a:t>
            </a:r>
            <a:r>
              <a:rPr lang="en-US" sz="2400" dirty="0"/>
              <a:t>happens because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electrons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more stable when attracted to two nuclei </a:t>
            </a:r>
            <a:r>
              <a:rPr lang="en-US" sz="2400" dirty="0"/>
              <a:t>than when attracted to only one.</a:t>
            </a:r>
            <a:endParaRPr lang="en-GB" sz="2400" dirty="0"/>
          </a:p>
          <a:p>
            <a:pPr algn="ctr"/>
            <a:r>
              <a:rPr lang="en-US" sz="2400" dirty="0"/>
              <a:t> </a:t>
            </a:r>
            <a:endParaRPr lang="en-GB" sz="2400" dirty="0"/>
          </a:p>
          <a:p>
            <a:pPr algn="ctr"/>
            <a:r>
              <a:rPr lang="en-US" sz="2400" dirty="0"/>
              <a:t>Covalent bonds should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sz="2400" dirty="0"/>
              <a:t> be regarded as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shared electron pairs in </a:t>
            </a:r>
            <a:r>
              <a:rPr lang="en-US" sz="2400" dirty="0"/>
              <a:t>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fixed position</a:t>
            </a:r>
            <a:r>
              <a:rPr lang="en-US" sz="2400" dirty="0"/>
              <a:t>; the electrons are in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state of constant motion </a:t>
            </a:r>
            <a:r>
              <a:rPr lang="en-US" sz="2400" dirty="0"/>
              <a:t>and are best regarded more as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charge clouds</a:t>
            </a:r>
            <a:r>
              <a:rPr lang="en-US" sz="2400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53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80728"/>
            <a:ext cx="11677128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b="1" dirty="0"/>
              <a:t>dative covalent bond (</a:t>
            </a:r>
            <a:r>
              <a:rPr lang="en-US" sz="2400" dirty="0"/>
              <a:t>or</a:t>
            </a:r>
            <a:r>
              <a:rPr lang="en-US" sz="2400" b="1" dirty="0"/>
              <a:t> coordinate bond) </a:t>
            </a:r>
            <a:r>
              <a:rPr lang="en-US" sz="2400" dirty="0"/>
              <a:t>is a </a:t>
            </a:r>
            <a:r>
              <a:rPr lang="en-US" sz="2400" b="1" dirty="0"/>
              <a:t>pair of electrons shared between two </a:t>
            </a:r>
            <a:r>
              <a:rPr lang="en-US" sz="2400" dirty="0"/>
              <a:t>atoms, </a:t>
            </a:r>
            <a:r>
              <a:rPr lang="en-US" sz="2400" b="1" dirty="0"/>
              <a:t>one of which provides both electrons </a:t>
            </a:r>
            <a:r>
              <a:rPr lang="en-US" sz="2400" dirty="0"/>
              <a:t>to the bond.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315781"/>
            <a:ext cx="3630910" cy="2296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634" y="4739660"/>
            <a:ext cx="1172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dative covalent bond </a:t>
            </a:r>
            <a:r>
              <a:rPr lang="en-US" sz="2400" dirty="0"/>
              <a:t>(or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coordinate bond</a:t>
            </a:r>
            <a:r>
              <a:rPr lang="en-US" sz="2400" dirty="0"/>
              <a:t>),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one atom provides both electrons to the bond.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dirty="0"/>
              <a:t>A dative covalent bond is represented by a short arrow from the electron providing both electrons to the electron providing neither.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6664" y="476672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Dative covalent bonds</a:t>
            </a:r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03901-E849-4BCC-AF4D-A596D4CF2F1A}"/>
              </a:ext>
            </a:extLst>
          </p:cNvPr>
          <p:cNvSpPr/>
          <p:nvPr/>
        </p:nvSpPr>
        <p:spPr>
          <a:xfrm>
            <a:off x="35900" y="44624"/>
            <a:ext cx="4259900" cy="830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</a:t>
            </a:r>
          </a:p>
          <a:p>
            <a:pPr algn="ctr"/>
            <a:r>
              <a:rPr lang="en-GB" dirty="0">
                <a:hlinkClick r:id="rId3"/>
              </a:rPr>
              <a:t>https://www.youtube.com/watch?v=EWBoJi5xc70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798117"/>
      </p:ext>
    </p:extLst>
  </p:cSld>
  <p:clrMapOvr>
    <a:masterClrMapping/>
  </p:clrMapOvr>
</p:sld>
</file>

<file path=ppt/theme/theme1.xml><?xml version="1.0" encoding="utf-8"?>
<a:theme xmlns:a="http://schemas.openxmlformats.org/drawingml/2006/main" name="PiXL template presentation widescreen 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8A77E1AD-F4C1-47C0-9DA9-B9074AEA7072}" vid="{B71914E6-87C7-4175-B29E-579CA76CD9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PiXL PowerPoint Science  (1)</Template>
  <TotalTime>11448</TotalTime>
  <Words>1867</Words>
  <Application>Microsoft Office PowerPoint</Application>
  <PresentationFormat>Widescreen</PresentationFormat>
  <Paragraphs>208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PiXL template presentation widescreen 1</vt:lpstr>
      <vt:lpstr>Custom Design</vt:lpstr>
      <vt:lpstr>1_Custom Design</vt:lpstr>
      <vt:lpstr>Y11 Thinking about A Level Chemistry!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Now</dc:title>
  <dc:creator>Amanda Fleck</dc:creator>
  <cp:lastModifiedBy>elizabeth buchanan</cp:lastModifiedBy>
  <cp:revision>134</cp:revision>
  <cp:lastPrinted>2016-06-23T20:03:07Z</cp:lastPrinted>
  <dcterms:created xsi:type="dcterms:W3CDTF">2016-06-20T08:20:52Z</dcterms:created>
  <dcterms:modified xsi:type="dcterms:W3CDTF">2020-06-24T13:13:03Z</dcterms:modified>
</cp:coreProperties>
</file>