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14"/>
  </p:notesMasterIdLst>
  <p:sldIdLst>
    <p:sldId id="268" r:id="rId2"/>
    <p:sldId id="256" r:id="rId3"/>
    <p:sldId id="258" r:id="rId4"/>
    <p:sldId id="259" r:id="rId5"/>
    <p:sldId id="260" r:id="rId6"/>
    <p:sldId id="261" r:id="rId7"/>
    <p:sldId id="267" r:id="rId8"/>
    <p:sldId id="262" r:id="rId9"/>
    <p:sldId id="263" r:id="rId10"/>
    <p:sldId id="264" r:id="rId11"/>
    <p:sldId id="265" r:id="rId12"/>
    <p:sldId id="269" r:id="rId13"/>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Collins" initials="KC" lastIdx="16" clrIdx="0">
    <p:extLst>
      <p:ext uri="{19B8F6BF-5375-455C-9EA6-DF929625EA0E}">
        <p15:presenceInfo xmlns:p15="http://schemas.microsoft.com/office/powerpoint/2012/main" userId="6370e7ac12b07be2" providerId="Windows Live"/>
      </p:ext>
    </p:extLst>
  </p:cmAuthor>
  <p:cmAuthor id="2" name="James Wynne" initials="JW" lastIdx="13" clrIdx="1">
    <p:extLst>
      <p:ext uri="{19B8F6BF-5375-455C-9EA6-DF929625EA0E}">
        <p15:presenceInfo xmlns:p15="http://schemas.microsoft.com/office/powerpoint/2012/main" userId="6745d9b558859c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A4973C-D09F-43DC-A664-6E6C9C92994E}">
  <a:tblStyle styleId="{D3A4973C-D09F-43DC-A664-6E6C9C9299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19" autoAdjust="0"/>
  </p:normalViewPr>
  <p:slideViewPr>
    <p:cSldViewPr snapToGrid="0">
      <p:cViewPr varScale="1">
        <p:scale>
          <a:sx n="62" d="100"/>
          <a:sy n="62" d="100"/>
        </p:scale>
        <p:origin x="103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23036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ilestore.aqa.org.uk/resources/physics/AQA-7407-7408-PHBK.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ebf70998d_0_0: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45" name="Google Shape;45;g3ebf70998d_0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2537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ebf70998d_1_3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ebf70998d_1_32: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4" name="Google Shape;134;g3ebf70998d_1_32: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11</a:t>
            </a:fld>
            <a:endParaRPr/>
          </a:p>
        </p:txBody>
      </p:sp>
    </p:spTree>
    <p:extLst>
      <p:ext uri="{BB962C8B-B14F-4D97-AF65-F5344CB8AC3E}">
        <p14:creationId xmlns:p14="http://schemas.microsoft.com/office/powerpoint/2010/main" val="2980130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fa5fddbeb_1_1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fa5fddbeb_1_12: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41" name="Google Shape;141;g3fa5fddbeb_1_12: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GB"/>
              <a:t>12</a:t>
            </a:fld>
            <a:endParaRPr/>
          </a:p>
        </p:txBody>
      </p:sp>
    </p:spTree>
    <p:extLst>
      <p:ext uri="{BB962C8B-B14F-4D97-AF65-F5344CB8AC3E}">
        <p14:creationId xmlns:p14="http://schemas.microsoft.com/office/powerpoint/2010/main" val="105098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f8bd91d24_0_15: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GB"/>
              <a:t>Challenge the class to work in groups to identify the 4 deliberate mistakes.</a:t>
            </a:r>
            <a:endParaRPr/>
          </a:p>
          <a:p>
            <a:pPr marL="0" lvl="0" indent="0" rtl="0">
              <a:spcBef>
                <a:spcPts val="0"/>
              </a:spcBef>
              <a:spcAft>
                <a:spcPts val="0"/>
              </a:spcAft>
              <a:buNone/>
            </a:pPr>
            <a:endParaRPr/>
          </a:p>
        </p:txBody>
      </p:sp>
      <p:sp>
        <p:nvSpPr>
          <p:cNvPr id="58" name="Google Shape;58;g3f8bd91d24_0_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8782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ebf70998d_1_4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ebf70998d_1_46: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Completed using advice from the AQA Practical Skills Handbook which can be found here: </a:t>
            </a:r>
            <a:r>
              <a:rPr lang="en-GB" dirty="0">
                <a:hlinkClick r:id="rId3"/>
              </a:rPr>
              <a:t>https://filestore.aqa.org.uk/resources/physics/AQA-7407-7408-PHBK.PDF</a:t>
            </a:r>
            <a:endParaRPr lang="en-GB" dirty="0"/>
          </a:p>
          <a:p>
            <a:pPr marL="0" lvl="0" indent="0" rtl="0">
              <a:spcBef>
                <a:spcPts val="0"/>
              </a:spcBef>
              <a:spcAft>
                <a:spcPts val="0"/>
              </a:spcAft>
              <a:buNone/>
            </a:pPr>
            <a:r>
              <a:rPr lang="en-GB" dirty="0"/>
              <a:t>Refer pupils to the rules for tables in the handout.</a:t>
            </a:r>
            <a:endParaRPr dirty="0"/>
          </a:p>
          <a:p>
            <a:pPr marL="0" lvl="0" indent="0">
              <a:spcBef>
                <a:spcPts val="0"/>
              </a:spcBef>
              <a:spcAft>
                <a:spcPts val="0"/>
              </a:spcAft>
              <a:buNone/>
            </a:pPr>
            <a:r>
              <a:rPr lang="en-GB" dirty="0"/>
              <a:t>You may want to take the opportunity to conduct a simple exercise in data collection with the students to allow them to apply the rules for results tables and then they can peer assess each other.</a:t>
            </a:r>
            <a:endParaRPr dirty="0"/>
          </a:p>
        </p:txBody>
      </p:sp>
      <p:sp>
        <p:nvSpPr>
          <p:cNvPr id="74" name="Google Shape;74;g3ebf70998d_1_46: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4</a:t>
            </a:fld>
            <a:endParaRPr/>
          </a:p>
        </p:txBody>
      </p:sp>
    </p:spTree>
    <p:extLst>
      <p:ext uri="{BB962C8B-B14F-4D97-AF65-F5344CB8AC3E}">
        <p14:creationId xmlns:p14="http://schemas.microsoft.com/office/powerpoint/2010/main" val="4168656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ebf70998d_1_5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ebf70998d_1_55: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GB"/>
              <a:t>Challenge the class to identify the rules that have been followed and have not been followed in the picture.</a:t>
            </a:r>
            <a:endParaRPr/>
          </a:p>
          <a:p>
            <a:pPr marL="0" lvl="0" indent="0" rtl="0">
              <a:spcBef>
                <a:spcPts val="0"/>
              </a:spcBef>
              <a:spcAft>
                <a:spcPts val="0"/>
              </a:spcAft>
              <a:buNone/>
            </a:pPr>
            <a:r>
              <a:rPr lang="en-GB"/>
              <a:t>You may want to remonstrate drawing a line of best fit and or gradient triangle.</a:t>
            </a:r>
            <a:endParaRPr/>
          </a:p>
          <a:p>
            <a:pPr marL="0" lvl="0" indent="0">
              <a:spcBef>
                <a:spcPts val="0"/>
              </a:spcBef>
              <a:spcAft>
                <a:spcPts val="0"/>
              </a:spcAft>
              <a:buNone/>
            </a:pPr>
            <a:r>
              <a:rPr lang="en-GB"/>
              <a:t>The line of best fit on the graph should not go through (0,0) but you may wish to demonstrate the effect of someone forcing it through the origin and discus with students the implication of this.</a:t>
            </a:r>
            <a:endParaRPr/>
          </a:p>
        </p:txBody>
      </p:sp>
      <p:sp>
        <p:nvSpPr>
          <p:cNvPr id="81" name="Google Shape;81;g3ebf70998d_1_55: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5</a:t>
            </a:fld>
            <a:endParaRPr/>
          </a:p>
        </p:txBody>
      </p:sp>
    </p:spTree>
    <p:extLst>
      <p:ext uri="{BB962C8B-B14F-4D97-AF65-F5344CB8AC3E}">
        <p14:creationId xmlns:p14="http://schemas.microsoft.com/office/powerpoint/2010/main" val="3180716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ebf70998d_1_6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ebf70998d_1_64: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GB"/>
              <a:t>Ask pupils to discuss and sort the examples giving reasons to support their decisions.</a:t>
            </a:r>
            <a:endParaRPr/>
          </a:p>
          <a:p>
            <a:pPr marL="0" lvl="0" indent="0">
              <a:spcBef>
                <a:spcPts val="0"/>
              </a:spcBef>
              <a:spcAft>
                <a:spcPts val="0"/>
              </a:spcAft>
              <a:buNone/>
            </a:pPr>
            <a:r>
              <a:rPr lang="en-GB"/>
              <a:t>As an extension students could be asked to think of their own examples.</a:t>
            </a:r>
            <a:endParaRPr/>
          </a:p>
        </p:txBody>
      </p:sp>
      <p:sp>
        <p:nvSpPr>
          <p:cNvPr id="89" name="Google Shape;89;g3ebf70998d_1_64: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6</a:t>
            </a:fld>
            <a:endParaRPr/>
          </a:p>
        </p:txBody>
      </p:sp>
    </p:spTree>
    <p:extLst>
      <p:ext uri="{BB962C8B-B14F-4D97-AF65-F5344CB8AC3E}">
        <p14:creationId xmlns:p14="http://schemas.microsoft.com/office/powerpoint/2010/main" val="3256751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eriod"/>
            </a:pPr>
            <a:r>
              <a:rPr lang="en-GB" dirty="0"/>
              <a:t>Systematic error. Corrected by placing the eye in a position to take the reading at the bottom of the meniscus. </a:t>
            </a:r>
          </a:p>
          <a:p>
            <a:pPr>
              <a:buAutoNum type="arabicPeriod"/>
            </a:pPr>
            <a:r>
              <a:rPr lang="en-GB" dirty="0"/>
              <a:t>Systematic error. The machine needs to be ‘zeroed’ so that it reads 0.0A when</a:t>
            </a:r>
            <a:r>
              <a:rPr lang="en-GB" baseline="0" dirty="0"/>
              <a:t> not connected to the circuit.</a:t>
            </a:r>
          </a:p>
          <a:p>
            <a:pPr>
              <a:buAutoNum type="arabicPeriod"/>
            </a:pPr>
            <a:r>
              <a:rPr lang="en-GB" baseline="0" dirty="0"/>
              <a:t>Random error. Take multiple repeats and calculate a mean.</a:t>
            </a:r>
            <a:endParaRPr lang="en-GB" dirty="0"/>
          </a:p>
          <a:p>
            <a:pPr>
              <a:buAutoNum type="arabicPeriod"/>
            </a:pPr>
            <a:endParaRPr lang="en-GB" dirty="0"/>
          </a:p>
          <a:p>
            <a:pPr>
              <a:buAutoNum type="arabicPeriod"/>
            </a:pP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0265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fa5fddbeb_0_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fa5fddbeb_0_4: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GB"/>
              <a:t>Refer class to the notes on how to calculate a gradient</a:t>
            </a:r>
            <a:endParaRPr/>
          </a:p>
          <a:p>
            <a:pPr marL="0" lvl="0" indent="0" rtl="0">
              <a:spcBef>
                <a:spcPts val="0"/>
              </a:spcBef>
              <a:spcAft>
                <a:spcPts val="0"/>
              </a:spcAft>
              <a:buNone/>
            </a:pPr>
            <a:r>
              <a:rPr lang="en-GB"/>
              <a:t>You may want to show a blank version of the graph or simply display the completed version.</a:t>
            </a:r>
            <a:endParaRPr/>
          </a:p>
        </p:txBody>
      </p:sp>
      <p:sp>
        <p:nvSpPr>
          <p:cNvPr id="99" name="Google Shape;99;g3fa5fddbeb_0_4: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GB"/>
              <a:t>8</a:t>
            </a:fld>
            <a:endParaRPr/>
          </a:p>
        </p:txBody>
      </p:sp>
    </p:spTree>
    <p:extLst>
      <p:ext uri="{BB962C8B-B14F-4D97-AF65-F5344CB8AC3E}">
        <p14:creationId xmlns:p14="http://schemas.microsoft.com/office/powerpoint/2010/main" val="256015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f8bd91d24_0_9: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GB"/>
              <a:t>Print out larger copies of the slide or copy and past the graph images onto single sheets.</a:t>
            </a:r>
            <a:endParaRPr/>
          </a:p>
          <a:p>
            <a:pPr marL="0" lvl="0" indent="0">
              <a:spcBef>
                <a:spcPts val="0"/>
              </a:spcBef>
              <a:spcAft>
                <a:spcPts val="0"/>
              </a:spcAft>
              <a:buNone/>
            </a:pPr>
            <a:r>
              <a:rPr lang="en-GB"/>
              <a:t>Provide students with a dice to roll to determine the imaginary range of results on both the x and y axis. Students should roll twice, once for each axis.</a:t>
            </a:r>
            <a:endParaRPr/>
          </a:p>
          <a:p>
            <a:pPr marL="0" lvl="0" indent="0">
              <a:spcBef>
                <a:spcPts val="0"/>
              </a:spcBef>
              <a:spcAft>
                <a:spcPts val="0"/>
              </a:spcAft>
              <a:buNone/>
            </a:pPr>
            <a:r>
              <a:rPr lang="en-GB"/>
              <a:t>Ask students to create a line of best fit and measure the gradient.</a:t>
            </a:r>
            <a:endParaRPr/>
          </a:p>
          <a:p>
            <a:pPr marL="0" lvl="0" indent="0" rtl="0">
              <a:spcBef>
                <a:spcPts val="0"/>
              </a:spcBef>
              <a:spcAft>
                <a:spcPts val="0"/>
              </a:spcAft>
              <a:buNone/>
            </a:pPr>
            <a:r>
              <a:rPr lang="en-GB"/>
              <a:t>Students should peer asses eachother.</a:t>
            </a:r>
            <a:endParaRPr/>
          </a:p>
        </p:txBody>
      </p:sp>
      <p:sp>
        <p:nvSpPr>
          <p:cNvPr id="107" name="Google Shape;107;g3f8bd91d24_0_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248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ebf70998d_1_14: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GB" dirty="0"/>
              <a:t>Students will be familiar with the y=</a:t>
            </a:r>
            <a:r>
              <a:rPr lang="en-GB" dirty="0" err="1"/>
              <a:t>mx+c</a:t>
            </a:r>
            <a:r>
              <a:rPr lang="en-GB" dirty="0"/>
              <a:t> format from GCSE Mathematics but will not have had much practise in it’s application.</a:t>
            </a:r>
            <a:endParaRPr dirty="0"/>
          </a:p>
          <a:p>
            <a:pPr marL="0" lvl="0" indent="0">
              <a:spcBef>
                <a:spcPts val="0"/>
              </a:spcBef>
              <a:spcAft>
                <a:spcPts val="0"/>
              </a:spcAft>
              <a:buNone/>
            </a:pPr>
            <a:r>
              <a:rPr lang="en-GB" dirty="0"/>
              <a:t>Go through the example of the current voltage graph showing how V=IR can be matched with y=mx + c by rearranging.</a:t>
            </a:r>
            <a:endParaRPr dirty="0"/>
          </a:p>
          <a:p>
            <a:pPr marL="0" lvl="0" indent="0">
              <a:spcBef>
                <a:spcPts val="0"/>
              </a:spcBef>
              <a:spcAft>
                <a:spcPts val="0"/>
              </a:spcAft>
              <a:buNone/>
            </a:pPr>
            <a:r>
              <a:rPr lang="en-GB" dirty="0"/>
              <a:t>Ask students to try the two examples in the table.</a:t>
            </a:r>
            <a:endParaRPr dirty="0"/>
          </a:p>
          <a:p>
            <a:pPr marL="0" lvl="0" indent="0" rtl="0">
              <a:spcBef>
                <a:spcPts val="0"/>
              </a:spcBef>
              <a:spcAft>
                <a:spcPts val="0"/>
              </a:spcAft>
              <a:buNone/>
            </a:pPr>
            <a:r>
              <a:rPr lang="en-GB" dirty="0"/>
              <a:t>Can students use the equation sheet to suggest any other straight line graphs that could be produces.</a:t>
            </a:r>
            <a:endParaRPr dirty="0"/>
          </a:p>
        </p:txBody>
      </p:sp>
      <p:sp>
        <p:nvSpPr>
          <p:cNvPr id="118" name="Google Shape;118;g3ebf70998d_1_1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0932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 name="Google Shape;21;p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2" name="Google Shape;2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5"/>
        <p:cNvGrpSpPr/>
        <p:nvPr/>
      </p:nvGrpSpPr>
      <p:grpSpPr>
        <a:xfrm>
          <a:off x="0" y="0"/>
          <a:ext cx="0" cy="0"/>
          <a:chOff x="0" y="0"/>
          <a:chExt cx="0" cy="0"/>
        </a:xfrm>
      </p:grpSpPr>
      <p:sp>
        <p:nvSpPr>
          <p:cNvPr id="26" name="Google Shape;26;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7F7F7F"/>
              </a:buClr>
              <a:buSzPts val="3200"/>
              <a:buFont typeface="Arial"/>
              <a:buNone/>
              <a:defRPr sz="3200" b="1" i="0" u="none" strike="noStrike" cap="none">
                <a:solidFill>
                  <a:srgbClr val="7F7F7F"/>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161544" y="768791"/>
            <a:ext cx="11753088" cy="75825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4"/>
          <p:cNvSpPr txBox="1">
            <a:spLocks noGrp="1"/>
          </p:cNvSpPr>
          <p:nvPr>
            <p:ph type="body" idx="1"/>
          </p:nvPr>
        </p:nvSpPr>
        <p:spPr>
          <a:xfrm rot="5400000">
            <a:off x="3897471" y="-2072810"/>
            <a:ext cx="4351338" cy="11774424"/>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rot="5400000">
            <a:off x="7341075" y="1539399"/>
            <a:ext cx="5449889" cy="382524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5"/>
          <p:cNvSpPr txBox="1">
            <a:spLocks noGrp="1"/>
          </p:cNvSpPr>
          <p:nvPr>
            <p:ph type="body" idx="1"/>
          </p:nvPr>
        </p:nvSpPr>
        <p:spPr>
          <a:xfrm rot="5400000">
            <a:off x="1248885" y="-415131"/>
            <a:ext cx="5449889"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1C0EE8-38F9-AA43-9A1E-DDB7AA53D086}"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CE6BE-E385-7045-A891-EC4718FCDFA8}" type="slidenum">
              <a:rPr lang="en-US" smtClean="0"/>
              <a:t>‹#›</a:t>
            </a:fld>
            <a:endParaRPr lang="en-US"/>
          </a:p>
        </p:txBody>
      </p:sp>
    </p:spTree>
    <p:extLst>
      <p:ext uri="{BB962C8B-B14F-4D97-AF65-F5344CB8AC3E}">
        <p14:creationId xmlns:p14="http://schemas.microsoft.com/office/powerpoint/2010/main" val="83511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61544" y="768791"/>
            <a:ext cx="11753088" cy="75825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85928" y="1638733"/>
            <a:ext cx="11728704"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pic>
        <p:nvPicPr>
          <p:cNvPr id="15" name="Google Shape;15;p1"/>
          <p:cNvPicPr preferRelativeResize="0"/>
          <p:nvPr/>
        </p:nvPicPr>
        <p:blipFill rotWithShape="1">
          <a:blip r:embed="rId7">
            <a:alphaModFix/>
          </a:blip>
          <a:srcRect/>
          <a:stretch/>
        </p:blipFill>
        <p:spPr>
          <a:xfrm>
            <a:off x="10788151" y="16872"/>
            <a:ext cx="1373014" cy="1020648"/>
          </a:xfrm>
          <a:prstGeom prst="rect">
            <a:avLst/>
          </a:prstGeom>
          <a:noFill/>
          <a:ln>
            <a:noFill/>
          </a:ln>
        </p:spPr>
      </p:pic>
      <p:pic>
        <p:nvPicPr>
          <p:cNvPr id="16" name="Google Shape;16;p1"/>
          <p:cNvPicPr preferRelativeResize="0"/>
          <p:nvPr/>
        </p:nvPicPr>
        <p:blipFill rotWithShape="1">
          <a:blip r:embed="rId8">
            <a:alphaModFix/>
          </a:blip>
          <a:srcRect/>
          <a:stretch/>
        </p:blipFill>
        <p:spPr>
          <a:xfrm>
            <a:off x="30835" y="16872"/>
            <a:ext cx="3373484" cy="831540"/>
          </a:xfrm>
          <a:prstGeom prst="rect">
            <a:avLst/>
          </a:prstGeom>
          <a:noFill/>
          <a:ln>
            <a:noFill/>
          </a:ln>
        </p:spPr>
      </p:pic>
      <p:sp>
        <p:nvSpPr>
          <p:cNvPr id="17" name="Google Shape;17;p1"/>
          <p:cNvSpPr/>
          <p:nvPr/>
        </p:nvSpPr>
        <p:spPr>
          <a:xfrm>
            <a:off x="0" y="6561057"/>
            <a:ext cx="12192000" cy="226407"/>
          </a:xfrm>
          <a:prstGeom prst="rect">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0" i="0" u="none" strike="noStrike" cap="none">
                <a:solidFill>
                  <a:schemeClr val="lt1"/>
                </a:solidFill>
                <a:latin typeface="Arial"/>
                <a:ea typeface="Arial"/>
                <a:cs typeface="Arial"/>
                <a:sym typeface="Arial"/>
              </a:rPr>
              <a:t>better hope – brighter future</a:t>
            </a:r>
            <a:endParaRPr sz="12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youtube.com/watch?v=ThiuJzMgxf8" TargetMode="Externa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480" y="155448"/>
            <a:ext cx="9046780" cy="776582"/>
          </a:xfrm>
          <a:solidFill>
            <a:srgbClr val="FFFFF5">
              <a:alpha val="89804"/>
            </a:srgbClr>
          </a:solidFill>
          <a:ln w="38100"/>
        </p:spPr>
        <p:style>
          <a:lnRef idx="2">
            <a:schemeClr val="dk1"/>
          </a:lnRef>
          <a:fillRef idx="1">
            <a:schemeClr val="lt1"/>
          </a:fillRef>
          <a:effectRef idx="0">
            <a:schemeClr val="dk1"/>
          </a:effectRef>
          <a:fontRef idx="minor">
            <a:schemeClr val="dk1"/>
          </a:fontRef>
        </p:style>
        <p:txBody>
          <a:bodyPr>
            <a:normAutofit fontScale="90000"/>
          </a:bodyPr>
          <a:lstStyle/>
          <a:p>
            <a:r>
              <a:rPr lang="en-GB" sz="4800" dirty="0"/>
              <a:t>Y11 Thinking about A Level Physics! </a:t>
            </a:r>
          </a:p>
        </p:txBody>
      </p:sp>
      <p:sp>
        <p:nvSpPr>
          <p:cNvPr id="3" name="Content Placeholder 2"/>
          <p:cNvSpPr>
            <a:spLocks noGrp="1"/>
          </p:cNvSpPr>
          <p:nvPr>
            <p:ph idx="1"/>
          </p:nvPr>
        </p:nvSpPr>
        <p:spPr>
          <a:xfrm>
            <a:off x="0" y="1073427"/>
            <a:ext cx="12192000" cy="5629126"/>
          </a:xfrm>
          <a:solidFill>
            <a:srgbClr val="FFFFF5">
              <a:alpha val="89804"/>
            </a:srgbClr>
          </a:solidFill>
          <a:ln w="38100"/>
        </p:spPr>
        <p:style>
          <a:lnRef idx="2">
            <a:schemeClr val="dk1"/>
          </a:lnRef>
          <a:fillRef idx="1">
            <a:schemeClr val="lt1"/>
          </a:fillRef>
          <a:effectRef idx="0">
            <a:schemeClr val="dk1"/>
          </a:effectRef>
          <a:fontRef idx="minor">
            <a:schemeClr val="dk1"/>
          </a:fontRef>
        </p:style>
        <p:txBody>
          <a:bodyPr>
            <a:normAutofit/>
          </a:bodyPr>
          <a:lstStyle/>
          <a:p>
            <a:pPr marL="0" indent="0">
              <a:lnSpc>
                <a:spcPct val="100000"/>
              </a:lnSpc>
              <a:buNone/>
            </a:pPr>
            <a:r>
              <a:rPr lang="en-GB" sz="3600" b="1" dirty="0">
                <a:latin typeface="+mj-lt"/>
              </a:rPr>
              <a:t>Welcome to presentation 2!</a:t>
            </a:r>
          </a:p>
          <a:p>
            <a:pPr marL="0" indent="0">
              <a:lnSpc>
                <a:spcPct val="100000"/>
              </a:lnSpc>
              <a:buNone/>
            </a:pPr>
            <a:r>
              <a:rPr lang="en-GB" b="1" i="1" u="sng" dirty="0">
                <a:latin typeface="+mj-lt"/>
              </a:rPr>
              <a:t>What to expect from these resources:</a:t>
            </a:r>
          </a:p>
          <a:p>
            <a:pPr>
              <a:lnSpc>
                <a:spcPct val="100000"/>
              </a:lnSpc>
            </a:pPr>
            <a:r>
              <a:rPr lang="en-GB" dirty="0">
                <a:latin typeface="+mj-lt"/>
              </a:rPr>
              <a:t>A </a:t>
            </a:r>
            <a:r>
              <a:rPr lang="en-GB" b="1" dirty="0">
                <a:solidFill>
                  <a:srgbClr val="0070C0"/>
                </a:solidFill>
                <a:latin typeface="+mj-lt"/>
              </a:rPr>
              <a:t>taste</a:t>
            </a:r>
            <a:r>
              <a:rPr lang="en-GB" dirty="0">
                <a:latin typeface="+mj-lt"/>
              </a:rPr>
              <a:t> of what the content will look like</a:t>
            </a:r>
          </a:p>
          <a:p>
            <a:pPr>
              <a:lnSpc>
                <a:spcPct val="100000"/>
              </a:lnSpc>
            </a:pPr>
            <a:r>
              <a:rPr lang="en-GB" dirty="0">
                <a:latin typeface="+mj-lt"/>
              </a:rPr>
              <a:t>Clear </a:t>
            </a:r>
            <a:r>
              <a:rPr lang="en-GB" b="1" dirty="0">
                <a:solidFill>
                  <a:srgbClr val="0070C0"/>
                </a:solidFill>
                <a:latin typeface="+mj-lt"/>
              </a:rPr>
              <a:t>structure</a:t>
            </a:r>
            <a:r>
              <a:rPr lang="en-GB" dirty="0">
                <a:latin typeface="+mj-lt"/>
              </a:rPr>
              <a:t> to prepare for learning next year and help you “Bridge the Gap” from GCSE to A Level!</a:t>
            </a:r>
          </a:p>
        </p:txBody>
      </p:sp>
      <p:graphicFrame>
        <p:nvGraphicFramePr>
          <p:cNvPr id="8" name="Group 41"/>
          <p:cNvGraphicFramePr>
            <a:graphicFrameLocks noGrp="1"/>
          </p:cNvGraphicFramePr>
          <p:nvPr>
            <p:extLst>
              <p:ext uri="{D42A27DB-BD31-4B8C-83A1-F6EECF244321}">
                <p14:modId xmlns:p14="http://schemas.microsoft.com/office/powerpoint/2010/main" val="3170566569"/>
              </p:ext>
            </p:extLst>
          </p:nvPr>
        </p:nvGraphicFramePr>
        <p:xfrm>
          <a:off x="1679575" y="4419119"/>
          <a:ext cx="8582891" cy="1811856"/>
        </p:xfrm>
        <a:graphic>
          <a:graphicData uri="http://schemas.openxmlformats.org/drawingml/2006/table">
            <a:tbl>
              <a:tblPr/>
              <a:tblGrid>
                <a:gridCol w="2500283">
                  <a:extLst>
                    <a:ext uri="{9D8B030D-6E8A-4147-A177-3AD203B41FA5}">
                      <a16:colId xmlns:a16="http://schemas.microsoft.com/office/drawing/2014/main" val="20000"/>
                    </a:ext>
                  </a:extLst>
                </a:gridCol>
                <a:gridCol w="6082608">
                  <a:extLst>
                    <a:ext uri="{9D8B030D-6E8A-4147-A177-3AD203B41FA5}">
                      <a16:colId xmlns:a16="http://schemas.microsoft.com/office/drawing/2014/main" val="20001"/>
                    </a:ext>
                  </a:extLst>
                </a:gridCol>
              </a:tblGrid>
              <a:tr h="37115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a:ln>
                            <a:noFill/>
                          </a:ln>
                          <a:solidFill>
                            <a:schemeClr val="bg1"/>
                          </a:solidFill>
                          <a:effectLst/>
                          <a:latin typeface="Calibri" pitchFamily="34" charset="0"/>
                        </a:rPr>
                        <a:t>Learning goal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E4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What is A Level Physics About?!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15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a:ln>
                            <a:noFill/>
                          </a:ln>
                          <a:solidFill>
                            <a:schemeClr val="bg1"/>
                          </a:solidFill>
                          <a:effectLst/>
                          <a:latin typeface="Calibri" pitchFamily="34" charset="0"/>
                        </a:rPr>
                        <a:t>Prior knowledge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E4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Combined or Triple Physics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1289889"/>
                  </a:ext>
                </a:extLst>
              </a:tr>
              <a:tr h="89745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a:ln>
                            <a:noFill/>
                          </a:ln>
                          <a:solidFill>
                            <a:schemeClr val="bg1"/>
                          </a:solidFill>
                          <a:effectLst/>
                          <a:latin typeface="Calibri" pitchFamily="34" charset="0"/>
                        </a:rPr>
                        <a:t>Application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E40"/>
                    </a:solidFill>
                  </a:tcPr>
                </a:tc>
                <a:tc>
                  <a:txBody>
                    <a:bodyPr/>
                    <a:lstStyle/>
                    <a:p>
                      <a:r>
                        <a:rPr lang="en-GB" sz="2000" kern="1200" dirty="0">
                          <a:solidFill>
                            <a:schemeClr val="tx1"/>
                          </a:solidFill>
                          <a:latin typeface="+mn-lt"/>
                          <a:ea typeface="+mn-ea"/>
                          <a:cs typeface="+mn-cs"/>
                        </a:rPr>
                        <a:t>Begin to prepare for the transition from GCSE to A Level using independent study resources</a:t>
                      </a: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9" name="Picture 6" descr="Chestnut-Grove-Leaves-Col.png"/>
          <p:cNvPicPr>
            <a:picLocks noChangeAspect="1" noChangeArrowheads="1"/>
          </p:cNvPicPr>
          <p:nvPr/>
        </p:nvPicPr>
        <p:blipFill>
          <a:blip r:embed="rId2" cstate="print"/>
          <a:srcRect/>
          <a:stretch>
            <a:fillRect/>
          </a:stretch>
        </p:blipFill>
        <p:spPr bwMode="auto">
          <a:xfrm>
            <a:off x="3695605" y="4950473"/>
            <a:ext cx="523148" cy="627228"/>
          </a:xfrm>
          <a:prstGeom prst="rect">
            <a:avLst/>
          </a:prstGeom>
          <a:noFill/>
          <a:ln w="9525">
            <a:noFill/>
            <a:miter lim="800000"/>
            <a:headEnd/>
            <a:tailEnd/>
          </a:ln>
        </p:spPr>
      </p:pic>
      <p:pic>
        <p:nvPicPr>
          <p:cNvPr id="10" name="Picture 6" descr="proud_banner.jpg"/>
          <p:cNvPicPr>
            <a:picLocks noChangeAspect="1"/>
          </p:cNvPicPr>
          <p:nvPr/>
        </p:nvPicPr>
        <p:blipFill>
          <a:blip r:embed="rId3" cstate="print"/>
          <a:srcRect/>
          <a:stretch>
            <a:fillRect/>
          </a:stretch>
        </p:blipFill>
        <p:spPr bwMode="auto">
          <a:xfrm>
            <a:off x="1703512" y="5733256"/>
            <a:ext cx="2497304" cy="457200"/>
          </a:xfrm>
          <a:prstGeom prst="rect">
            <a:avLst/>
          </a:prstGeom>
          <a:noFill/>
          <a:ln w="9525">
            <a:noFill/>
            <a:miter lim="800000"/>
            <a:headEnd/>
            <a:tailEnd/>
          </a:ln>
        </p:spPr>
      </p:pic>
      <p:sp>
        <p:nvSpPr>
          <p:cNvPr id="9218" name="AutoShape 2" descr="https://i.stack.imgur.com/cayb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4" name="AutoShape 2" descr="https://upload.wikimedia.org/wikipedia/commons/6/6e/Veil_Nebula_-_NGC696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3425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4"/>
          <p:cNvSpPr txBox="1"/>
          <p:nvPr/>
        </p:nvSpPr>
        <p:spPr>
          <a:xfrm>
            <a:off x="324500" y="1157425"/>
            <a:ext cx="6230700" cy="1655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sz="1800"/>
          </a:p>
          <a:p>
            <a:pPr marL="0" lvl="0" indent="0" rtl="0">
              <a:spcBef>
                <a:spcPts val="0"/>
              </a:spcBef>
              <a:spcAft>
                <a:spcPts val="0"/>
              </a:spcAft>
              <a:buNone/>
            </a:pPr>
            <a:endParaRPr sz="1800"/>
          </a:p>
          <a:p>
            <a:pPr marL="0" lvl="0" indent="0" rtl="0">
              <a:spcBef>
                <a:spcPts val="0"/>
              </a:spcBef>
              <a:spcAft>
                <a:spcPts val="0"/>
              </a:spcAft>
              <a:buNone/>
            </a:pPr>
            <a:endParaRPr sz="1800"/>
          </a:p>
        </p:txBody>
      </p:sp>
      <p:sp>
        <p:nvSpPr>
          <p:cNvPr id="121" name="Google Shape;121;p14"/>
          <p:cNvSpPr txBox="1"/>
          <p:nvPr/>
        </p:nvSpPr>
        <p:spPr>
          <a:xfrm>
            <a:off x="324500" y="965750"/>
            <a:ext cx="2418700" cy="1770576"/>
          </a:xfrm>
          <a:prstGeom prst="rect">
            <a:avLst/>
          </a:prstGeom>
          <a:solidFill>
            <a:srgbClr val="F9CB9C"/>
          </a:solidFill>
          <a:ln>
            <a:noFill/>
          </a:ln>
        </p:spPr>
        <p:txBody>
          <a:bodyPr spcFirstLastPara="1" wrap="square" lIns="91425" tIns="91425" rIns="91425" bIns="91425" anchor="t" anchorCtr="0">
            <a:noAutofit/>
          </a:bodyPr>
          <a:lstStyle/>
          <a:p>
            <a:pPr marL="0" lvl="0" indent="0" algn="ctr">
              <a:spcBef>
                <a:spcPts val="0"/>
              </a:spcBef>
              <a:spcAft>
                <a:spcPts val="0"/>
              </a:spcAft>
              <a:buClr>
                <a:schemeClr val="dk1"/>
              </a:buClr>
              <a:buSzPts val="1100"/>
              <a:buFont typeface="Arial"/>
              <a:buNone/>
            </a:pPr>
            <a:r>
              <a:rPr lang="en-GB" sz="2000"/>
              <a:t>𝒚 = 𝒎𝒙+𝒄</a:t>
            </a:r>
            <a:endParaRPr sz="2000"/>
          </a:p>
          <a:p>
            <a:pPr marL="0" lvl="0" indent="0" algn="ctr">
              <a:spcBef>
                <a:spcPts val="0"/>
              </a:spcBef>
              <a:spcAft>
                <a:spcPts val="0"/>
              </a:spcAft>
              <a:buClr>
                <a:schemeClr val="dk1"/>
              </a:buClr>
              <a:buSzPts val="1100"/>
              <a:buFont typeface="Arial"/>
              <a:buNone/>
            </a:pPr>
            <a:r>
              <a:rPr lang="en-GB" sz="2000"/>
              <a:t>y= y variable</a:t>
            </a:r>
            <a:endParaRPr sz="2000"/>
          </a:p>
          <a:p>
            <a:pPr marL="0" lvl="0" indent="0" algn="ctr">
              <a:spcBef>
                <a:spcPts val="0"/>
              </a:spcBef>
              <a:spcAft>
                <a:spcPts val="0"/>
              </a:spcAft>
              <a:buClr>
                <a:schemeClr val="dk1"/>
              </a:buClr>
              <a:buSzPts val="1100"/>
              <a:buFont typeface="Arial"/>
              <a:buNone/>
            </a:pPr>
            <a:r>
              <a:rPr lang="en-GB" sz="2000"/>
              <a:t>x=x variables</a:t>
            </a:r>
            <a:endParaRPr sz="2000"/>
          </a:p>
          <a:p>
            <a:pPr marL="0" lvl="0" indent="0" algn="ctr">
              <a:spcBef>
                <a:spcPts val="0"/>
              </a:spcBef>
              <a:spcAft>
                <a:spcPts val="0"/>
              </a:spcAft>
              <a:buClr>
                <a:schemeClr val="dk1"/>
              </a:buClr>
              <a:buSzPts val="1100"/>
              <a:buFont typeface="Arial"/>
              <a:buNone/>
            </a:pPr>
            <a:r>
              <a:rPr lang="en-GB" sz="2000"/>
              <a:t>m= gradient</a:t>
            </a:r>
            <a:endParaRPr sz="2000"/>
          </a:p>
          <a:p>
            <a:pPr marL="0" lvl="0" indent="0" algn="ctr">
              <a:spcBef>
                <a:spcPts val="0"/>
              </a:spcBef>
              <a:spcAft>
                <a:spcPts val="0"/>
              </a:spcAft>
              <a:buClr>
                <a:schemeClr val="dk1"/>
              </a:buClr>
              <a:buSzPts val="1100"/>
              <a:buFont typeface="Arial"/>
              <a:buNone/>
            </a:pPr>
            <a:r>
              <a:rPr lang="en-GB" sz="2000"/>
              <a:t>c= y intercept</a:t>
            </a:r>
            <a:endParaRPr sz="2000"/>
          </a:p>
          <a:p>
            <a:pPr marL="0" lvl="0" indent="0" algn="ctr">
              <a:spcBef>
                <a:spcPts val="0"/>
              </a:spcBef>
              <a:spcAft>
                <a:spcPts val="0"/>
              </a:spcAft>
              <a:buNone/>
            </a:pPr>
            <a:endParaRPr sz="2000"/>
          </a:p>
        </p:txBody>
      </p:sp>
      <p:sp>
        <p:nvSpPr>
          <p:cNvPr id="122" name="Google Shape;122;p14"/>
          <p:cNvSpPr txBox="1"/>
          <p:nvPr/>
        </p:nvSpPr>
        <p:spPr>
          <a:xfrm>
            <a:off x="324499" y="2854025"/>
            <a:ext cx="5417951" cy="1982426"/>
          </a:xfrm>
          <a:prstGeom prst="rect">
            <a:avLst/>
          </a:prstGeom>
          <a:solidFill>
            <a:srgbClr val="F9CB9C"/>
          </a:solidFill>
          <a:ln>
            <a:noFill/>
          </a:ln>
        </p:spPr>
        <p:txBody>
          <a:bodyPr spcFirstLastPara="1" wrap="square" lIns="91425" tIns="91425" rIns="91425" bIns="91425" anchor="t" anchorCtr="0">
            <a:noAutofit/>
          </a:bodyPr>
          <a:lstStyle/>
          <a:p>
            <a:pPr marL="457200" lvl="0" indent="-342900">
              <a:spcBef>
                <a:spcPts val="0"/>
              </a:spcBef>
              <a:spcAft>
                <a:spcPts val="0"/>
              </a:spcAft>
              <a:buSzPts val="1800"/>
              <a:buAutoNum type="arabicPeriod"/>
            </a:pPr>
            <a:r>
              <a:rPr lang="en-GB" sz="2000" dirty="0"/>
              <a:t>Find a physics equation that matches the variables used in your experiment.</a:t>
            </a:r>
            <a:endParaRPr sz="2000" dirty="0"/>
          </a:p>
          <a:p>
            <a:pPr marL="457200" lvl="0" indent="-342900">
              <a:spcBef>
                <a:spcPts val="0"/>
              </a:spcBef>
              <a:spcAft>
                <a:spcPts val="0"/>
              </a:spcAft>
              <a:buSzPts val="1800"/>
              <a:buAutoNum type="arabicPeriod"/>
            </a:pPr>
            <a:r>
              <a:rPr lang="en-GB" sz="2000" dirty="0"/>
              <a:t>Re-arrange it into the form y=</a:t>
            </a:r>
            <a:r>
              <a:rPr lang="en-GB" sz="2000" dirty="0" err="1"/>
              <a:t>mx+c</a:t>
            </a:r>
            <a:endParaRPr sz="2000" dirty="0"/>
          </a:p>
          <a:p>
            <a:pPr marL="457200" lvl="0" indent="-342900">
              <a:spcBef>
                <a:spcPts val="0"/>
              </a:spcBef>
              <a:spcAft>
                <a:spcPts val="0"/>
              </a:spcAft>
              <a:buSzPts val="1800"/>
              <a:buAutoNum type="arabicPeriod"/>
            </a:pPr>
            <a:r>
              <a:rPr lang="en-GB" sz="2000" dirty="0"/>
              <a:t>Match up the values to determine what the gradient of your graph and the y-intercept represent</a:t>
            </a:r>
            <a:endParaRPr sz="2000" dirty="0"/>
          </a:p>
        </p:txBody>
      </p:sp>
      <p:pic>
        <p:nvPicPr>
          <p:cNvPr id="123" name="Google Shape;123;p14"/>
          <p:cNvPicPr preferRelativeResize="0"/>
          <p:nvPr/>
        </p:nvPicPr>
        <p:blipFill rotWithShape="1">
          <a:blip r:embed="rId3">
            <a:alphaModFix/>
          </a:blip>
          <a:srcRect b="57841"/>
          <a:stretch/>
        </p:blipFill>
        <p:spPr>
          <a:xfrm>
            <a:off x="2950124" y="682675"/>
            <a:ext cx="2384625" cy="2171350"/>
          </a:xfrm>
          <a:prstGeom prst="rect">
            <a:avLst/>
          </a:prstGeom>
          <a:noFill/>
          <a:ln>
            <a:noFill/>
          </a:ln>
        </p:spPr>
      </p:pic>
      <p:graphicFrame>
        <p:nvGraphicFramePr>
          <p:cNvPr id="124" name="Google Shape;124;p14"/>
          <p:cNvGraphicFramePr/>
          <p:nvPr>
            <p:extLst>
              <p:ext uri="{D42A27DB-BD31-4B8C-83A1-F6EECF244321}">
                <p14:modId xmlns:p14="http://schemas.microsoft.com/office/powerpoint/2010/main" val="2326411756"/>
              </p:ext>
            </p:extLst>
          </p:nvPr>
        </p:nvGraphicFramePr>
        <p:xfrm>
          <a:off x="903600" y="4912650"/>
          <a:ext cx="10287000" cy="1401990"/>
        </p:xfrm>
        <a:graphic>
          <a:graphicData uri="http://schemas.openxmlformats.org/drawingml/2006/table">
            <a:tbl>
              <a:tblPr>
                <a:noFill/>
                <a:tableStyleId>{D3A4973C-D09F-43DC-A664-6E6C9C92994E}</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lvl="0" indent="0" algn="ctr">
                        <a:spcBef>
                          <a:spcPts val="0"/>
                        </a:spcBef>
                        <a:spcAft>
                          <a:spcPts val="0"/>
                        </a:spcAft>
                        <a:buNone/>
                      </a:pPr>
                      <a:r>
                        <a:rPr lang="en-GB" sz="2000" b="1" dirty="0"/>
                        <a:t>y-axis quantity</a:t>
                      </a:r>
                      <a:endParaRPr sz="2000" b="1" dirty="0"/>
                    </a:p>
                  </a:txBody>
                  <a:tcPr marL="91425" marR="91425" marT="91425" marB="91425"/>
                </a:tc>
                <a:tc>
                  <a:txBody>
                    <a:bodyPr/>
                    <a:lstStyle/>
                    <a:p>
                      <a:pPr marL="0" lvl="0" indent="0" algn="ctr">
                        <a:spcBef>
                          <a:spcPts val="0"/>
                        </a:spcBef>
                        <a:spcAft>
                          <a:spcPts val="0"/>
                        </a:spcAft>
                        <a:buNone/>
                      </a:pPr>
                      <a:r>
                        <a:rPr lang="en-GB" sz="2000" b="1"/>
                        <a:t>x-axis quantity</a:t>
                      </a:r>
                      <a:endParaRPr sz="2000" b="1"/>
                    </a:p>
                  </a:txBody>
                  <a:tcPr marL="91425" marR="91425" marT="91425" marB="91425"/>
                </a:tc>
                <a:tc>
                  <a:txBody>
                    <a:bodyPr/>
                    <a:lstStyle/>
                    <a:p>
                      <a:pPr marL="0" lvl="0" indent="0" algn="ctr">
                        <a:spcBef>
                          <a:spcPts val="0"/>
                        </a:spcBef>
                        <a:spcAft>
                          <a:spcPts val="0"/>
                        </a:spcAft>
                        <a:buNone/>
                      </a:pPr>
                      <a:r>
                        <a:rPr lang="en-GB" sz="2000" b="1"/>
                        <a:t>Gradient (m)</a:t>
                      </a:r>
                      <a:endParaRPr sz="2000" b="1"/>
                    </a:p>
                  </a:txBody>
                  <a:tcPr marL="91425" marR="91425" marT="91425" marB="91425"/>
                </a:tc>
                <a:tc>
                  <a:txBody>
                    <a:bodyPr/>
                    <a:lstStyle/>
                    <a:p>
                      <a:pPr marL="0" lvl="0" indent="0" algn="ctr">
                        <a:spcBef>
                          <a:spcPts val="0"/>
                        </a:spcBef>
                        <a:spcAft>
                          <a:spcPts val="0"/>
                        </a:spcAft>
                        <a:buNone/>
                      </a:pPr>
                      <a:r>
                        <a:rPr lang="en-GB" sz="2000" b="1" dirty="0"/>
                        <a:t>y-intercept (c)</a:t>
                      </a:r>
                      <a:endParaRPr sz="2000" b="1" dirty="0"/>
                    </a:p>
                  </a:txBody>
                  <a:tcPr marL="91425" marR="91425" marT="91425" marB="91425"/>
                </a:tc>
                <a:extLst>
                  <a:ext uri="{0D108BD9-81ED-4DB2-BD59-A6C34878D82A}">
                    <a16:rowId xmlns:a16="http://schemas.microsoft.com/office/drawing/2014/main" val="10000"/>
                  </a:ext>
                </a:extLst>
              </a:tr>
              <a:tr h="381000">
                <a:tc>
                  <a:txBody>
                    <a:bodyPr/>
                    <a:lstStyle/>
                    <a:p>
                      <a:pPr marL="0" lvl="0" indent="0" algn="ctr">
                        <a:spcBef>
                          <a:spcPts val="0"/>
                        </a:spcBef>
                        <a:spcAft>
                          <a:spcPts val="0"/>
                        </a:spcAft>
                        <a:buNone/>
                      </a:pPr>
                      <a:r>
                        <a:rPr lang="en-GB" sz="1800" b="1" dirty="0"/>
                        <a:t>Q (charge)</a:t>
                      </a:r>
                      <a:endParaRPr sz="1800" b="1" dirty="0"/>
                    </a:p>
                  </a:txBody>
                  <a:tcPr marL="91425" marR="91425" marT="91425" marB="91425"/>
                </a:tc>
                <a:tc>
                  <a:txBody>
                    <a:bodyPr/>
                    <a:lstStyle/>
                    <a:p>
                      <a:pPr marL="0" lvl="0" indent="0" algn="ctr">
                        <a:spcBef>
                          <a:spcPts val="0"/>
                        </a:spcBef>
                        <a:spcAft>
                          <a:spcPts val="0"/>
                        </a:spcAft>
                        <a:buNone/>
                      </a:pPr>
                      <a:r>
                        <a:rPr lang="en-GB" sz="1800" b="1" dirty="0"/>
                        <a:t>T (time)</a:t>
                      </a:r>
                      <a:endParaRPr sz="1800" b="1" dirty="0"/>
                    </a:p>
                  </a:txBody>
                  <a:tcPr marL="91425" marR="91425" marT="91425" marB="91425"/>
                </a:tc>
                <a:tc>
                  <a:txBody>
                    <a:bodyPr/>
                    <a:lstStyle/>
                    <a:p>
                      <a:pPr marL="0" lvl="0" indent="0">
                        <a:spcBef>
                          <a:spcPts val="0"/>
                        </a:spcBef>
                        <a:spcAft>
                          <a:spcPts val="0"/>
                        </a:spcAft>
                        <a:buNone/>
                      </a:pPr>
                      <a:endParaRPr sz="1800" b="1"/>
                    </a:p>
                  </a:txBody>
                  <a:tcPr marL="91425" marR="91425" marT="91425" marB="91425"/>
                </a:tc>
                <a:tc>
                  <a:txBody>
                    <a:bodyPr/>
                    <a:lstStyle/>
                    <a:p>
                      <a:pPr marL="0" lvl="0" indent="0">
                        <a:spcBef>
                          <a:spcPts val="0"/>
                        </a:spcBef>
                        <a:spcAft>
                          <a:spcPts val="0"/>
                        </a:spcAft>
                        <a:buNone/>
                      </a:pPr>
                      <a:endParaRPr sz="1800" b="1"/>
                    </a:p>
                  </a:txBody>
                  <a:tcPr marL="91425" marR="91425" marT="91425" marB="91425"/>
                </a:tc>
                <a:extLst>
                  <a:ext uri="{0D108BD9-81ED-4DB2-BD59-A6C34878D82A}">
                    <a16:rowId xmlns:a16="http://schemas.microsoft.com/office/drawing/2014/main" val="10001"/>
                  </a:ext>
                </a:extLst>
              </a:tr>
              <a:tr h="381000">
                <a:tc>
                  <a:txBody>
                    <a:bodyPr/>
                    <a:lstStyle/>
                    <a:p>
                      <a:pPr marL="0" lvl="0" indent="0" algn="ctr">
                        <a:spcBef>
                          <a:spcPts val="0"/>
                        </a:spcBef>
                        <a:spcAft>
                          <a:spcPts val="0"/>
                        </a:spcAft>
                        <a:buNone/>
                      </a:pPr>
                      <a:r>
                        <a:rPr lang="en-GB" sz="1800" b="1" dirty="0"/>
                        <a:t>v</a:t>
                      </a:r>
                      <a:r>
                        <a:rPr lang="en-GB" sz="1800" b="1" baseline="30000" dirty="0"/>
                        <a:t>2</a:t>
                      </a:r>
                      <a:endParaRPr sz="1800" b="1" baseline="30000" dirty="0"/>
                    </a:p>
                  </a:txBody>
                  <a:tcPr marL="91425" marR="91425" marT="91425" marB="91425"/>
                </a:tc>
                <a:tc>
                  <a:txBody>
                    <a:bodyPr/>
                    <a:lstStyle/>
                    <a:p>
                      <a:pPr marL="0" lvl="0" indent="0" algn="ctr">
                        <a:spcBef>
                          <a:spcPts val="0"/>
                        </a:spcBef>
                        <a:spcAft>
                          <a:spcPts val="0"/>
                        </a:spcAft>
                        <a:buNone/>
                      </a:pPr>
                      <a:r>
                        <a:rPr lang="en-GB" sz="1800" b="1" dirty="0"/>
                        <a:t>s</a:t>
                      </a:r>
                      <a:endParaRPr sz="1800" b="1" dirty="0"/>
                    </a:p>
                  </a:txBody>
                  <a:tcPr marL="91425" marR="91425" marT="91425" marB="91425"/>
                </a:tc>
                <a:tc>
                  <a:txBody>
                    <a:bodyPr/>
                    <a:lstStyle/>
                    <a:p>
                      <a:pPr marL="0" lvl="0" indent="0">
                        <a:spcBef>
                          <a:spcPts val="0"/>
                        </a:spcBef>
                        <a:spcAft>
                          <a:spcPts val="0"/>
                        </a:spcAft>
                        <a:buNone/>
                      </a:pPr>
                      <a:endParaRPr sz="1800" b="1"/>
                    </a:p>
                  </a:txBody>
                  <a:tcPr marL="91425" marR="91425" marT="91425" marB="91425"/>
                </a:tc>
                <a:tc>
                  <a:txBody>
                    <a:bodyPr/>
                    <a:lstStyle/>
                    <a:p>
                      <a:pPr marL="0" lvl="0" indent="0">
                        <a:spcBef>
                          <a:spcPts val="0"/>
                        </a:spcBef>
                        <a:spcAft>
                          <a:spcPts val="0"/>
                        </a:spcAft>
                        <a:buNone/>
                      </a:pPr>
                      <a:endParaRPr sz="1800" b="1" dirty="0"/>
                    </a:p>
                  </a:txBody>
                  <a:tcPr marL="91425" marR="91425" marT="91425" marB="91425"/>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125" name="Google Shape;125;p14"/>
              <p:cNvSpPr/>
              <p:nvPr/>
            </p:nvSpPr>
            <p:spPr>
              <a:xfrm>
                <a:off x="5941150" y="1005275"/>
                <a:ext cx="5329800" cy="3558600"/>
              </a:xfrm>
              <a:prstGeom prst="foldedCorner">
                <a:avLst>
                  <a:gd name="adj" fmla="val 961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GB" sz="2000" b="1" dirty="0"/>
                  <a:t>Worked example:</a:t>
                </a:r>
              </a:p>
              <a:p>
                <a:pPr marL="0" lvl="0" indent="0" algn="ctr">
                  <a:spcBef>
                    <a:spcPts val="0"/>
                  </a:spcBef>
                  <a:spcAft>
                    <a:spcPts val="0"/>
                  </a:spcAft>
                  <a:buNone/>
                </a:pPr>
                <a:r>
                  <a:rPr lang="en-GB" sz="2000" dirty="0"/>
                  <a:t>y-axis = current ‘I’</a:t>
                </a:r>
              </a:p>
              <a:p>
                <a:pPr marL="0" lvl="0" indent="0" algn="ctr">
                  <a:spcBef>
                    <a:spcPts val="0"/>
                  </a:spcBef>
                  <a:spcAft>
                    <a:spcPts val="0"/>
                  </a:spcAft>
                  <a:buNone/>
                </a:pPr>
                <a:r>
                  <a:rPr lang="en-GB" sz="2000" dirty="0"/>
                  <a:t>x-axis = voltage ‘V’</a:t>
                </a:r>
              </a:p>
              <a:p>
                <a:pPr marL="0" lvl="0" indent="0" algn="ctr">
                  <a:spcBef>
                    <a:spcPts val="0"/>
                  </a:spcBef>
                  <a:spcAft>
                    <a:spcPts val="0"/>
                  </a:spcAft>
                  <a:buNone/>
                </a:pPr>
                <a:r>
                  <a:rPr lang="en-GB" sz="2000" dirty="0"/>
                  <a:t>Equation with both : V = IR</a:t>
                </a:r>
              </a:p>
              <a:p>
                <a:pPr marL="0" lvl="0" indent="0" algn="ctr">
                  <a:spcBef>
                    <a:spcPts val="0"/>
                  </a:spcBef>
                  <a:spcAft>
                    <a:spcPts val="0"/>
                  </a:spcAft>
                  <a:buNone/>
                </a:pPr>
                <a:r>
                  <a:rPr lang="en-GB" sz="2000" dirty="0"/>
                  <a:t>Re-arrange to make I subject:</a:t>
                </a:r>
              </a:p>
              <a:p>
                <a:pPr marL="0" lvl="0" indent="0" algn="ctr">
                  <a:spcBef>
                    <a:spcPts val="0"/>
                  </a:spcBef>
                  <a:spcAft>
                    <a:spcPts val="0"/>
                  </a:spcAft>
                  <a:buNone/>
                </a:pPr>
                <a:endParaRPr lang="en-GB" sz="2000" dirty="0"/>
              </a:p>
              <a:p>
                <a:pPr marL="0" lvl="0" indent="0" algn="ctr">
                  <a:spcBef>
                    <a:spcPts val="0"/>
                  </a:spcBef>
                  <a:spcAft>
                    <a:spcPts val="0"/>
                  </a:spcAft>
                  <a:buNone/>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𝐼</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𝑅</m:t>
                          </m:r>
                        </m:den>
                      </m:f>
                      <m:r>
                        <a:rPr lang="en-GB" sz="2000" b="0" i="1" smtClean="0">
                          <a:latin typeface="Cambria Math" panose="02040503050406030204" pitchFamily="18" charset="0"/>
                        </a:rPr>
                        <m:t>𝑉</m:t>
                      </m:r>
                    </m:oMath>
                  </m:oMathPara>
                </a14:m>
                <a:endParaRPr lang="en-GB" sz="2000" dirty="0"/>
              </a:p>
              <a:p>
                <a:pPr marL="0" lvl="0" indent="0" algn="ctr">
                  <a:spcBef>
                    <a:spcPts val="0"/>
                  </a:spcBef>
                  <a:spcAft>
                    <a:spcPts val="0"/>
                  </a:spcAft>
                  <a:buNone/>
                </a:pPr>
                <a:endParaRPr lang="en-GB" sz="2000" dirty="0"/>
              </a:p>
              <a:p>
                <a:pPr marL="0" lvl="0" indent="0" algn="ctr">
                  <a:spcBef>
                    <a:spcPts val="0"/>
                  </a:spcBef>
                  <a:spcAft>
                    <a:spcPts val="0"/>
                  </a:spcAft>
                  <a:buNone/>
                </a:pPr>
                <a:r>
                  <a:rPr lang="en-GB" sz="2000" dirty="0"/>
                  <a:t>Match:	</a:t>
                </a:r>
                <a14:m>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r>
                      <a:rPr lang="en-GB" sz="2000" b="0" i="1" smtClean="0">
                        <a:latin typeface="Cambria Math" panose="02040503050406030204" pitchFamily="18" charset="0"/>
                      </a:rPr>
                      <m:t>𝑚𝑥</m:t>
                    </m:r>
                    <m:r>
                      <a:rPr lang="en-GB" sz="2000" b="0" i="1" smtClean="0">
                        <a:latin typeface="Cambria Math" panose="02040503050406030204" pitchFamily="18" charset="0"/>
                      </a:rPr>
                      <m:t>+</m:t>
                    </m:r>
                    <m:r>
                      <a:rPr lang="en-GB" sz="2000" b="0" i="1" smtClean="0">
                        <a:latin typeface="Cambria Math" panose="02040503050406030204" pitchFamily="18" charset="0"/>
                      </a:rPr>
                      <m:t>𝑐</m:t>
                    </m:r>
                    <m:r>
                      <a:rPr lang="en-GB" sz="2000" b="0" i="1" smtClean="0">
                        <a:latin typeface="Cambria Math" panose="02040503050406030204" pitchFamily="18" charset="0"/>
                      </a:rPr>
                      <m:t>           </m:t>
                    </m:r>
                  </m:oMath>
                </a14:m>
                <a:endParaRPr lang="en-GB" sz="2000" dirty="0"/>
              </a:p>
            </p:txBody>
          </p:sp>
        </mc:Choice>
        <mc:Fallback xmlns="">
          <p:sp>
            <p:nvSpPr>
              <p:cNvPr id="125" name="Google Shape;125;p14"/>
              <p:cNvSpPr>
                <a:spLocks noRot="1" noChangeAspect="1" noMove="1" noResize="1" noEditPoints="1" noAdjustHandles="1" noChangeArrowheads="1" noChangeShapeType="1" noTextEdit="1"/>
              </p:cNvSpPr>
              <p:nvPr/>
            </p:nvSpPr>
            <p:spPr>
              <a:xfrm>
                <a:off x="5941150" y="1005275"/>
                <a:ext cx="5329800" cy="3558600"/>
              </a:xfrm>
              <a:prstGeom prst="foldedCorner">
                <a:avLst>
                  <a:gd name="adj" fmla="val 9614"/>
                </a:avLst>
              </a:prstGeom>
              <a:blipFill>
                <a:blip r:embed="rId4"/>
                <a:stretch>
                  <a:fillRect l="-1142"/>
                </a:stretch>
              </a:blipFill>
              <a:ln w="9525" cap="flat" cmpd="sng">
                <a:solidFill>
                  <a:schemeClr val="dk2"/>
                </a:solidFill>
                <a:prstDash val="solid"/>
                <a:round/>
                <a:headEnd type="none" w="sm" len="sm"/>
                <a:tailEnd type="none" w="sm" len="sm"/>
              </a:ln>
            </p:spPr>
            <p:txBody>
              <a:bodyPr/>
              <a:lstStyle/>
              <a:p>
                <a:r>
                  <a:rPr lang="en-GB">
                    <a:noFill/>
                  </a:rPr>
                  <a:t> </a:t>
                </a:r>
              </a:p>
            </p:txBody>
          </p:sp>
        </mc:Fallback>
      </mc:AlternateContent>
      <p:sp>
        <p:nvSpPr>
          <p:cNvPr id="126" name="Google Shape;126;p14"/>
          <p:cNvSpPr txBox="1"/>
          <p:nvPr/>
        </p:nvSpPr>
        <p:spPr>
          <a:xfrm>
            <a:off x="6161200" y="5305050"/>
            <a:ext cx="2371500" cy="415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Clr>
                <a:schemeClr val="dk1"/>
              </a:buClr>
              <a:buSzPts val="1100"/>
              <a:buFont typeface="Arial"/>
              <a:buNone/>
            </a:pPr>
            <a:r>
              <a:rPr lang="en-GB" sz="2000" b="1">
                <a:solidFill>
                  <a:srgbClr val="6AA84F"/>
                </a:solidFill>
              </a:rPr>
              <a:t>I (Current)</a:t>
            </a:r>
            <a:endParaRPr sz="2000" b="1">
              <a:solidFill>
                <a:srgbClr val="6AA84F"/>
              </a:solidFill>
            </a:endParaRPr>
          </a:p>
        </p:txBody>
      </p:sp>
      <p:sp>
        <p:nvSpPr>
          <p:cNvPr id="127" name="Google Shape;127;p14"/>
          <p:cNvSpPr txBox="1"/>
          <p:nvPr/>
        </p:nvSpPr>
        <p:spPr>
          <a:xfrm>
            <a:off x="8746300" y="5360175"/>
            <a:ext cx="2371500" cy="41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a:solidFill>
                  <a:srgbClr val="6AA84F"/>
                </a:solidFill>
              </a:rPr>
              <a:t>0</a:t>
            </a:r>
            <a:endParaRPr sz="2000" b="1">
              <a:solidFill>
                <a:srgbClr val="6AA84F"/>
              </a:solidFill>
            </a:endParaRPr>
          </a:p>
        </p:txBody>
      </p:sp>
      <p:sp>
        <p:nvSpPr>
          <p:cNvPr id="128" name="Google Shape;128;p14"/>
          <p:cNvSpPr txBox="1"/>
          <p:nvPr/>
        </p:nvSpPr>
        <p:spPr>
          <a:xfrm>
            <a:off x="6161200" y="5775675"/>
            <a:ext cx="2371500" cy="41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a:solidFill>
                  <a:srgbClr val="6AA84F"/>
                </a:solidFill>
              </a:rPr>
              <a:t>a</a:t>
            </a:r>
            <a:endParaRPr sz="2000" b="1">
              <a:solidFill>
                <a:srgbClr val="6AA84F"/>
              </a:solidFill>
            </a:endParaRPr>
          </a:p>
        </p:txBody>
      </p:sp>
      <p:sp>
        <p:nvSpPr>
          <p:cNvPr id="129" name="Google Shape;129;p14"/>
          <p:cNvSpPr txBox="1"/>
          <p:nvPr/>
        </p:nvSpPr>
        <p:spPr>
          <a:xfrm>
            <a:off x="8742900" y="5807700"/>
            <a:ext cx="2371500" cy="41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a:solidFill>
                  <a:srgbClr val="6AA84F"/>
                </a:solidFill>
              </a:rPr>
              <a:t>u</a:t>
            </a:r>
            <a:r>
              <a:rPr lang="en-GB" sz="2000" b="1" baseline="30000">
                <a:solidFill>
                  <a:srgbClr val="6AA84F"/>
                </a:solidFill>
              </a:rPr>
              <a:t>2</a:t>
            </a:r>
            <a:endParaRPr sz="2000" b="1" baseline="30000">
              <a:solidFill>
                <a:srgbClr val="6AA84F"/>
              </a:solidFill>
            </a:endParaRPr>
          </a:p>
        </p:txBody>
      </p:sp>
      <p:sp>
        <p:nvSpPr>
          <p:cNvPr id="130" name="Google Shape;130;p14"/>
          <p:cNvSpPr txBox="1">
            <a:spLocks noGrp="1"/>
          </p:cNvSpPr>
          <p:nvPr>
            <p:ph type="title"/>
          </p:nvPr>
        </p:nvSpPr>
        <p:spPr>
          <a:xfrm>
            <a:off x="1365475" y="0"/>
            <a:ext cx="6800700" cy="6798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GB" dirty="0"/>
              <a:t>Using the Equation of a Line</a:t>
            </a:r>
            <a:endParaRPr dirty="0"/>
          </a:p>
        </p:txBody>
      </p:sp>
      <p:sp>
        <p:nvSpPr>
          <p:cNvPr id="2" name="Oval 1"/>
          <p:cNvSpPr/>
          <p:nvPr/>
        </p:nvSpPr>
        <p:spPr>
          <a:xfrm>
            <a:off x="7953375" y="2854025"/>
            <a:ext cx="485775" cy="1537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6" name="Oval 15"/>
          <p:cNvSpPr/>
          <p:nvPr/>
        </p:nvSpPr>
        <p:spPr>
          <a:xfrm>
            <a:off x="8532700" y="2775788"/>
            <a:ext cx="246651" cy="1537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7" name="Oval 16"/>
          <p:cNvSpPr/>
          <p:nvPr/>
        </p:nvSpPr>
        <p:spPr>
          <a:xfrm>
            <a:off x="8779351" y="2804363"/>
            <a:ext cx="280675" cy="1537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childTnLst>
                                </p:cTn>
                              </p:par>
                              <p:par>
                                <p:cTn id="8" presetID="10" presetClass="entr" presetSubtype="0" fill="hold"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fade">
                                      <p:cBhvr>
                                        <p:cTn id="10" dur="1000"/>
                                        <p:tgtEl>
                                          <p:spTgt spid="128"/>
                                        </p:tgtEl>
                                      </p:cBhvr>
                                    </p:animEffect>
                                  </p:childTnLst>
                                </p:cTn>
                              </p:par>
                              <p:par>
                                <p:cTn id="11" presetID="10" presetClass="entr" presetSubtype="0" fill="hold"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fade">
                                      <p:cBhvr>
                                        <p:cTn id="13" dur="1000"/>
                                        <p:tgtEl>
                                          <p:spTgt spid="129"/>
                                        </p:tgtEl>
                                      </p:cBhvr>
                                    </p:animEffect>
                                  </p:childTnLst>
                                </p:cTn>
                              </p:par>
                              <p:par>
                                <p:cTn id="14" presetID="10" presetClass="entr" presetSubtype="0" fill="hold" nodeType="withEffect">
                                  <p:stCondLst>
                                    <p:cond delay="0"/>
                                  </p:stCondLst>
                                  <p:childTnLst>
                                    <p:set>
                                      <p:cBhvr>
                                        <p:cTn id="15" dur="1" fill="hold">
                                          <p:stCondLst>
                                            <p:cond delay="0"/>
                                          </p:stCondLst>
                                        </p:cTn>
                                        <p:tgtEl>
                                          <p:spTgt spid="126"/>
                                        </p:tgtEl>
                                        <p:attrNameLst>
                                          <p:attrName>style.visibility</p:attrName>
                                        </p:attrNameLst>
                                      </p:cBhvr>
                                      <p:to>
                                        <p:strVal val="visible"/>
                                      </p:to>
                                    </p:set>
                                    <p:animEffect transition="in" filter="fade">
                                      <p:cBhvr>
                                        <p:cTn id="16" dur="1000"/>
                                        <p:tgtEl>
                                          <p:spTgt spid="12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5">
                                            <p:bg/>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5">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5">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5">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5">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5">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uild="p" animBg="1"/>
      <p:bldP spid="2"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5"/>
          <p:cNvSpPr txBox="1">
            <a:spLocks noGrp="1"/>
          </p:cNvSpPr>
          <p:nvPr>
            <p:ph type="title"/>
          </p:nvPr>
        </p:nvSpPr>
        <p:spPr>
          <a:xfrm>
            <a:off x="1365475" y="0"/>
            <a:ext cx="6800700" cy="6798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GB"/>
              <a:t>Summary Quiz</a:t>
            </a:r>
            <a:endParaRPr/>
          </a:p>
        </p:txBody>
      </p:sp>
      <p:sp>
        <p:nvSpPr>
          <p:cNvPr id="137" name="Google Shape;137;p15"/>
          <p:cNvSpPr txBox="1"/>
          <p:nvPr/>
        </p:nvSpPr>
        <p:spPr>
          <a:xfrm>
            <a:off x="316675" y="1055575"/>
            <a:ext cx="11571900" cy="5277900"/>
          </a:xfrm>
          <a:prstGeom prst="rect">
            <a:avLst/>
          </a:prstGeom>
          <a:noFill/>
          <a:ln>
            <a:noFill/>
          </a:ln>
        </p:spPr>
        <p:txBody>
          <a:bodyPr spcFirstLastPara="1" wrap="square" lIns="91425" tIns="91425" rIns="91425" bIns="91425" anchor="t" anchorCtr="0">
            <a:noAutofit/>
          </a:bodyPr>
          <a:lstStyle/>
          <a:p>
            <a:pPr marL="552450" lvl="0" indent="-514350" rtl="0">
              <a:spcBef>
                <a:spcPts val="0"/>
              </a:spcBef>
              <a:spcAft>
                <a:spcPts val="0"/>
              </a:spcAft>
              <a:buSzPts val="3000"/>
              <a:buFont typeface="+mj-lt"/>
              <a:buAutoNum type="arabicPeriod"/>
            </a:pPr>
            <a:r>
              <a:rPr lang="en-GB" sz="3000" dirty="0"/>
              <a:t>Calculate the mean of this set of data: 0.12, 0.14, 0.11</a:t>
            </a:r>
            <a:endParaRPr sz="3000" dirty="0"/>
          </a:p>
          <a:p>
            <a:pPr marL="1428750" lvl="0" indent="-514350" rtl="0">
              <a:spcBef>
                <a:spcPts val="0"/>
              </a:spcBef>
              <a:spcAft>
                <a:spcPts val="0"/>
              </a:spcAft>
              <a:buFont typeface="+mj-lt"/>
              <a:buAutoNum type="arabicPeriod"/>
            </a:pPr>
            <a:endParaRPr sz="3000" b="1" dirty="0">
              <a:solidFill>
                <a:srgbClr val="6AA84F"/>
              </a:solidFill>
            </a:endParaRPr>
          </a:p>
          <a:p>
            <a:pPr marL="552450" lvl="0" indent="-514350" rtl="0">
              <a:spcBef>
                <a:spcPts val="0"/>
              </a:spcBef>
              <a:spcAft>
                <a:spcPts val="0"/>
              </a:spcAft>
              <a:buSzPts val="3000"/>
              <a:buFont typeface="+mj-lt"/>
              <a:buAutoNum type="arabicPeriod"/>
            </a:pPr>
            <a:r>
              <a:rPr lang="en-GB" sz="3000" dirty="0"/>
              <a:t>Define what is meant by a random error</a:t>
            </a:r>
            <a:endParaRPr sz="3000" b="1" dirty="0">
              <a:solidFill>
                <a:srgbClr val="6AA84F"/>
              </a:solidFill>
            </a:endParaRPr>
          </a:p>
          <a:p>
            <a:pPr marL="1428750" lvl="0" indent="-514350" rtl="0">
              <a:spcBef>
                <a:spcPts val="0"/>
              </a:spcBef>
              <a:spcAft>
                <a:spcPts val="0"/>
              </a:spcAft>
              <a:buFont typeface="+mj-lt"/>
              <a:buAutoNum type="arabicPeriod"/>
            </a:pPr>
            <a:endParaRPr sz="3000" b="1" dirty="0">
              <a:solidFill>
                <a:srgbClr val="6AA84F"/>
              </a:solidFill>
            </a:endParaRPr>
          </a:p>
          <a:p>
            <a:pPr marL="552450" lvl="0" indent="-514350" rtl="0">
              <a:spcBef>
                <a:spcPts val="0"/>
              </a:spcBef>
              <a:spcAft>
                <a:spcPts val="0"/>
              </a:spcAft>
              <a:buSzPts val="3000"/>
              <a:buFont typeface="+mj-lt"/>
              <a:buAutoNum type="arabicPeriod"/>
            </a:pPr>
            <a:r>
              <a:rPr lang="en-GB" sz="3000" dirty="0"/>
              <a:t>State 4 rules for graphing</a:t>
            </a:r>
            <a:endParaRPr sz="3000" dirty="0"/>
          </a:p>
          <a:p>
            <a:pPr marL="971550" lvl="0" indent="-514350" rtl="0">
              <a:spcBef>
                <a:spcPts val="0"/>
              </a:spcBef>
              <a:spcAft>
                <a:spcPts val="0"/>
              </a:spcAft>
              <a:buFont typeface="+mj-lt"/>
              <a:buAutoNum type="arabicPeriod"/>
            </a:pPr>
            <a:endParaRPr sz="3000" b="1" dirty="0">
              <a:solidFill>
                <a:srgbClr val="6AA84F"/>
              </a:solidFill>
            </a:endParaRPr>
          </a:p>
          <a:p>
            <a:pPr marL="552450" lvl="0" indent="-514350" rtl="0">
              <a:spcBef>
                <a:spcPts val="0"/>
              </a:spcBef>
              <a:spcAft>
                <a:spcPts val="0"/>
              </a:spcAft>
              <a:buSzPts val="3000"/>
              <a:buFont typeface="+mj-lt"/>
              <a:buAutoNum type="arabicPeriod"/>
            </a:pPr>
            <a:r>
              <a:rPr lang="en-GB" sz="3000" dirty="0"/>
              <a:t>If a student had plotted a graph of force, applied ‘F’ to a spring on the x-axis and extension ‘e’ of the spring on the y-axis, what would the gradient represent? (F= </a:t>
            </a:r>
            <a:r>
              <a:rPr lang="en-GB" sz="3000" dirty="0" err="1"/>
              <a:t>ke</a:t>
            </a:r>
            <a:r>
              <a:rPr lang="en-GB" sz="3000" dirty="0"/>
              <a:t>)</a:t>
            </a:r>
            <a:endParaRPr sz="3000" dirty="0"/>
          </a:p>
          <a:p>
            <a:pPr marL="971550" lvl="0" indent="-514350">
              <a:spcBef>
                <a:spcPts val="0"/>
              </a:spcBef>
              <a:spcAft>
                <a:spcPts val="0"/>
              </a:spcAft>
              <a:buFont typeface="+mj-lt"/>
              <a:buAutoNum type="arabicPeriod"/>
            </a:pPr>
            <a:endParaRPr sz="3000" b="1" dirty="0">
              <a:solidFill>
                <a:srgbClr val="6AA84F"/>
              </a:solidFill>
            </a:endParaRPr>
          </a:p>
        </p:txBody>
      </p:sp>
      <p:sp>
        <p:nvSpPr>
          <p:cNvPr id="4" name="Rectangle 3">
            <a:extLst>
              <a:ext uri="{FF2B5EF4-FFF2-40B4-BE49-F238E27FC236}">
                <a16:creationId xmlns:a16="http://schemas.microsoft.com/office/drawing/2014/main" id="{B2C43EF4-64FC-4B28-BD5B-10B76DA5EDF6}"/>
              </a:ext>
            </a:extLst>
          </p:cNvPr>
          <p:cNvSpPr/>
          <p:nvPr/>
        </p:nvSpPr>
        <p:spPr>
          <a:xfrm>
            <a:off x="5465264" y="132113"/>
            <a:ext cx="4355681" cy="461665"/>
          </a:xfrm>
          <a:prstGeom prst="rect">
            <a:avLst/>
          </a:prstGeom>
        </p:spPr>
        <p:txBody>
          <a:bodyPr wrap="none">
            <a:spAutoFit/>
          </a:bodyPr>
          <a:lstStyle/>
          <a:p>
            <a:pPr algn="ctr"/>
            <a:r>
              <a:rPr lang="en-GB" sz="2400" b="1" dirty="0">
                <a:solidFill>
                  <a:srgbClr val="FF0000"/>
                </a:solidFill>
              </a:rPr>
              <a:t>WORK OUT THE ANSWERS!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6"/>
          <p:cNvSpPr txBox="1">
            <a:spLocks noGrp="1"/>
          </p:cNvSpPr>
          <p:nvPr>
            <p:ph type="title"/>
          </p:nvPr>
        </p:nvSpPr>
        <p:spPr>
          <a:xfrm>
            <a:off x="1365475" y="0"/>
            <a:ext cx="6800700" cy="6798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GB"/>
              <a:t>Summary Quiz Answers</a:t>
            </a:r>
            <a:endParaRPr/>
          </a:p>
        </p:txBody>
      </p:sp>
      <p:sp>
        <p:nvSpPr>
          <p:cNvPr id="144" name="Google Shape;144;p16"/>
          <p:cNvSpPr txBox="1"/>
          <p:nvPr/>
        </p:nvSpPr>
        <p:spPr>
          <a:xfrm>
            <a:off x="316675" y="1055575"/>
            <a:ext cx="11571900" cy="5277900"/>
          </a:xfrm>
          <a:prstGeom prst="rect">
            <a:avLst/>
          </a:prstGeom>
          <a:noFill/>
          <a:ln>
            <a:noFill/>
          </a:ln>
        </p:spPr>
        <p:txBody>
          <a:bodyPr spcFirstLastPara="1" wrap="square" lIns="91425" tIns="91425" rIns="91425" bIns="91425" anchor="t" anchorCtr="0">
            <a:noAutofit/>
          </a:bodyPr>
          <a:lstStyle/>
          <a:p>
            <a:pPr marL="571500" lvl="0" indent="-457200" rtl="0">
              <a:spcBef>
                <a:spcPts val="0"/>
              </a:spcBef>
              <a:spcAft>
                <a:spcPts val="0"/>
              </a:spcAft>
              <a:buSzPts val="1800"/>
              <a:buFont typeface="+mj-lt"/>
              <a:buAutoNum type="arabicPeriod"/>
            </a:pPr>
            <a:r>
              <a:rPr lang="en-GB" sz="2000" dirty="0"/>
              <a:t>Calculate the average to this set of data: 0.12, 0.14, 0.11</a:t>
            </a:r>
            <a:endParaRPr sz="2000" dirty="0"/>
          </a:p>
          <a:p>
            <a:pPr marL="914400" lvl="0" indent="0" rtl="0">
              <a:spcBef>
                <a:spcPts val="0"/>
              </a:spcBef>
              <a:spcAft>
                <a:spcPts val="0"/>
              </a:spcAft>
              <a:buNone/>
            </a:pPr>
            <a:r>
              <a:rPr lang="en-GB" sz="2000" b="1" dirty="0">
                <a:solidFill>
                  <a:srgbClr val="00B050"/>
                </a:solidFill>
              </a:rPr>
              <a:t>0.12</a:t>
            </a:r>
            <a:endParaRPr sz="2000" b="1" dirty="0">
              <a:solidFill>
                <a:srgbClr val="00B050"/>
              </a:solidFill>
            </a:endParaRPr>
          </a:p>
          <a:p>
            <a:pPr marL="571500" lvl="0" indent="-457200" rtl="0">
              <a:spcBef>
                <a:spcPts val="0"/>
              </a:spcBef>
              <a:spcAft>
                <a:spcPts val="0"/>
              </a:spcAft>
              <a:buSzPts val="1800"/>
              <a:buFont typeface="+mj-lt"/>
              <a:buAutoNum type="arabicPeriod" startAt="2"/>
            </a:pPr>
            <a:r>
              <a:rPr lang="en-GB" sz="2000" dirty="0"/>
              <a:t>Define what is meant by a random error.</a:t>
            </a:r>
            <a:endParaRPr sz="2000" dirty="0"/>
          </a:p>
          <a:p>
            <a:pPr marL="914400" lvl="0" indent="0" rtl="0">
              <a:spcBef>
                <a:spcPts val="0"/>
              </a:spcBef>
              <a:spcAft>
                <a:spcPts val="0"/>
              </a:spcAft>
              <a:buNone/>
            </a:pPr>
            <a:r>
              <a:rPr lang="en-GB" sz="2000" b="1" dirty="0">
                <a:solidFill>
                  <a:srgbClr val="00B050"/>
                </a:solidFill>
              </a:rPr>
              <a:t>An error that </a:t>
            </a:r>
            <a:r>
              <a:rPr lang="en-GB" sz="2000" b="1">
                <a:solidFill>
                  <a:srgbClr val="00B050"/>
                </a:solidFill>
              </a:rPr>
              <a:t>is always present </a:t>
            </a:r>
            <a:r>
              <a:rPr lang="en-GB" sz="2000" b="1" dirty="0">
                <a:solidFill>
                  <a:srgbClr val="00B050"/>
                </a:solidFill>
              </a:rPr>
              <a:t>and varies from reading to reading causing a spread of results about a true value OWTTE.</a:t>
            </a:r>
            <a:endParaRPr sz="2000" b="1" dirty="0">
              <a:solidFill>
                <a:srgbClr val="00B050"/>
              </a:solidFill>
            </a:endParaRPr>
          </a:p>
          <a:p>
            <a:pPr marL="571500" lvl="0" indent="-457200" rtl="0">
              <a:spcBef>
                <a:spcPts val="0"/>
              </a:spcBef>
              <a:spcAft>
                <a:spcPts val="0"/>
              </a:spcAft>
              <a:buSzPts val="1800"/>
              <a:buFont typeface="+mj-lt"/>
              <a:buAutoNum type="arabicPeriod" startAt="3"/>
            </a:pPr>
            <a:r>
              <a:rPr lang="en-GB" sz="2000" dirty="0"/>
              <a:t>State 1 of the 4 rules for graphing.</a:t>
            </a:r>
            <a:endParaRPr sz="2000" dirty="0"/>
          </a:p>
          <a:p>
            <a:pPr marL="914400" lvl="0" indent="0" rtl="0">
              <a:spcBef>
                <a:spcPts val="0"/>
              </a:spcBef>
              <a:spcAft>
                <a:spcPts val="0"/>
              </a:spcAft>
              <a:buNone/>
            </a:pPr>
            <a:r>
              <a:rPr lang="en-GB" sz="2000" b="1" dirty="0">
                <a:solidFill>
                  <a:srgbClr val="00B050"/>
                </a:solidFill>
              </a:rPr>
              <a:t>Axis should be labelled with a unit which is separated by a distinguishing mark, e.g. / or ()</a:t>
            </a:r>
            <a:endParaRPr sz="2000" b="1" dirty="0">
              <a:solidFill>
                <a:srgbClr val="00B050"/>
              </a:solidFill>
            </a:endParaRPr>
          </a:p>
          <a:p>
            <a:pPr marL="914400" lvl="0" indent="0" rtl="0">
              <a:spcBef>
                <a:spcPts val="0"/>
              </a:spcBef>
              <a:spcAft>
                <a:spcPts val="0"/>
              </a:spcAft>
              <a:buNone/>
            </a:pPr>
            <a:r>
              <a:rPr lang="en-GB" sz="2000" b="1" dirty="0">
                <a:solidFill>
                  <a:srgbClr val="00B050"/>
                </a:solidFill>
              </a:rPr>
              <a:t>Data points should only be plotted using x or +.</a:t>
            </a:r>
            <a:endParaRPr sz="2000" b="1" dirty="0">
              <a:solidFill>
                <a:srgbClr val="00B050"/>
              </a:solidFill>
            </a:endParaRPr>
          </a:p>
          <a:p>
            <a:pPr marL="914400" lvl="0" indent="0" rtl="0">
              <a:spcBef>
                <a:spcPts val="0"/>
              </a:spcBef>
              <a:spcAft>
                <a:spcPts val="0"/>
              </a:spcAft>
              <a:buNone/>
            </a:pPr>
            <a:r>
              <a:rPr lang="en-GB" sz="2000" b="1" dirty="0">
                <a:solidFill>
                  <a:srgbClr val="00B050"/>
                </a:solidFill>
              </a:rPr>
              <a:t>The plotted points should occupy as much of the graph paper as possible in both the x and y directions.</a:t>
            </a:r>
            <a:endParaRPr sz="2000" b="1" dirty="0">
              <a:solidFill>
                <a:srgbClr val="00B050"/>
              </a:solidFill>
            </a:endParaRPr>
          </a:p>
          <a:p>
            <a:pPr marL="457200" lvl="0" indent="457200" rtl="0">
              <a:spcBef>
                <a:spcPts val="0"/>
              </a:spcBef>
              <a:spcAft>
                <a:spcPts val="0"/>
              </a:spcAft>
              <a:buNone/>
            </a:pPr>
            <a:r>
              <a:rPr lang="en-GB" sz="2000" b="1" dirty="0">
                <a:solidFill>
                  <a:srgbClr val="00B050"/>
                </a:solidFill>
              </a:rPr>
              <a:t>A line of best fit should be drawn</a:t>
            </a:r>
            <a:endParaRPr sz="2000" b="1" dirty="0">
              <a:solidFill>
                <a:srgbClr val="00B050"/>
              </a:solidFill>
            </a:endParaRPr>
          </a:p>
          <a:p>
            <a:pPr marL="571500" lvl="0" indent="-457200" rtl="0">
              <a:spcBef>
                <a:spcPts val="0"/>
              </a:spcBef>
              <a:spcAft>
                <a:spcPts val="0"/>
              </a:spcAft>
              <a:buSzPts val="1800"/>
              <a:buFont typeface="+mj-lt"/>
              <a:buAutoNum type="arabicPeriod" startAt="4"/>
            </a:pPr>
            <a:r>
              <a:rPr lang="en-GB" sz="2000" dirty="0"/>
              <a:t>If a student had plotted a graph of force, applied ‘F’ to a spring on the x-axis and extension ‘e’ of the spring on the y-axis, what would the gradient represent? (F= </a:t>
            </a:r>
            <a:r>
              <a:rPr lang="en-GB" sz="2000" dirty="0" err="1"/>
              <a:t>ke</a:t>
            </a:r>
            <a:r>
              <a:rPr lang="en-GB" sz="2000" dirty="0"/>
              <a:t>)</a:t>
            </a:r>
            <a:endParaRPr sz="2000" dirty="0"/>
          </a:p>
          <a:p>
            <a:pPr marL="457200" lvl="0" indent="457200" rtl="0">
              <a:spcBef>
                <a:spcPts val="0"/>
              </a:spcBef>
              <a:spcAft>
                <a:spcPts val="0"/>
              </a:spcAft>
              <a:buNone/>
            </a:pPr>
            <a:r>
              <a:rPr lang="en-GB" sz="2000" b="1" dirty="0">
                <a:solidFill>
                  <a:srgbClr val="00B050"/>
                </a:solidFill>
              </a:rPr>
              <a:t>1/k</a:t>
            </a:r>
            <a:endParaRPr sz="2000" b="1" dirty="0">
              <a:solidFill>
                <a:srgbClr val="00B050"/>
              </a:solidFill>
            </a:endParaRPr>
          </a:p>
        </p:txBody>
      </p:sp>
    </p:spTree>
    <p:extLst>
      <p:ext uri="{BB962C8B-B14F-4D97-AF65-F5344CB8AC3E}">
        <p14:creationId xmlns:p14="http://schemas.microsoft.com/office/powerpoint/2010/main" val="1801819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7" name="Google Shape;47;p6"/>
          <p:cNvPicPr preferRelativeResize="0"/>
          <p:nvPr/>
        </p:nvPicPr>
        <p:blipFill rotWithShape="1">
          <a:blip r:embed="rId3">
            <a:alphaModFix/>
          </a:blip>
          <a:srcRect t="50000"/>
          <a:stretch/>
        </p:blipFill>
        <p:spPr>
          <a:xfrm>
            <a:off x="2402325" y="1114150"/>
            <a:ext cx="7149126" cy="2747525"/>
          </a:xfrm>
          <a:prstGeom prst="rect">
            <a:avLst/>
          </a:prstGeom>
          <a:noFill/>
          <a:ln>
            <a:noFill/>
          </a:ln>
        </p:spPr>
      </p:pic>
      <p:sp>
        <p:nvSpPr>
          <p:cNvPr id="48" name="Google Shape;48;p6"/>
          <p:cNvSpPr txBox="1"/>
          <p:nvPr/>
        </p:nvSpPr>
        <p:spPr>
          <a:xfrm>
            <a:off x="367775" y="4056400"/>
            <a:ext cx="11368800" cy="72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800" dirty="0"/>
              <a:t>Presentation 2:</a:t>
            </a:r>
          </a:p>
          <a:p>
            <a:pPr marL="0" lvl="0" indent="0" algn="ctr" rtl="0">
              <a:spcBef>
                <a:spcPts val="0"/>
              </a:spcBef>
              <a:spcAft>
                <a:spcPts val="0"/>
              </a:spcAft>
              <a:buNone/>
            </a:pPr>
            <a:r>
              <a:rPr lang="en-GB" sz="4800" dirty="0"/>
              <a:t>Essential Practical Skills </a:t>
            </a:r>
            <a:endParaRPr sz="4800" dirty="0"/>
          </a:p>
          <a:p>
            <a:pPr marL="0" lvl="0" indent="0" algn="ctr" rtl="0">
              <a:spcBef>
                <a:spcPts val="0"/>
              </a:spcBef>
              <a:spcAft>
                <a:spcPts val="0"/>
              </a:spcAft>
              <a:buNone/>
            </a:pPr>
            <a:r>
              <a:rPr lang="en-GB" sz="4800" dirty="0"/>
              <a:t>for A Level Physics </a:t>
            </a:r>
            <a:endParaRPr sz="4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8"/>
          <p:cNvSpPr txBox="1"/>
          <p:nvPr/>
        </p:nvSpPr>
        <p:spPr>
          <a:xfrm>
            <a:off x="1445875" y="76200"/>
            <a:ext cx="6230700" cy="486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400" b="1"/>
              <a:t>Recording Data</a:t>
            </a: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p:txBody>
      </p:sp>
      <p:pic>
        <p:nvPicPr>
          <p:cNvPr id="61" name="Google Shape;61;p8"/>
          <p:cNvPicPr preferRelativeResize="0"/>
          <p:nvPr/>
        </p:nvPicPr>
        <p:blipFill>
          <a:blip r:embed="rId3">
            <a:alphaModFix/>
          </a:blip>
          <a:stretch>
            <a:fillRect/>
          </a:stretch>
        </p:blipFill>
        <p:spPr>
          <a:xfrm>
            <a:off x="1445888" y="2169937"/>
            <a:ext cx="8676476" cy="2518125"/>
          </a:xfrm>
          <a:prstGeom prst="rect">
            <a:avLst/>
          </a:prstGeom>
          <a:noFill/>
          <a:ln>
            <a:noFill/>
          </a:ln>
        </p:spPr>
      </p:pic>
      <p:sp>
        <p:nvSpPr>
          <p:cNvPr id="62" name="Google Shape;62;p8"/>
          <p:cNvSpPr txBox="1"/>
          <p:nvPr/>
        </p:nvSpPr>
        <p:spPr>
          <a:xfrm>
            <a:off x="237975" y="4867650"/>
            <a:ext cx="11754300" cy="1635900"/>
          </a:xfrm>
          <a:prstGeom prst="rect">
            <a:avLst/>
          </a:prstGeom>
          <a:solidFill>
            <a:srgbClr val="FCE5CD"/>
          </a:solidFill>
          <a:ln>
            <a:noFill/>
          </a:ln>
        </p:spPr>
        <p:txBody>
          <a:bodyPr spcFirstLastPara="1" wrap="square" lIns="91425" tIns="91425" rIns="91425" bIns="91425" anchor="t" anchorCtr="0">
            <a:noAutofit/>
          </a:bodyPr>
          <a:lstStyle/>
          <a:p>
            <a:pPr marL="0" lvl="0" indent="0">
              <a:spcBef>
                <a:spcPts val="0"/>
              </a:spcBef>
              <a:spcAft>
                <a:spcPts val="0"/>
              </a:spcAft>
              <a:buNone/>
            </a:pPr>
            <a:r>
              <a:rPr lang="en-GB" sz="2400" dirty="0"/>
              <a:t>Spot the 4 deliberate mistakes in the results table - (HINT - Only 1 mistake is a type of calculation error)</a:t>
            </a:r>
            <a:endParaRPr sz="2400" dirty="0"/>
          </a:p>
          <a:p>
            <a:pPr marL="0" lvl="0" indent="0">
              <a:spcBef>
                <a:spcPts val="0"/>
              </a:spcBef>
              <a:spcAft>
                <a:spcPts val="0"/>
              </a:spcAft>
              <a:buNone/>
            </a:pPr>
            <a:r>
              <a:rPr lang="en-GB" sz="2400" b="1" dirty="0"/>
              <a:t>Going deeper</a:t>
            </a:r>
            <a:r>
              <a:rPr lang="en-GB" sz="2400" dirty="0"/>
              <a:t>… How could the table be improved further? Can you write a set of table rules?</a:t>
            </a:r>
            <a:endParaRPr sz="2400" dirty="0"/>
          </a:p>
        </p:txBody>
      </p:sp>
      <p:sp>
        <p:nvSpPr>
          <p:cNvPr id="63" name="Google Shape;63;p8"/>
          <p:cNvSpPr txBox="1"/>
          <p:nvPr/>
        </p:nvSpPr>
        <p:spPr>
          <a:xfrm>
            <a:off x="237975" y="995175"/>
            <a:ext cx="1514400" cy="995100"/>
          </a:xfrm>
          <a:prstGeom prst="rect">
            <a:avLst/>
          </a:prstGeom>
          <a:solidFill>
            <a:srgbClr val="FCE5CD"/>
          </a:solidFill>
          <a:ln>
            <a:noFill/>
          </a:ln>
        </p:spPr>
        <p:txBody>
          <a:bodyPr spcFirstLastPara="1" wrap="square" lIns="91425" tIns="91425" rIns="91425" bIns="91425" anchor="t" anchorCtr="0">
            <a:noAutofit/>
          </a:bodyPr>
          <a:lstStyle/>
          <a:p>
            <a:pPr marL="0" lvl="0" indent="0">
              <a:spcBef>
                <a:spcPts val="0"/>
              </a:spcBef>
              <a:spcAft>
                <a:spcPts val="0"/>
              </a:spcAft>
              <a:buNone/>
            </a:pPr>
            <a:r>
              <a:rPr lang="en-GB" b="1" i="1"/>
              <a:t>Missing units </a:t>
            </a:r>
            <a:r>
              <a:rPr lang="en-GB"/>
              <a:t>- Every column heading must have units.</a:t>
            </a:r>
            <a:endParaRPr/>
          </a:p>
        </p:txBody>
      </p:sp>
      <p:sp>
        <p:nvSpPr>
          <p:cNvPr id="64" name="Google Shape;64;p8"/>
          <p:cNvSpPr txBox="1"/>
          <p:nvPr/>
        </p:nvSpPr>
        <p:spPr>
          <a:xfrm>
            <a:off x="3635475" y="812250"/>
            <a:ext cx="2140800" cy="995100"/>
          </a:xfrm>
          <a:prstGeom prst="rect">
            <a:avLst/>
          </a:prstGeom>
          <a:solidFill>
            <a:srgbClr val="FCE5CD"/>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b="1" i="1" dirty="0"/>
              <a:t>Inconsistent precision </a:t>
            </a:r>
            <a:r>
              <a:rPr lang="en-GB" dirty="0"/>
              <a:t>- Each measurement should be made to the same level of precision.</a:t>
            </a:r>
            <a:endParaRPr dirty="0"/>
          </a:p>
        </p:txBody>
      </p:sp>
      <p:sp>
        <p:nvSpPr>
          <p:cNvPr id="65" name="Google Shape;65;p8"/>
          <p:cNvSpPr txBox="1"/>
          <p:nvPr/>
        </p:nvSpPr>
        <p:spPr>
          <a:xfrm>
            <a:off x="6740925" y="276225"/>
            <a:ext cx="2929500" cy="1444275"/>
          </a:xfrm>
          <a:prstGeom prst="rect">
            <a:avLst/>
          </a:prstGeom>
          <a:solidFill>
            <a:srgbClr val="FCE5CD"/>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b="1" i="1" dirty="0"/>
              <a:t>Increased significant figures </a:t>
            </a:r>
            <a:r>
              <a:rPr lang="en-GB" dirty="0"/>
              <a:t>– </a:t>
            </a:r>
          </a:p>
          <a:p>
            <a:pPr marL="0" lvl="0" indent="0" rtl="0">
              <a:spcBef>
                <a:spcPts val="0"/>
              </a:spcBef>
              <a:spcAft>
                <a:spcPts val="0"/>
              </a:spcAft>
              <a:buNone/>
            </a:pPr>
            <a:r>
              <a:rPr lang="en-GB" dirty="0"/>
              <a:t>A calculation answer cannot have more significant figures than the numbers used in it. Here the average has more </a:t>
            </a:r>
            <a:r>
              <a:rPr lang="en-GB" dirty="0" err="1"/>
              <a:t>s.f.</a:t>
            </a:r>
            <a:r>
              <a:rPr lang="en-GB" dirty="0"/>
              <a:t> than the repeats.</a:t>
            </a:r>
            <a:endParaRPr dirty="0"/>
          </a:p>
        </p:txBody>
      </p:sp>
      <p:sp>
        <p:nvSpPr>
          <p:cNvPr id="66" name="Google Shape;66;p8"/>
          <p:cNvSpPr txBox="1"/>
          <p:nvPr/>
        </p:nvSpPr>
        <p:spPr>
          <a:xfrm>
            <a:off x="10354575" y="2676074"/>
            <a:ext cx="1637700" cy="1267275"/>
          </a:xfrm>
          <a:prstGeom prst="rect">
            <a:avLst/>
          </a:prstGeom>
          <a:solidFill>
            <a:srgbClr val="FCE5CD"/>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b="1" i="1" dirty="0"/>
              <a:t>Incorrect mean </a:t>
            </a:r>
            <a:r>
              <a:rPr lang="en-GB" dirty="0"/>
              <a:t>– The mean should be calculated ignoring any anomalies.</a:t>
            </a:r>
            <a:endParaRPr dirty="0"/>
          </a:p>
        </p:txBody>
      </p:sp>
      <p:cxnSp>
        <p:nvCxnSpPr>
          <p:cNvPr id="67" name="Google Shape;67;p8"/>
          <p:cNvCxnSpPr>
            <a:stCxn id="63" idx="2"/>
          </p:cNvCxnSpPr>
          <p:nvPr/>
        </p:nvCxnSpPr>
        <p:spPr>
          <a:xfrm>
            <a:off x="995175" y="1990275"/>
            <a:ext cx="1189800" cy="573300"/>
          </a:xfrm>
          <a:prstGeom prst="straightConnector1">
            <a:avLst/>
          </a:prstGeom>
          <a:noFill/>
          <a:ln w="76200" cap="flat" cmpd="sng">
            <a:solidFill>
              <a:schemeClr val="accent6"/>
            </a:solidFill>
            <a:prstDash val="solid"/>
            <a:round/>
            <a:headEnd type="none" w="med" len="med"/>
            <a:tailEnd type="triangle" w="med" len="med"/>
          </a:ln>
        </p:spPr>
      </p:cxnSp>
      <p:cxnSp>
        <p:nvCxnSpPr>
          <p:cNvPr id="68" name="Google Shape;68;p8"/>
          <p:cNvCxnSpPr>
            <a:stCxn id="64" idx="2"/>
          </p:cNvCxnSpPr>
          <p:nvPr/>
        </p:nvCxnSpPr>
        <p:spPr>
          <a:xfrm>
            <a:off x="4705875" y="1807350"/>
            <a:ext cx="397350" cy="1633125"/>
          </a:xfrm>
          <a:prstGeom prst="straightConnector1">
            <a:avLst/>
          </a:prstGeom>
          <a:noFill/>
          <a:ln w="76200" cap="flat" cmpd="sng">
            <a:solidFill>
              <a:schemeClr val="accent6"/>
            </a:solidFill>
            <a:prstDash val="solid"/>
            <a:round/>
            <a:headEnd type="none" w="med" len="med"/>
            <a:tailEnd type="triangle" w="med" len="med"/>
          </a:ln>
        </p:spPr>
      </p:cxnSp>
      <p:cxnSp>
        <p:nvCxnSpPr>
          <p:cNvPr id="69" name="Google Shape;69;p8"/>
          <p:cNvCxnSpPr>
            <a:stCxn id="65" idx="2"/>
          </p:cNvCxnSpPr>
          <p:nvPr/>
        </p:nvCxnSpPr>
        <p:spPr>
          <a:xfrm flipH="1">
            <a:off x="7723501" y="1720500"/>
            <a:ext cx="482174" cy="1264925"/>
          </a:xfrm>
          <a:prstGeom prst="straightConnector1">
            <a:avLst/>
          </a:prstGeom>
          <a:noFill/>
          <a:ln w="76200" cap="flat" cmpd="sng">
            <a:solidFill>
              <a:schemeClr val="accent6"/>
            </a:solidFill>
            <a:prstDash val="solid"/>
            <a:round/>
            <a:headEnd type="none" w="med" len="med"/>
            <a:tailEnd type="triangle" w="med" len="med"/>
          </a:ln>
        </p:spPr>
      </p:cxnSp>
      <p:cxnSp>
        <p:nvCxnSpPr>
          <p:cNvPr id="70" name="Google Shape;70;p8"/>
          <p:cNvCxnSpPr>
            <a:stCxn id="66" idx="1"/>
          </p:cNvCxnSpPr>
          <p:nvPr/>
        </p:nvCxnSpPr>
        <p:spPr>
          <a:xfrm flipH="1">
            <a:off x="7961475" y="3309712"/>
            <a:ext cx="2393100" cy="1127588"/>
          </a:xfrm>
          <a:prstGeom prst="straightConnector1">
            <a:avLst/>
          </a:prstGeom>
          <a:noFill/>
          <a:ln w="76200" cap="flat" cmpd="sng">
            <a:solidFill>
              <a:schemeClr val="accent6"/>
            </a:solidFill>
            <a:prstDash val="solid"/>
            <a:round/>
            <a:headEnd type="none" w="med" len="med"/>
            <a:tailEnd type="triangle" w="med" len="med"/>
          </a:ln>
        </p:spPr>
      </p:cxnSp>
      <p:sp>
        <p:nvSpPr>
          <p:cNvPr id="2" name="TextBox 1"/>
          <p:cNvSpPr txBox="1"/>
          <p:nvPr/>
        </p:nvSpPr>
        <p:spPr>
          <a:xfrm>
            <a:off x="9179142" y="2574750"/>
            <a:ext cx="892683" cy="400110"/>
          </a:xfrm>
          <a:prstGeom prst="rect">
            <a:avLst/>
          </a:prstGeom>
          <a:solidFill>
            <a:schemeClr val="bg1"/>
          </a:solidFill>
          <a:ln>
            <a:solidFill>
              <a:schemeClr val="bg1"/>
            </a:solidFill>
          </a:ln>
        </p:spPr>
        <p:txBody>
          <a:bodyPr wrap="square" rtlCol="0">
            <a:spAutoFit/>
          </a:bodyPr>
          <a:lstStyle/>
          <a:p>
            <a:r>
              <a:rPr lang="en-GB" sz="2000" dirty="0"/>
              <a:t>(ms</a:t>
            </a:r>
            <a:r>
              <a:rPr lang="en-GB" sz="2000" baseline="30000" dirty="0"/>
              <a:t>-1</a:t>
            </a:r>
            <a:r>
              <a:rPr lang="en-GB" sz="20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10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1000"/>
                                        <p:tgtEl>
                                          <p:spTgt spid="65"/>
                                        </p:tgtEl>
                                      </p:cBhvr>
                                    </p:animEffect>
                                  </p:childTnLst>
                                </p:cTn>
                              </p:par>
                              <p:par>
                                <p:cTn id="14" presetID="10" presetClass="entr" presetSubtype="0" fill="hold"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childTnLst>
                                </p:cTn>
                              </p:par>
                              <p:par>
                                <p:cTn id="17" presetID="10"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1000"/>
                                        <p:tgtEl>
                                          <p:spTgt spid="67"/>
                                        </p:tgtEl>
                                      </p:cBhvr>
                                    </p:animEffect>
                                  </p:childTnLst>
                                </p:cTn>
                              </p:par>
                              <p:par>
                                <p:cTn id="20" presetID="10"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childTnLst>
                                </p:cTn>
                              </p:par>
                              <p:par>
                                <p:cTn id="23" presetID="10"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1000"/>
                                        <p:tgtEl>
                                          <p:spTgt spid="69"/>
                                        </p:tgtEl>
                                      </p:cBhvr>
                                    </p:animEffect>
                                  </p:childTnLst>
                                </p:cTn>
                              </p:par>
                              <p:par>
                                <p:cTn id="26" presetID="10" presetClass="entr" presetSubtype="0" fill="hold"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9"/>
          <p:cNvSpPr txBox="1">
            <a:spLocks noGrp="1"/>
          </p:cNvSpPr>
          <p:nvPr>
            <p:ph type="title"/>
          </p:nvPr>
        </p:nvSpPr>
        <p:spPr>
          <a:xfrm>
            <a:off x="1365475" y="0"/>
            <a:ext cx="6800700" cy="679800"/>
          </a:xfrm>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n-GB" dirty="0"/>
              <a:t>Rules for Results Tables</a:t>
            </a:r>
            <a:endParaRPr dirty="0"/>
          </a:p>
        </p:txBody>
      </p:sp>
      <p:sp>
        <p:nvSpPr>
          <p:cNvPr id="77" name="Google Shape;77;p9"/>
          <p:cNvSpPr txBox="1">
            <a:spLocks noGrp="1"/>
          </p:cNvSpPr>
          <p:nvPr>
            <p:ph type="body" idx="1"/>
          </p:nvPr>
        </p:nvSpPr>
        <p:spPr>
          <a:xfrm>
            <a:off x="239151" y="771800"/>
            <a:ext cx="11459947" cy="4143099"/>
          </a:xfrm>
          <a:prstGeom prst="rect">
            <a:avLst/>
          </a:prstGeom>
        </p:spPr>
        <p:txBody>
          <a:bodyPr spcFirstLastPara="1" wrap="square" lIns="91425" tIns="45700" rIns="91425" bIns="45700" anchor="t" anchorCtr="0">
            <a:noAutofit/>
          </a:bodyPr>
          <a:lstStyle/>
          <a:p>
            <a:pPr marL="457200" lvl="0" indent="-342900" rtl="0">
              <a:spcBef>
                <a:spcPts val="1000"/>
              </a:spcBef>
              <a:spcAft>
                <a:spcPts val="0"/>
              </a:spcAft>
              <a:buSzPts val="1800"/>
              <a:buAutoNum type="arabicPeriod"/>
            </a:pPr>
            <a:r>
              <a:rPr lang="en-GB" sz="2000" dirty="0"/>
              <a:t>Tables should have clear headings with units indicated using a distinguishing mark before the unit, e.g. / or ()</a:t>
            </a:r>
            <a:endParaRPr sz="2000" dirty="0"/>
          </a:p>
          <a:p>
            <a:pPr marL="457200" lvl="0" indent="-342900" rtl="0">
              <a:spcBef>
                <a:spcPts val="0"/>
              </a:spcBef>
              <a:spcAft>
                <a:spcPts val="0"/>
              </a:spcAft>
              <a:buSzPts val="1800"/>
              <a:buAutoNum type="arabicPeriod"/>
            </a:pPr>
            <a:r>
              <a:rPr lang="en-GB" sz="2000" dirty="0"/>
              <a:t>It is good practice to draw a table before an experiment commences and then enter data straight into the table. </a:t>
            </a:r>
            <a:endParaRPr sz="2000" dirty="0"/>
          </a:p>
          <a:p>
            <a:pPr marL="914400" lvl="1" indent="-342900" rtl="0">
              <a:spcBef>
                <a:spcPts val="0"/>
              </a:spcBef>
              <a:spcAft>
                <a:spcPts val="0"/>
              </a:spcAft>
              <a:buSzPts val="1800"/>
              <a:buAutoNum type="alphaLcPeriod"/>
            </a:pPr>
            <a:r>
              <a:rPr lang="en-GB" sz="2000" dirty="0"/>
              <a:t>This may mean that you record results in an non-ascending or descending order which is fine when working in a lab book.</a:t>
            </a:r>
            <a:endParaRPr sz="2000" dirty="0"/>
          </a:p>
          <a:p>
            <a:pPr marL="914400" lvl="1" indent="-342900" rtl="0">
              <a:spcBef>
                <a:spcPts val="0"/>
              </a:spcBef>
              <a:spcAft>
                <a:spcPts val="0"/>
              </a:spcAft>
              <a:buSzPts val="1800"/>
              <a:buAutoNum type="alphaLcPeriod"/>
            </a:pPr>
            <a:r>
              <a:rPr lang="en-GB" sz="2000" dirty="0"/>
              <a:t>If you were to present the table or to use it to identify patterns, rewriting in ascending or descending order after the experiment would be helpful.</a:t>
            </a:r>
            <a:endParaRPr sz="2000" dirty="0"/>
          </a:p>
          <a:p>
            <a:pPr marL="457200" lvl="0" indent="-342900" rtl="0">
              <a:spcBef>
                <a:spcPts val="0"/>
              </a:spcBef>
              <a:spcAft>
                <a:spcPts val="0"/>
              </a:spcAft>
              <a:buSzPts val="1800"/>
              <a:buAutoNum type="arabicPeriod"/>
            </a:pPr>
            <a:r>
              <a:rPr lang="en-GB" sz="2000" dirty="0"/>
              <a:t>The independent variable should be in the left hand column.</a:t>
            </a:r>
            <a:endParaRPr sz="2000" dirty="0"/>
          </a:p>
          <a:p>
            <a:pPr marL="457200" lvl="0" indent="-342900" rtl="0">
              <a:spcBef>
                <a:spcPts val="0"/>
              </a:spcBef>
              <a:spcAft>
                <a:spcPts val="0"/>
              </a:spcAft>
              <a:buSzPts val="1800"/>
              <a:buAutoNum type="arabicPeriod"/>
            </a:pPr>
            <a:r>
              <a:rPr lang="en-GB" sz="2000" dirty="0"/>
              <a:t>The body of the table should not contain any units </a:t>
            </a:r>
            <a:endParaRPr sz="2000" dirty="0"/>
          </a:p>
          <a:p>
            <a:pPr marL="457200" lvl="0" indent="-342900" rtl="0">
              <a:spcBef>
                <a:spcPts val="0"/>
              </a:spcBef>
              <a:spcAft>
                <a:spcPts val="0"/>
              </a:spcAft>
              <a:buSzPts val="1800"/>
              <a:buAutoNum type="arabicPeriod"/>
            </a:pPr>
            <a:r>
              <a:rPr lang="en-GB" sz="2000" dirty="0"/>
              <a:t>Data within a column should be recorded to the same number of decimal places which is determined by the resolution of the measuring instrument used.</a:t>
            </a:r>
            <a:endParaRPr sz="2000" dirty="0"/>
          </a:p>
          <a:p>
            <a:pPr marL="457200" lvl="0" indent="-342900" rtl="0">
              <a:spcBef>
                <a:spcPts val="0"/>
              </a:spcBef>
              <a:spcAft>
                <a:spcPts val="0"/>
              </a:spcAft>
              <a:buSzPts val="1800"/>
              <a:buAutoNum type="arabicPeriod"/>
            </a:pPr>
            <a:r>
              <a:rPr lang="en-GB" sz="2000" dirty="0"/>
              <a:t>Any data which is a calculation from other data in the table should not be recorded to more significant figures.</a:t>
            </a:r>
          </a:p>
          <a:p>
            <a:pPr marL="114300" lvl="0" indent="0" algn="r" rtl="0">
              <a:spcBef>
                <a:spcPts val="0"/>
              </a:spcBef>
              <a:spcAft>
                <a:spcPts val="0"/>
              </a:spcAft>
              <a:buSzPts val="1800"/>
            </a:pPr>
            <a:r>
              <a:rPr lang="en-GB" sz="900" dirty="0"/>
              <a:t>Adapted from AQA Practical Skills Handbook.</a:t>
            </a:r>
            <a:endParaRPr sz="900" dirty="0"/>
          </a:p>
          <a:p>
            <a:pPr marL="0" lvl="0" indent="0">
              <a:spcBef>
                <a:spcPts val="1000"/>
              </a:spcBef>
              <a:spcAft>
                <a:spcPts val="0"/>
              </a:spcAft>
              <a:buNone/>
            </a:pPr>
            <a:r>
              <a:rPr lang="en-GB" sz="2400" dirty="0">
                <a:solidFill>
                  <a:schemeClr val="accent6">
                    <a:lumMod val="75000"/>
                  </a:schemeClr>
                </a:solidFill>
              </a:rPr>
              <a:t>Going deeper - What is the uncertainty in your measurement? This is determined by the resolution of your measuring instrument and could be recorded along with the heading and unit too!</a:t>
            </a:r>
            <a:endParaRPr sz="2400" dirty="0">
              <a:solidFill>
                <a:schemeClr val="accent6">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0"/>
          <p:cNvSpPr txBox="1"/>
          <p:nvPr/>
        </p:nvSpPr>
        <p:spPr>
          <a:xfrm>
            <a:off x="-1" y="877684"/>
            <a:ext cx="7251895" cy="48654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SzPts val="1800"/>
              <a:buAutoNum type="arabicPeriod"/>
            </a:pPr>
            <a:r>
              <a:rPr lang="en-GB" sz="2000" dirty="0"/>
              <a:t>Axis should be labelled with a unit which is separated by a distinguishing mark, e.g. / or ()</a:t>
            </a:r>
            <a:endParaRPr sz="2000" dirty="0"/>
          </a:p>
          <a:p>
            <a:pPr marL="457200" lvl="0" indent="-342900" rtl="0">
              <a:spcBef>
                <a:spcPts val="0"/>
              </a:spcBef>
              <a:spcAft>
                <a:spcPts val="0"/>
              </a:spcAft>
              <a:buSzPts val="1800"/>
              <a:buAutoNum type="arabicPeriod"/>
            </a:pPr>
            <a:r>
              <a:rPr lang="en-GB" sz="2000" dirty="0"/>
              <a:t>Data points should only be plotted using x or +.</a:t>
            </a:r>
            <a:endParaRPr sz="2000" dirty="0"/>
          </a:p>
          <a:p>
            <a:pPr marL="457200" lvl="0" indent="-342900" rtl="0">
              <a:spcBef>
                <a:spcPts val="0"/>
              </a:spcBef>
              <a:spcAft>
                <a:spcPts val="0"/>
              </a:spcAft>
              <a:buSzPts val="1800"/>
              <a:buAutoNum type="arabicPeriod"/>
            </a:pPr>
            <a:r>
              <a:rPr lang="en-GB" sz="2000" dirty="0"/>
              <a:t>The </a:t>
            </a:r>
            <a:r>
              <a:rPr lang="en-GB" sz="2000" b="1" dirty="0"/>
              <a:t>plotted points</a:t>
            </a:r>
            <a:r>
              <a:rPr lang="en-GB" sz="2000" dirty="0"/>
              <a:t> should occupy as much of the graph paper as possible in both the x and y directions.</a:t>
            </a:r>
            <a:endParaRPr sz="2000" dirty="0"/>
          </a:p>
          <a:p>
            <a:pPr marL="914400" lvl="1" indent="-342900" rtl="0">
              <a:spcBef>
                <a:spcPts val="0"/>
              </a:spcBef>
              <a:spcAft>
                <a:spcPts val="0"/>
              </a:spcAft>
              <a:buSzPts val="1800"/>
              <a:buAutoNum type="alphaLcPeriod"/>
            </a:pPr>
            <a:r>
              <a:rPr lang="en-GB" sz="2000" dirty="0"/>
              <a:t>Use at least half of the graph paper in both the x and y direction </a:t>
            </a:r>
            <a:endParaRPr sz="2000" dirty="0"/>
          </a:p>
          <a:p>
            <a:pPr marL="914400" lvl="1" indent="-342900" rtl="0">
              <a:spcBef>
                <a:spcPts val="0"/>
              </a:spcBef>
              <a:spcAft>
                <a:spcPts val="0"/>
              </a:spcAft>
              <a:buSzPts val="1800"/>
              <a:buAutoNum type="alphaLcPeriod"/>
            </a:pPr>
            <a:r>
              <a:rPr lang="en-GB" sz="2000" dirty="0"/>
              <a:t>Use a sensible scale - multiples of 1,2,5,10,20,50 etc.</a:t>
            </a:r>
            <a:endParaRPr sz="2000" dirty="0"/>
          </a:p>
          <a:p>
            <a:pPr marL="914400" lvl="1" indent="-342900" rtl="0">
              <a:spcBef>
                <a:spcPts val="0"/>
              </a:spcBef>
              <a:spcAft>
                <a:spcPts val="0"/>
              </a:spcAft>
              <a:buSzPts val="1800"/>
              <a:buAutoNum type="alphaLcPeriod"/>
            </a:pPr>
            <a:r>
              <a:rPr lang="en-GB" sz="2000" dirty="0"/>
              <a:t>Axis do not have to start at (0,0) but be careful if you need to work out the y-intercept.</a:t>
            </a:r>
            <a:endParaRPr sz="2000" dirty="0"/>
          </a:p>
          <a:p>
            <a:pPr marL="457200" lvl="0" indent="-342900" rtl="0">
              <a:spcBef>
                <a:spcPts val="0"/>
              </a:spcBef>
              <a:spcAft>
                <a:spcPts val="0"/>
              </a:spcAft>
              <a:buSzPts val="1800"/>
              <a:buAutoNum type="arabicPeriod"/>
            </a:pPr>
            <a:r>
              <a:rPr lang="en-GB" sz="2000" dirty="0"/>
              <a:t>A line of best fit should be drawn</a:t>
            </a:r>
            <a:endParaRPr sz="2000" dirty="0"/>
          </a:p>
          <a:p>
            <a:pPr marL="914400" lvl="1" indent="-342900" rtl="0">
              <a:spcBef>
                <a:spcPts val="0"/>
              </a:spcBef>
              <a:spcAft>
                <a:spcPts val="0"/>
              </a:spcAft>
              <a:buSzPts val="1800"/>
              <a:buAutoNum type="alphaLcPeriod"/>
            </a:pPr>
            <a:r>
              <a:rPr lang="en-GB" sz="2000" dirty="0"/>
              <a:t>Use a thin pencil line</a:t>
            </a:r>
            <a:endParaRPr sz="2000" dirty="0"/>
          </a:p>
          <a:p>
            <a:pPr marL="914400" lvl="1" indent="-342900" rtl="0">
              <a:spcBef>
                <a:spcPts val="0"/>
              </a:spcBef>
              <a:spcAft>
                <a:spcPts val="0"/>
              </a:spcAft>
              <a:buSzPts val="1800"/>
              <a:buAutoNum type="alphaLcPeriod"/>
            </a:pPr>
            <a:r>
              <a:rPr lang="en-GB" sz="2000" dirty="0"/>
              <a:t>Ignore anomalies and don’t force it through every plotted point</a:t>
            </a:r>
            <a:endParaRPr sz="2000" dirty="0"/>
          </a:p>
          <a:p>
            <a:pPr marL="914400" lvl="1" indent="-342900" rtl="0">
              <a:spcBef>
                <a:spcPts val="0"/>
              </a:spcBef>
              <a:spcAft>
                <a:spcPts val="0"/>
              </a:spcAft>
              <a:buSzPts val="1800"/>
              <a:buAutoNum type="alphaLcPeriod"/>
            </a:pPr>
            <a:r>
              <a:rPr lang="en-GB" sz="2000" dirty="0"/>
              <a:t>Have roughly the same number of points on either side</a:t>
            </a:r>
            <a:endParaRPr sz="2000" dirty="0"/>
          </a:p>
          <a:p>
            <a:pPr marL="914400" lvl="1" indent="-342900">
              <a:spcBef>
                <a:spcPts val="0"/>
              </a:spcBef>
              <a:spcAft>
                <a:spcPts val="0"/>
              </a:spcAft>
              <a:buSzPts val="1800"/>
              <a:buAutoNum type="alphaLcPeriod"/>
            </a:pPr>
            <a:r>
              <a:rPr lang="en-GB" sz="2000" dirty="0"/>
              <a:t>Not all line of best fits go through the origin (0,0) so don’t force it! </a:t>
            </a:r>
            <a:endParaRPr sz="2000" dirty="0"/>
          </a:p>
        </p:txBody>
      </p:sp>
      <p:sp>
        <p:nvSpPr>
          <p:cNvPr id="84" name="Google Shape;84;p10"/>
          <p:cNvSpPr txBox="1">
            <a:spLocks noGrp="1"/>
          </p:cNvSpPr>
          <p:nvPr>
            <p:ph type="title"/>
          </p:nvPr>
        </p:nvSpPr>
        <p:spPr>
          <a:xfrm>
            <a:off x="1365475" y="0"/>
            <a:ext cx="6800700" cy="6798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GB" dirty="0"/>
              <a:t>Rules for Graphing</a:t>
            </a:r>
            <a:endParaRPr dirty="0"/>
          </a:p>
        </p:txBody>
      </p:sp>
      <p:pic>
        <p:nvPicPr>
          <p:cNvPr id="85" name="Google Shape;85;p10"/>
          <p:cNvPicPr preferRelativeResize="0"/>
          <p:nvPr/>
        </p:nvPicPr>
        <p:blipFill rotWithShape="1">
          <a:blip r:embed="rId3">
            <a:alphaModFix/>
          </a:blip>
          <a:srcRect r="3920"/>
          <a:stretch/>
        </p:blipFill>
        <p:spPr>
          <a:xfrm>
            <a:off x="7251894" y="1456007"/>
            <a:ext cx="4832249" cy="4037426"/>
          </a:xfrm>
          <a:prstGeom prst="rect">
            <a:avLst/>
          </a:prstGeom>
          <a:noFill/>
          <a:ln>
            <a:noFill/>
          </a:ln>
        </p:spPr>
      </p:pic>
      <p:cxnSp>
        <p:nvCxnSpPr>
          <p:cNvPr id="3" name="Straight Connector 2"/>
          <p:cNvCxnSpPr/>
          <p:nvPr/>
        </p:nvCxnSpPr>
        <p:spPr>
          <a:xfrm flipH="1">
            <a:off x="7702063" y="1645920"/>
            <a:ext cx="1645919" cy="2975317"/>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flipH="1">
            <a:off x="7643450" y="1456007"/>
            <a:ext cx="1845208" cy="3662288"/>
          </a:xfrm>
          <a:prstGeom prst="line">
            <a:avLst/>
          </a:prstGeom>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8907797" y="3133262"/>
            <a:ext cx="1281120" cy="400110"/>
          </a:xfrm>
          <a:prstGeom prst="rect">
            <a:avLst/>
          </a:prstGeom>
          <a:noFill/>
        </p:spPr>
        <p:txBody>
          <a:bodyPr wrap="none" rtlCol="0">
            <a:spAutoFit/>
          </a:bodyPr>
          <a:lstStyle/>
          <a:p>
            <a:r>
              <a:rPr lang="en-GB" sz="2000" b="1" dirty="0"/>
              <a:t>Incorrect</a:t>
            </a:r>
          </a:p>
        </p:txBody>
      </p:sp>
      <p:sp>
        <p:nvSpPr>
          <p:cNvPr id="13" name="TextBox 12"/>
          <p:cNvSpPr txBox="1"/>
          <p:nvPr/>
        </p:nvSpPr>
        <p:spPr>
          <a:xfrm>
            <a:off x="9198228" y="2443991"/>
            <a:ext cx="1096775" cy="400110"/>
          </a:xfrm>
          <a:prstGeom prst="rect">
            <a:avLst/>
          </a:prstGeom>
          <a:noFill/>
        </p:spPr>
        <p:txBody>
          <a:bodyPr wrap="none" rtlCol="0">
            <a:spAutoFit/>
          </a:bodyPr>
          <a:lstStyle/>
          <a:p>
            <a:r>
              <a:rPr lang="en-GB" sz="2000" b="1" dirty="0">
                <a:solidFill>
                  <a:schemeClr val="accent6">
                    <a:lumMod val="75000"/>
                  </a:schemeClr>
                </a:solidFill>
              </a:rPr>
              <a:t>Correct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1"/>
          <p:cNvSpPr txBox="1">
            <a:spLocks noGrp="1"/>
          </p:cNvSpPr>
          <p:nvPr>
            <p:ph type="title"/>
          </p:nvPr>
        </p:nvSpPr>
        <p:spPr>
          <a:xfrm>
            <a:off x="1365475" y="0"/>
            <a:ext cx="6800700" cy="6798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GB"/>
              <a:t>Types of Error</a:t>
            </a:r>
            <a:endParaRPr/>
          </a:p>
        </p:txBody>
      </p:sp>
      <p:sp>
        <p:nvSpPr>
          <p:cNvPr id="92" name="Google Shape;92;p11"/>
          <p:cNvSpPr txBox="1"/>
          <p:nvPr/>
        </p:nvSpPr>
        <p:spPr>
          <a:xfrm>
            <a:off x="353704" y="948844"/>
            <a:ext cx="4513572" cy="5242405"/>
          </a:xfrm>
          <a:prstGeom prst="rect">
            <a:avLst/>
          </a:prstGeom>
          <a:solidFill>
            <a:srgbClr val="FCE5CD"/>
          </a:solidFill>
          <a:ln>
            <a:noFill/>
          </a:ln>
        </p:spPr>
        <p:txBody>
          <a:bodyPr spcFirstLastPara="1" wrap="square" lIns="91425" tIns="91425" rIns="91425" bIns="91425" anchor="t" anchorCtr="0">
            <a:noAutofit/>
          </a:bodyPr>
          <a:lstStyle/>
          <a:p>
            <a:pPr marL="0" lvl="0" indent="0">
              <a:spcBef>
                <a:spcPts val="0"/>
              </a:spcBef>
              <a:spcAft>
                <a:spcPts val="0"/>
              </a:spcAft>
              <a:buNone/>
            </a:pPr>
            <a:r>
              <a:rPr lang="en-GB" sz="2400" b="1" dirty="0"/>
              <a:t>Random errors</a:t>
            </a:r>
            <a:endParaRPr sz="2400" b="1" dirty="0"/>
          </a:p>
          <a:p>
            <a:pPr marL="0" lvl="0" indent="0">
              <a:spcBef>
                <a:spcPts val="0"/>
              </a:spcBef>
              <a:spcAft>
                <a:spcPts val="0"/>
              </a:spcAft>
              <a:buNone/>
            </a:pPr>
            <a:endParaRPr sz="2400" dirty="0"/>
          </a:p>
          <a:p>
            <a:pPr marL="457200" lvl="0" indent="-317500">
              <a:spcBef>
                <a:spcPts val="0"/>
              </a:spcBef>
              <a:spcAft>
                <a:spcPts val="0"/>
              </a:spcAft>
              <a:buSzPts val="1400"/>
              <a:buChar char="●"/>
            </a:pPr>
            <a:r>
              <a:rPr lang="en-GB" sz="2400" dirty="0"/>
              <a:t>Unpredictable and vary from measurement to measurement.</a:t>
            </a:r>
            <a:endParaRPr sz="2400" dirty="0"/>
          </a:p>
          <a:p>
            <a:pPr marL="457200" lvl="0" indent="-317500">
              <a:spcBef>
                <a:spcPts val="0"/>
              </a:spcBef>
              <a:spcAft>
                <a:spcPts val="0"/>
              </a:spcAft>
              <a:buSzPts val="1400"/>
              <a:buChar char="●"/>
            </a:pPr>
            <a:r>
              <a:rPr lang="en-GB" sz="2400" dirty="0"/>
              <a:t>Random errors are always present.</a:t>
            </a:r>
            <a:endParaRPr sz="2400" dirty="0"/>
          </a:p>
          <a:p>
            <a:pPr marL="457200" lvl="0" indent="-317500">
              <a:spcBef>
                <a:spcPts val="0"/>
              </a:spcBef>
              <a:spcAft>
                <a:spcPts val="0"/>
              </a:spcAft>
              <a:buSzPts val="1400"/>
              <a:buChar char="●"/>
            </a:pPr>
            <a:r>
              <a:rPr lang="en-GB" sz="2400" dirty="0"/>
              <a:t>They cause readings to be spread around the true value.</a:t>
            </a:r>
            <a:endParaRPr sz="2400" dirty="0"/>
          </a:p>
          <a:p>
            <a:pPr marL="457200" lvl="0" indent="-317500">
              <a:spcBef>
                <a:spcPts val="0"/>
              </a:spcBef>
              <a:spcAft>
                <a:spcPts val="0"/>
              </a:spcAft>
              <a:buSzPts val="1400"/>
              <a:buChar char="●"/>
            </a:pPr>
            <a:r>
              <a:rPr lang="en-GB" sz="2400" dirty="0"/>
              <a:t>Their effects can be reduced by taking multiple repeated measurements and calculating a mean.</a:t>
            </a:r>
            <a:endParaRPr sz="2400" dirty="0"/>
          </a:p>
          <a:p>
            <a:pPr marL="0" lvl="0" indent="0">
              <a:spcBef>
                <a:spcPts val="0"/>
              </a:spcBef>
              <a:spcAft>
                <a:spcPts val="0"/>
              </a:spcAft>
              <a:buNone/>
            </a:pPr>
            <a:endParaRPr sz="2400" dirty="0"/>
          </a:p>
        </p:txBody>
      </p:sp>
      <p:sp>
        <p:nvSpPr>
          <p:cNvPr id="93" name="Google Shape;93;p11"/>
          <p:cNvSpPr txBox="1"/>
          <p:nvPr/>
        </p:nvSpPr>
        <p:spPr>
          <a:xfrm>
            <a:off x="5105400" y="948843"/>
            <a:ext cx="6819899" cy="5242405"/>
          </a:xfrm>
          <a:prstGeom prst="rect">
            <a:avLst/>
          </a:prstGeom>
          <a:solidFill>
            <a:srgbClr val="FCE5CD"/>
          </a:solidFill>
          <a:ln>
            <a:noFill/>
          </a:ln>
        </p:spPr>
        <p:txBody>
          <a:bodyPr spcFirstLastPara="1" wrap="square" lIns="91425" tIns="91425" rIns="91425" bIns="91425" anchor="t" anchorCtr="0">
            <a:noAutofit/>
          </a:bodyPr>
          <a:lstStyle/>
          <a:p>
            <a:pPr marL="0" lvl="0" indent="0">
              <a:spcBef>
                <a:spcPts val="0"/>
              </a:spcBef>
              <a:spcAft>
                <a:spcPts val="0"/>
              </a:spcAft>
              <a:buNone/>
            </a:pPr>
            <a:r>
              <a:rPr lang="en-GB" sz="2400" b="1" dirty="0"/>
              <a:t>Systematic errors</a:t>
            </a:r>
            <a:endParaRPr sz="2400" b="1" dirty="0"/>
          </a:p>
          <a:p>
            <a:pPr marL="0" lvl="0" indent="0">
              <a:spcBef>
                <a:spcPts val="0"/>
              </a:spcBef>
              <a:spcAft>
                <a:spcPts val="0"/>
              </a:spcAft>
              <a:buNone/>
            </a:pPr>
            <a:endParaRPr sz="2400" dirty="0"/>
          </a:p>
          <a:p>
            <a:pPr marL="457200" lvl="0" indent="-317500">
              <a:spcBef>
                <a:spcPts val="0"/>
              </a:spcBef>
              <a:spcAft>
                <a:spcPts val="0"/>
              </a:spcAft>
              <a:buSzPts val="1400"/>
              <a:buChar char="●"/>
            </a:pPr>
            <a:r>
              <a:rPr lang="en-GB" sz="2400" dirty="0"/>
              <a:t>A systematic error is the same for each measurement made.</a:t>
            </a:r>
            <a:endParaRPr sz="2400" dirty="0"/>
          </a:p>
          <a:p>
            <a:pPr marL="457200" lvl="0" indent="-317500">
              <a:spcBef>
                <a:spcPts val="0"/>
              </a:spcBef>
              <a:spcAft>
                <a:spcPts val="0"/>
              </a:spcAft>
              <a:buSzPts val="1400"/>
              <a:buChar char="●"/>
            </a:pPr>
            <a:r>
              <a:rPr lang="en-GB" sz="2400" dirty="0"/>
              <a:t>It occurs when there is a problem with the measuring instrument e.g. a zero error; or the observation technique e.g. reading the wrong scale; or a problem with the environment e.g. the experiment was not conducted at standard temperature and pressure.</a:t>
            </a:r>
            <a:endParaRPr sz="2400" dirty="0"/>
          </a:p>
          <a:p>
            <a:pPr marL="457200" lvl="0" indent="-317500">
              <a:spcBef>
                <a:spcPts val="0"/>
              </a:spcBef>
              <a:spcAft>
                <a:spcPts val="0"/>
              </a:spcAft>
              <a:buSzPts val="1400"/>
              <a:buChar char="●"/>
            </a:pPr>
            <a:r>
              <a:rPr lang="en-GB" sz="2400" dirty="0"/>
              <a:t>The whole experiment should be repeated using a different technique/instrument if a systematic error has occurred.</a:t>
            </a:r>
            <a:endParaRPr sz="2400" dirty="0"/>
          </a:p>
          <a:p>
            <a:pPr marL="457200" lvl="0" indent="0" rtl="0">
              <a:spcBef>
                <a:spcPts val="0"/>
              </a:spcBef>
              <a:spcAft>
                <a:spcPts val="0"/>
              </a:spcAft>
              <a:buNone/>
            </a:pP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4;p11"/>
          <p:cNvSpPr txBox="1"/>
          <p:nvPr/>
        </p:nvSpPr>
        <p:spPr>
          <a:xfrm>
            <a:off x="240508" y="1080236"/>
            <a:ext cx="11671500" cy="710464"/>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sz="2800" b="1" dirty="0"/>
              <a:t>Sort the following into systematic and random errors:</a:t>
            </a:r>
            <a:endParaRPr sz="2800" b="1" dirty="0"/>
          </a:p>
        </p:txBody>
      </p:sp>
      <p:sp>
        <p:nvSpPr>
          <p:cNvPr id="5" name="Google Shape;95;p11"/>
          <p:cNvSpPr txBox="1"/>
          <p:nvPr/>
        </p:nvSpPr>
        <p:spPr>
          <a:xfrm>
            <a:off x="488672" y="1666409"/>
            <a:ext cx="11423336" cy="3999980"/>
          </a:xfrm>
          <a:prstGeom prst="rect">
            <a:avLst/>
          </a:prstGeom>
          <a:solidFill>
            <a:srgbClr val="D9D9D9"/>
          </a:solidFill>
          <a:ln>
            <a:noFill/>
          </a:ln>
        </p:spPr>
        <p:txBody>
          <a:bodyPr spcFirstLastPara="1" wrap="square" lIns="91425" tIns="91425" rIns="91425" bIns="91425" anchor="t" anchorCtr="0">
            <a:noAutofit/>
          </a:bodyPr>
          <a:lstStyle/>
          <a:p>
            <a:pPr marL="514350" lvl="0" indent="-514350">
              <a:spcBef>
                <a:spcPts val="0"/>
              </a:spcBef>
              <a:spcAft>
                <a:spcPts val="0"/>
              </a:spcAft>
              <a:buFont typeface="+mj-lt"/>
              <a:buAutoNum type="arabicPeriod"/>
            </a:pPr>
            <a:r>
              <a:rPr lang="en-GB" sz="2800" dirty="0"/>
              <a:t>Parallax error when measuring the meniscus on water in a measuring cylinder.</a:t>
            </a:r>
            <a:endParaRPr sz="2800" dirty="0"/>
          </a:p>
          <a:p>
            <a:pPr marL="514350" lvl="0" indent="-514350">
              <a:spcBef>
                <a:spcPts val="0"/>
              </a:spcBef>
              <a:spcAft>
                <a:spcPts val="0"/>
              </a:spcAft>
              <a:buFont typeface="+mj-lt"/>
              <a:buAutoNum type="arabicPeriod"/>
            </a:pPr>
            <a:endParaRPr sz="2800" dirty="0"/>
          </a:p>
          <a:p>
            <a:pPr marL="514350" lvl="0" indent="-514350">
              <a:spcBef>
                <a:spcPts val="0"/>
              </a:spcBef>
              <a:spcAft>
                <a:spcPts val="0"/>
              </a:spcAft>
              <a:buFont typeface="+mj-lt"/>
              <a:buAutoNum type="arabicPeriod"/>
            </a:pPr>
            <a:r>
              <a:rPr lang="en-GB" sz="2800" dirty="0"/>
              <a:t>A faulty analogue ammeter that has a reading of 0.1A when it is not connected in a circuit.</a:t>
            </a:r>
            <a:endParaRPr sz="2800" dirty="0"/>
          </a:p>
          <a:p>
            <a:pPr marL="514350" lvl="0" indent="-514350">
              <a:spcBef>
                <a:spcPts val="0"/>
              </a:spcBef>
              <a:spcAft>
                <a:spcPts val="0"/>
              </a:spcAft>
              <a:buFont typeface="+mj-lt"/>
              <a:buAutoNum type="arabicPeriod"/>
            </a:pPr>
            <a:endParaRPr sz="2800" dirty="0"/>
          </a:p>
          <a:p>
            <a:pPr marL="514350" lvl="0" indent="-514350">
              <a:spcBef>
                <a:spcPts val="0"/>
              </a:spcBef>
              <a:spcAft>
                <a:spcPts val="0"/>
              </a:spcAft>
              <a:buFont typeface="+mj-lt"/>
              <a:buAutoNum type="arabicPeriod"/>
            </a:pPr>
            <a:r>
              <a:rPr lang="en-GB" sz="2800" dirty="0"/>
              <a:t>Human reaction time error using a stopwatch to time the drop of a tennis ball from the ceiling to the floor.</a:t>
            </a:r>
            <a:endParaRPr sz="2800" dirty="0"/>
          </a:p>
        </p:txBody>
      </p:sp>
      <p:sp>
        <p:nvSpPr>
          <p:cNvPr id="6" name="Google Shape;94;p11"/>
          <p:cNvSpPr txBox="1"/>
          <p:nvPr/>
        </p:nvSpPr>
        <p:spPr>
          <a:xfrm>
            <a:off x="488672" y="5666389"/>
            <a:ext cx="11423336" cy="710464"/>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sz="2800" b="1" dirty="0"/>
              <a:t>Going deeper: How would you resolve these errors?</a:t>
            </a:r>
            <a:endParaRPr sz="2800" b="1" dirty="0"/>
          </a:p>
        </p:txBody>
      </p:sp>
      <p:sp>
        <p:nvSpPr>
          <p:cNvPr id="7" name="Rectangle 6">
            <a:extLst>
              <a:ext uri="{FF2B5EF4-FFF2-40B4-BE49-F238E27FC236}">
                <a16:creationId xmlns:a16="http://schemas.microsoft.com/office/drawing/2014/main" id="{D9C7719B-CD3A-49F0-85A8-1435CED386F3}"/>
              </a:ext>
            </a:extLst>
          </p:cNvPr>
          <p:cNvSpPr/>
          <p:nvPr/>
        </p:nvSpPr>
        <p:spPr>
          <a:xfrm>
            <a:off x="5465264" y="132113"/>
            <a:ext cx="4355681" cy="461665"/>
          </a:xfrm>
          <a:prstGeom prst="rect">
            <a:avLst/>
          </a:prstGeom>
        </p:spPr>
        <p:txBody>
          <a:bodyPr wrap="none">
            <a:spAutoFit/>
          </a:bodyPr>
          <a:lstStyle/>
          <a:p>
            <a:pPr algn="ctr"/>
            <a:r>
              <a:rPr lang="en-GB" sz="2400" b="1" dirty="0">
                <a:solidFill>
                  <a:srgbClr val="FF0000"/>
                </a:solidFill>
              </a:rPr>
              <a:t>WORK OUT THE ANSWERS!</a:t>
            </a:r>
          </a:p>
        </p:txBody>
      </p:sp>
    </p:spTree>
    <p:extLst>
      <p:ext uri="{BB962C8B-B14F-4D97-AF65-F5344CB8AC3E}">
        <p14:creationId xmlns:p14="http://schemas.microsoft.com/office/powerpoint/2010/main" val="341014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p:nvPr>
        </p:nvSpPr>
        <p:spPr>
          <a:xfrm>
            <a:off x="1365475" y="0"/>
            <a:ext cx="6800700" cy="6798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GB" dirty="0"/>
              <a:t>Finding the Gradient</a:t>
            </a:r>
            <a:endParaRPr dirty="0"/>
          </a:p>
        </p:txBody>
      </p:sp>
      <p:pic>
        <p:nvPicPr>
          <p:cNvPr id="102" name="Google Shape;102;p12"/>
          <p:cNvPicPr preferRelativeResize="0"/>
          <p:nvPr/>
        </p:nvPicPr>
        <p:blipFill>
          <a:blip r:embed="rId3">
            <a:alphaModFix/>
          </a:blip>
          <a:stretch>
            <a:fillRect/>
          </a:stretch>
        </p:blipFill>
        <p:spPr>
          <a:xfrm>
            <a:off x="199900" y="990600"/>
            <a:ext cx="6934331" cy="5200650"/>
          </a:xfrm>
          <a:prstGeom prst="rect">
            <a:avLst/>
          </a:prstGeom>
          <a:noFill/>
          <a:ln>
            <a:noFill/>
          </a:ln>
        </p:spPr>
      </p:pic>
      <p:pic>
        <p:nvPicPr>
          <p:cNvPr id="103" name="Google Shape;103;p12"/>
          <p:cNvPicPr preferRelativeResize="0"/>
          <p:nvPr/>
        </p:nvPicPr>
        <p:blipFill>
          <a:blip r:embed="rId4">
            <a:alphaModFix/>
          </a:blip>
          <a:stretch>
            <a:fillRect/>
          </a:stretch>
        </p:blipFill>
        <p:spPr>
          <a:xfrm>
            <a:off x="199901" y="990600"/>
            <a:ext cx="6934324" cy="5200650"/>
          </a:xfrm>
          <a:prstGeom prst="rect">
            <a:avLst/>
          </a:prstGeom>
          <a:noFill/>
          <a:ln>
            <a:noFill/>
          </a:ln>
        </p:spPr>
      </p:pic>
      <p:sp>
        <p:nvSpPr>
          <p:cNvPr id="104" name="Google Shape;104;p12"/>
          <p:cNvSpPr txBox="1"/>
          <p:nvPr/>
        </p:nvSpPr>
        <p:spPr>
          <a:xfrm>
            <a:off x="7038975" y="1117688"/>
            <a:ext cx="4935400" cy="50010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GB" sz="2000" dirty="0"/>
              <a:t>When finding the gradient ‘m’ of a line always show your working and always draw a triangle!</a:t>
            </a:r>
            <a:endParaRPr sz="2000" dirty="0"/>
          </a:p>
          <a:p>
            <a:pPr marL="457200" lvl="0" indent="-342900" rtl="0">
              <a:spcBef>
                <a:spcPts val="0"/>
              </a:spcBef>
              <a:spcAft>
                <a:spcPts val="0"/>
              </a:spcAft>
              <a:buSzPts val="1800"/>
              <a:buChar char="●"/>
            </a:pPr>
            <a:r>
              <a:rPr lang="en-GB" sz="2000" dirty="0"/>
              <a:t>The hypotenuse of the triangle should always be at least as big as half of the line of best fit.</a:t>
            </a:r>
            <a:endParaRPr sz="2000" dirty="0"/>
          </a:p>
          <a:p>
            <a:pPr marL="457200" lvl="0" indent="-342900" rtl="0">
              <a:spcBef>
                <a:spcPts val="0"/>
              </a:spcBef>
              <a:spcAft>
                <a:spcPts val="0"/>
              </a:spcAft>
              <a:buSzPts val="1800"/>
              <a:buChar char="●"/>
            </a:pPr>
            <a:r>
              <a:rPr lang="en-GB" sz="2000" dirty="0"/>
              <a:t>If the line of best fit is a curve, draw a tangent to the curve at the point where the gradient is required.</a:t>
            </a:r>
            <a:endParaRPr sz="2000" dirty="0"/>
          </a:p>
          <a:p>
            <a:pPr marL="457200" lvl="0" indent="-342900">
              <a:spcBef>
                <a:spcPts val="0"/>
              </a:spcBef>
              <a:spcAft>
                <a:spcPts val="0"/>
              </a:spcAft>
              <a:buSzPts val="1800"/>
              <a:buChar char="●"/>
            </a:pPr>
            <a:r>
              <a:rPr lang="en-GB" sz="2000" dirty="0"/>
              <a:t>The gradient ‘m’ can be calculated by:</a:t>
            </a:r>
            <a:endParaRPr sz="2000" dirty="0"/>
          </a:p>
          <a:p>
            <a:pPr marL="457200" lvl="0" indent="0">
              <a:spcBef>
                <a:spcPts val="0"/>
              </a:spcBef>
              <a:spcAft>
                <a:spcPts val="0"/>
              </a:spcAft>
              <a:buNone/>
            </a:pPr>
            <a:endParaRPr sz="2000" dirty="0"/>
          </a:p>
          <a:p>
            <a:pPr marL="457200" lvl="0" indent="0">
              <a:spcBef>
                <a:spcPts val="0"/>
              </a:spcBef>
              <a:spcAft>
                <a:spcPts val="0"/>
              </a:spcAft>
              <a:buNone/>
            </a:pPr>
            <a:r>
              <a:rPr lang="en-GB" sz="2000" dirty="0"/>
              <a:t>m = change in y / change in x</a:t>
            </a:r>
            <a:endParaRPr sz="2000" dirty="0"/>
          </a:p>
          <a:p>
            <a:pPr marL="457200" lvl="0" indent="0">
              <a:spcBef>
                <a:spcPts val="0"/>
              </a:spcBef>
              <a:spcAft>
                <a:spcPts val="0"/>
              </a:spcAft>
              <a:buNone/>
            </a:pPr>
            <a:r>
              <a:rPr lang="en-GB" sz="2000" dirty="0"/>
              <a:t>    = </a:t>
            </a:r>
            <a:r>
              <a:rPr lang="en-GB" sz="2000" dirty="0" err="1"/>
              <a:t>Δy</a:t>
            </a:r>
            <a:r>
              <a:rPr lang="en-GB" sz="2000" dirty="0"/>
              <a:t> / </a:t>
            </a:r>
            <a:r>
              <a:rPr lang="en-GB" sz="2000" dirty="0" err="1">
                <a:solidFill>
                  <a:schemeClr val="dk1"/>
                </a:solidFill>
              </a:rPr>
              <a:t>Δx</a:t>
            </a:r>
            <a:endParaRPr sz="2000" dirty="0">
              <a:solidFill>
                <a:schemeClr val="dk1"/>
              </a:solidFill>
            </a:endParaRPr>
          </a:p>
          <a:p>
            <a:pPr marL="457200" lvl="0" indent="0">
              <a:spcBef>
                <a:spcPts val="0"/>
              </a:spcBef>
              <a:spcAft>
                <a:spcPts val="0"/>
              </a:spcAft>
              <a:buNone/>
            </a:pPr>
            <a:endParaRPr sz="2000" dirty="0">
              <a:solidFill>
                <a:schemeClr val="dk1"/>
              </a:solidFill>
            </a:endParaRPr>
          </a:p>
          <a:p>
            <a:pPr marL="457200" lvl="0" indent="-342900">
              <a:spcBef>
                <a:spcPts val="0"/>
              </a:spcBef>
              <a:spcAft>
                <a:spcPts val="0"/>
              </a:spcAft>
              <a:buClr>
                <a:schemeClr val="dk1"/>
              </a:buClr>
              <a:buSzPts val="1800"/>
              <a:buChar char="●"/>
            </a:pPr>
            <a:r>
              <a:rPr lang="en-GB" sz="2000" dirty="0">
                <a:solidFill>
                  <a:schemeClr val="dk1"/>
                </a:solidFill>
              </a:rPr>
              <a:t>The unit for the gradient is the unit for the y-values divided by the unit for the x-values.</a:t>
            </a:r>
            <a:endParaRPr sz="2000" dirty="0">
              <a:solidFill>
                <a:schemeClr val="dk1"/>
              </a:solidFill>
            </a:endParaRPr>
          </a:p>
        </p:txBody>
      </p:sp>
      <p:sp>
        <p:nvSpPr>
          <p:cNvPr id="7" name="Rectangle 6">
            <a:extLst>
              <a:ext uri="{FF2B5EF4-FFF2-40B4-BE49-F238E27FC236}">
                <a16:creationId xmlns:a16="http://schemas.microsoft.com/office/drawing/2014/main" id="{AC18A22B-68F1-40B3-AD91-F517BFC6ACB4}"/>
              </a:ext>
            </a:extLst>
          </p:cNvPr>
          <p:cNvSpPr/>
          <p:nvPr/>
        </p:nvSpPr>
        <p:spPr>
          <a:xfrm>
            <a:off x="7772400" y="45203"/>
            <a:ext cx="4419600" cy="9411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Hint:</a:t>
            </a:r>
          </a:p>
          <a:p>
            <a:r>
              <a:rPr lang="en-GB" dirty="0">
                <a:hlinkClick r:id="rId5"/>
              </a:rPr>
              <a:t>https://www.youtube.com/watch?v=ThiuJzMgxf8</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3"/>
          <p:cNvSpPr txBox="1"/>
          <p:nvPr/>
        </p:nvSpPr>
        <p:spPr>
          <a:xfrm>
            <a:off x="238949" y="802925"/>
            <a:ext cx="11571125" cy="1088937"/>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GB" sz="2000" dirty="0"/>
              <a:t>Add a random selected range to the x and y axis by rolling a dice. Don’t worry about units!</a:t>
            </a:r>
            <a:endParaRPr sz="2000" dirty="0"/>
          </a:p>
          <a:p>
            <a:pPr marL="457200" lvl="0" indent="-342900" rtl="0">
              <a:spcBef>
                <a:spcPts val="0"/>
              </a:spcBef>
              <a:spcAft>
                <a:spcPts val="0"/>
              </a:spcAft>
              <a:buSzPts val="1800"/>
              <a:buChar char="●"/>
            </a:pPr>
            <a:r>
              <a:rPr lang="en-GB" sz="2000" dirty="0"/>
              <a:t>Create a line of best fit on your graph</a:t>
            </a:r>
            <a:endParaRPr sz="2000" dirty="0"/>
          </a:p>
          <a:p>
            <a:pPr marL="457200" lvl="0" indent="-342900" rtl="0">
              <a:spcBef>
                <a:spcPts val="0"/>
              </a:spcBef>
              <a:spcAft>
                <a:spcPts val="0"/>
              </a:spcAft>
              <a:buSzPts val="1800"/>
              <a:buChar char="●"/>
            </a:pPr>
            <a:r>
              <a:rPr lang="en-GB" sz="2000" dirty="0"/>
              <a:t>Measure the gradient (use a tangent for the curve). </a:t>
            </a:r>
            <a:r>
              <a:rPr lang="en-GB" sz="2000" dirty="0">
                <a:solidFill>
                  <a:schemeClr val="dk1"/>
                </a:solidFill>
              </a:rPr>
              <a:t>Don’t worry about units!</a:t>
            </a:r>
            <a:endParaRPr sz="2000" dirty="0"/>
          </a:p>
        </p:txBody>
      </p:sp>
      <p:sp>
        <p:nvSpPr>
          <p:cNvPr id="110" name="Google Shape;110;p13"/>
          <p:cNvSpPr txBox="1"/>
          <p:nvPr/>
        </p:nvSpPr>
        <p:spPr>
          <a:xfrm>
            <a:off x="238949" y="4937341"/>
            <a:ext cx="8589741" cy="1510756"/>
          </a:xfrm>
          <a:prstGeom prst="rect">
            <a:avLst/>
          </a:prstGeom>
          <a:solidFill>
            <a:srgbClr val="D9D9D9"/>
          </a:solidFill>
          <a:ln>
            <a:noFill/>
          </a:ln>
        </p:spPr>
        <p:txBody>
          <a:bodyPr spcFirstLastPara="1" wrap="square" lIns="91425" tIns="91425" rIns="91425" bIns="91425" anchor="t" anchorCtr="0">
            <a:noAutofit/>
          </a:bodyPr>
          <a:lstStyle/>
          <a:p>
            <a:pPr marL="0" lvl="0" indent="0">
              <a:spcBef>
                <a:spcPts val="0"/>
              </a:spcBef>
              <a:spcAft>
                <a:spcPts val="0"/>
              </a:spcAft>
              <a:buNone/>
            </a:pPr>
            <a:r>
              <a:rPr lang="en-GB" sz="2000" b="1" dirty="0"/>
              <a:t>Going Deeper</a:t>
            </a:r>
            <a:endParaRPr sz="2000" b="1" dirty="0"/>
          </a:p>
          <a:p>
            <a:pPr marL="0" lvl="0" indent="0">
              <a:spcBef>
                <a:spcPts val="0"/>
              </a:spcBef>
              <a:spcAft>
                <a:spcPts val="0"/>
              </a:spcAft>
              <a:buNone/>
            </a:pPr>
            <a:r>
              <a:rPr lang="en-GB" sz="2000" dirty="0"/>
              <a:t>Sketch the graph with a large random error and suggest how it could be dealt with .</a:t>
            </a:r>
            <a:endParaRPr sz="2000" dirty="0"/>
          </a:p>
          <a:p>
            <a:pPr marL="0" lvl="0" indent="0">
              <a:spcBef>
                <a:spcPts val="0"/>
              </a:spcBef>
              <a:spcAft>
                <a:spcPts val="0"/>
              </a:spcAft>
              <a:buNone/>
            </a:pPr>
            <a:r>
              <a:rPr lang="en-GB" sz="2000" dirty="0"/>
              <a:t>Can you work out the y-intercept from your graph?</a:t>
            </a:r>
            <a:endParaRPr sz="2000" dirty="0"/>
          </a:p>
          <a:p>
            <a:pPr marL="0" lvl="0" indent="0">
              <a:spcBef>
                <a:spcPts val="0"/>
              </a:spcBef>
              <a:spcAft>
                <a:spcPts val="0"/>
              </a:spcAft>
              <a:buNone/>
            </a:pPr>
            <a:endParaRPr sz="2000" dirty="0"/>
          </a:p>
          <a:p>
            <a:pPr marL="0" lvl="0" indent="0">
              <a:spcBef>
                <a:spcPts val="0"/>
              </a:spcBef>
              <a:spcAft>
                <a:spcPts val="0"/>
              </a:spcAft>
              <a:buNone/>
            </a:pPr>
            <a:endParaRPr sz="2000" dirty="0"/>
          </a:p>
        </p:txBody>
      </p:sp>
      <p:pic>
        <p:nvPicPr>
          <p:cNvPr id="111" name="Google Shape;111;p13"/>
          <p:cNvPicPr preferRelativeResize="0"/>
          <p:nvPr/>
        </p:nvPicPr>
        <p:blipFill>
          <a:blip r:embed="rId3">
            <a:alphaModFix/>
          </a:blip>
          <a:stretch>
            <a:fillRect/>
          </a:stretch>
        </p:blipFill>
        <p:spPr>
          <a:xfrm>
            <a:off x="3527192" y="2096126"/>
            <a:ext cx="3187933" cy="2610600"/>
          </a:xfrm>
          <a:prstGeom prst="rect">
            <a:avLst/>
          </a:prstGeom>
          <a:noFill/>
          <a:ln>
            <a:noFill/>
          </a:ln>
        </p:spPr>
      </p:pic>
      <p:pic>
        <p:nvPicPr>
          <p:cNvPr id="112" name="Google Shape;112;p13"/>
          <p:cNvPicPr preferRelativeResize="0"/>
          <p:nvPr/>
        </p:nvPicPr>
        <p:blipFill>
          <a:blip r:embed="rId4">
            <a:alphaModFix/>
          </a:blip>
          <a:stretch>
            <a:fillRect/>
          </a:stretch>
        </p:blipFill>
        <p:spPr>
          <a:xfrm>
            <a:off x="6870040" y="2096126"/>
            <a:ext cx="3298423" cy="2623150"/>
          </a:xfrm>
          <a:prstGeom prst="rect">
            <a:avLst/>
          </a:prstGeom>
          <a:noFill/>
          <a:ln>
            <a:noFill/>
          </a:ln>
        </p:spPr>
      </p:pic>
      <p:pic>
        <p:nvPicPr>
          <p:cNvPr id="113" name="Google Shape;113;p13"/>
          <p:cNvPicPr preferRelativeResize="0"/>
          <p:nvPr/>
        </p:nvPicPr>
        <p:blipFill>
          <a:blip r:embed="rId5">
            <a:alphaModFix/>
          </a:blip>
          <a:stretch>
            <a:fillRect/>
          </a:stretch>
        </p:blipFill>
        <p:spPr>
          <a:xfrm>
            <a:off x="212128" y="2014987"/>
            <a:ext cx="3160149" cy="2691739"/>
          </a:xfrm>
          <a:prstGeom prst="rect">
            <a:avLst/>
          </a:prstGeom>
          <a:noFill/>
          <a:ln>
            <a:noFill/>
          </a:ln>
        </p:spPr>
      </p:pic>
      <p:sp>
        <p:nvSpPr>
          <p:cNvPr id="114" name="Google Shape;114;p13"/>
          <p:cNvSpPr txBox="1">
            <a:spLocks noGrp="1"/>
          </p:cNvSpPr>
          <p:nvPr>
            <p:ph type="title"/>
          </p:nvPr>
        </p:nvSpPr>
        <p:spPr>
          <a:xfrm>
            <a:off x="1365475" y="0"/>
            <a:ext cx="6800700" cy="6798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GB"/>
              <a:t>Graphing Challenge</a:t>
            </a:r>
            <a:endParaRPr/>
          </a:p>
        </p:txBody>
      </p:sp>
      <p:graphicFrame>
        <p:nvGraphicFramePr>
          <p:cNvPr id="115" name="Google Shape;115;p13"/>
          <p:cNvGraphicFramePr/>
          <p:nvPr>
            <p:extLst>
              <p:ext uri="{D42A27DB-BD31-4B8C-83A1-F6EECF244321}">
                <p14:modId xmlns:p14="http://schemas.microsoft.com/office/powerpoint/2010/main" val="2291905610"/>
              </p:ext>
            </p:extLst>
          </p:nvPr>
        </p:nvGraphicFramePr>
        <p:xfrm>
          <a:off x="9135824" y="3474391"/>
          <a:ext cx="2813401" cy="2925900"/>
        </p:xfrm>
        <a:graphic>
          <a:graphicData uri="http://schemas.openxmlformats.org/drawingml/2006/table">
            <a:tbl>
              <a:tblPr>
                <a:tableStyleId>{284E427A-3D55-4303-BF80-6455036E1DE7}</a:tableStyleId>
              </a:tblPr>
              <a:tblGrid>
                <a:gridCol w="554233">
                  <a:extLst>
                    <a:ext uri="{9D8B030D-6E8A-4147-A177-3AD203B41FA5}">
                      <a16:colId xmlns:a16="http://schemas.microsoft.com/office/drawing/2014/main" val="20000"/>
                    </a:ext>
                  </a:extLst>
                </a:gridCol>
                <a:gridCol w="2259168">
                  <a:extLst>
                    <a:ext uri="{9D8B030D-6E8A-4147-A177-3AD203B41FA5}">
                      <a16:colId xmlns:a16="http://schemas.microsoft.com/office/drawing/2014/main" val="20001"/>
                    </a:ext>
                  </a:extLst>
                </a:gridCol>
              </a:tblGrid>
              <a:tr h="286700">
                <a:tc>
                  <a:txBody>
                    <a:bodyPr/>
                    <a:lstStyle/>
                    <a:p>
                      <a:pPr marL="0" lvl="0" indent="0">
                        <a:spcBef>
                          <a:spcPts val="0"/>
                        </a:spcBef>
                        <a:spcAft>
                          <a:spcPts val="0"/>
                        </a:spcAft>
                        <a:buNone/>
                      </a:pPr>
                      <a:r>
                        <a:rPr lang="en-GB" sz="2000" dirty="0"/>
                        <a:t>1</a:t>
                      </a:r>
                      <a:endParaRPr sz="2000" b="1" dirty="0"/>
                    </a:p>
                  </a:txBody>
                  <a:tcPr marL="91425" marR="91425" marT="91425" marB="91425"/>
                </a:tc>
                <a:tc>
                  <a:txBody>
                    <a:bodyPr/>
                    <a:lstStyle/>
                    <a:p>
                      <a:pPr marL="0" lvl="0" indent="0">
                        <a:spcBef>
                          <a:spcPts val="0"/>
                        </a:spcBef>
                        <a:spcAft>
                          <a:spcPts val="0"/>
                        </a:spcAft>
                        <a:buNone/>
                      </a:pPr>
                      <a:r>
                        <a:rPr lang="en-GB" sz="2000"/>
                        <a:t>0 to 100</a:t>
                      </a:r>
                      <a:endParaRPr sz="2000" b="1"/>
                    </a:p>
                  </a:txBody>
                  <a:tcPr marL="91425" marR="91425" marT="91425" marB="91425"/>
                </a:tc>
                <a:extLst>
                  <a:ext uri="{0D108BD9-81ED-4DB2-BD59-A6C34878D82A}">
                    <a16:rowId xmlns:a16="http://schemas.microsoft.com/office/drawing/2014/main" val="10000"/>
                  </a:ext>
                </a:extLst>
              </a:tr>
              <a:tr h="286700">
                <a:tc>
                  <a:txBody>
                    <a:bodyPr/>
                    <a:lstStyle/>
                    <a:p>
                      <a:pPr marL="0" lvl="0" indent="0">
                        <a:spcBef>
                          <a:spcPts val="0"/>
                        </a:spcBef>
                        <a:spcAft>
                          <a:spcPts val="0"/>
                        </a:spcAft>
                        <a:buNone/>
                      </a:pPr>
                      <a:r>
                        <a:rPr lang="en-GB" sz="2000"/>
                        <a:t>2</a:t>
                      </a:r>
                      <a:endParaRPr sz="2000" b="1"/>
                    </a:p>
                  </a:txBody>
                  <a:tcPr marL="91425" marR="91425" marT="91425" marB="91425"/>
                </a:tc>
                <a:tc>
                  <a:txBody>
                    <a:bodyPr/>
                    <a:lstStyle/>
                    <a:p>
                      <a:pPr marL="0" lvl="0" indent="0">
                        <a:spcBef>
                          <a:spcPts val="0"/>
                        </a:spcBef>
                        <a:spcAft>
                          <a:spcPts val="0"/>
                        </a:spcAft>
                        <a:buNone/>
                      </a:pPr>
                      <a:r>
                        <a:rPr lang="en-GB" sz="2000"/>
                        <a:t>0.001 to 0.010</a:t>
                      </a:r>
                      <a:endParaRPr sz="2000" b="1"/>
                    </a:p>
                  </a:txBody>
                  <a:tcPr marL="91425" marR="91425" marT="91425" marB="91425"/>
                </a:tc>
                <a:extLst>
                  <a:ext uri="{0D108BD9-81ED-4DB2-BD59-A6C34878D82A}">
                    <a16:rowId xmlns:a16="http://schemas.microsoft.com/office/drawing/2014/main" val="10001"/>
                  </a:ext>
                </a:extLst>
              </a:tr>
              <a:tr h="286700">
                <a:tc>
                  <a:txBody>
                    <a:bodyPr/>
                    <a:lstStyle/>
                    <a:p>
                      <a:pPr marL="0" lvl="0" indent="0">
                        <a:spcBef>
                          <a:spcPts val="0"/>
                        </a:spcBef>
                        <a:spcAft>
                          <a:spcPts val="0"/>
                        </a:spcAft>
                        <a:buNone/>
                      </a:pPr>
                      <a:r>
                        <a:rPr lang="en-GB" sz="2000" dirty="0"/>
                        <a:t>3</a:t>
                      </a:r>
                      <a:endParaRPr sz="2000" b="1" dirty="0"/>
                    </a:p>
                  </a:txBody>
                  <a:tcPr marL="91425" marR="91425" marT="91425" marB="91425"/>
                </a:tc>
                <a:tc>
                  <a:txBody>
                    <a:bodyPr/>
                    <a:lstStyle/>
                    <a:p>
                      <a:pPr marL="0" lvl="0" indent="0">
                        <a:spcBef>
                          <a:spcPts val="0"/>
                        </a:spcBef>
                        <a:spcAft>
                          <a:spcPts val="0"/>
                        </a:spcAft>
                        <a:buNone/>
                      </a:pPr>
                      <a:r>
                        <a:rPr lang="en-GB" sz="2000" dirty="0"/>
                        <a:t>2200 to  6700</a:t>
                      </a:r>
                      <a:endParaRPr sz="2000" b="1" dirty="0"/>
                    </a:p>
                  </a:txBody>
                  <a:tcPr marL="91425" marR="91425" marT="91425" marB="91425"/>
                </a:tc>
                <a:extLst>
                  <a:ext uri="{0D108BD9-81ED-4DB2-BD59-A6C34878D82A}">
                    <a16:rowId xmlns:a16="http://schemas.microsoft.com/office/drawing/2014/main" val="10002"/>
                  </a:ext>
                </a:extLst>
              </a:tr>
              <a:tr h="286700">
                <a:tc>
                  <a:txBody>
                    <a:bodyPr/>
                    <a:lstStyle/>
                    <a:p>
                      <a:pPr marL="0" lvl="0" indent="0">
                        <a:spcBef>
                          <a:spcPts val="0"/>
                        </a:spcBef>
                        <a:spcAft>
                          <a:spcPts val="0"/>
                        </a:spcAft>
                        <a:buNone/>
                      </a:pPr>
                      <a:r>
                        <a:rPr lang="en-GB" sz="2000"/>
                        <a:t>4</a:t>
                      </a:r>
                      <a:endParaRPr sz="2000" b="1"/>
                    </a:p>
                  </a:txBody>
                  <a:tcPr marL="91425" marR="91425" marT="91425" marB="91425"/>
                </a:tc>
                <a:tc>
                  <a:txBody>
                    <a:bodyPr/>
                    <a:lstStyle/>
                    <a:p>
                      <a:pPr marL="0" lvl="0" indent="0">
                        <a:spcBef>
                          <a:spcPts val="0"/>
                        </a:spcBef>
                        <a:spcAft>
                          <a:spcPts val="0"/>
                        </a:spcAft>
                        <a:buNone/>
                      </a:pPr>
                      <a:r>
                        <a:rPr lang="en-GB" sz="2000"/>
                        <a:t>0 to - 100</a:t>
                      </a:r>
                      <a:endParaRPr sz="2000" b="1"/>
                    </a:p>
                  </a:txBody>
                  <a:tcPr marL="91425" marR="91425" marT="91425" marB="91425"/>
                </a:tc>
                <a:extLst>
                  <a:ext uri="{0D108BD9-81ED-4DB2-BD59-A6C34878D82A}">
                    <a16:rowId xmlns:a16="http://schemas.microsoft.com/office/drawing/2014/main" val="10003"/>
                  </a:ext>
                </a:extLst>
              </a:tr>
              <a:tr h="286700">
                <a:tc>
                  <a:txBody>
                    <a:bodyPr/>
                    <a:lstStyle/>
                    <a:p>
                      <a:pPr marL="0" lvl="0" indent="0">
                        <a:spcBef>
                          <a:spcPts val="0"/>
                        </a:spcBef>
                        <a:spcAft>
                          <a:spcPts val="0"/>
                        </a:spcAft>
                        <a:buNone/>
                      </a:pPr>
                      <a:r>
                        <a:rPr lang="en-GB" sz="2000"/>
                        <a:t>5</a:t>
                      </a:r>
                      <a:endParaRPr sz="2000" b="1"/>
                    </a:p>
                  </a:txBody>
                  <a:tcPr marL="91425" marR="91425" marT="91425" marB="91425"/>
                </a:tc>
                <a:tc>
                  <a:txBody>
                    <a:bodyPr/>
                    <a:lstStyle/>
                    <a:p>
                      <a:pPr marL="0" lvl="0" indent="0">
                        <a:spcBef>
                          <a:spcPts val="0"/>
                        </a:spcBef>
                        <a:spcAft>
                          <a:spcPts val="0"/>
                        </a:spcAft>
                        <a:buNone/>
                      </a:pPr>
                      <a:r>
                        <a:rPr lang="en-GB" sz="2000"/>
                        <a:t>0 to - 0.025</a:t>
                      </a:r>
                      <a:endParaRPr sz="2000" b="1"/>
                    </a:p>
                  </a:txBody>
                  <a:tcPr marL="91425" marR="91425" marT="91425" marB="91425"/>
                </a:tc>
                <a:extLst>
                  <a:ext uri="{0D108BD9-81ED-4DB2-BD59-A6C34878D82A}">
                    <a16:rowId xmlns:a16="http://schemas.microsoft.com/office/drawing/2014/main" val="10004"/>
                  </a:ext>
                </a:extLst>
              </a:tr>
              <a:tr h="286700">
                <a:tc>
                  <a:txBody>
                    <a:bodyPr/>
                    <a:lstStyle/>
                    <a:p>
                      <a:pPr marL="0" lvl="0" indent="0">
                        <a:spcBef>
                          <a:spcPts val="0"/>
                        </a:spcBef>
                        <a:spcAft>
                          <a:spcPts val="0"/>
                        </a:spcAft>
                        <a:buNone/>
                      </a:pPr>
                      <a:r>
                        <a:rPr lang="en-GB" sz="2000"/>
                        <a:t>6</a:t>
                      </a:r>
                      <a:endParaRPr sz="2000" b="1"/>
                    </a:p>
                  </a:txBody>
                  <a:tcPr marL="91425" marR="91425" marT="91425" marB="91425"/>
                </a:tc>
                <a:tc>
                  <a:txBody>
                    <a:bodyPr/>
                    <a:lstStyle/>
                    <a:p>
                      <a:pPr marL="0" lvl="0" indent="0">
                        <a:spcBef>
                          <a:spcPts val="0"/>
                        </a:spcBef>
                        <a:spcAft>
                          <a:spcPts val="0"/>
                        </a:spcAft>
                        <a:buNone/>
                      </a:pPr>
                      <a:r>
                        <a:rPr lang="en-GB" sz="2000" dirty="0"/>
                        <a:t>10000 to 10010</a:t>
                      </a:r>
                      <a:endParaRPr sz="2000" b="1" dirty="0"/>
                    </a:p>
                  </a:txBody>
                  <a:tcPr marL="91425" marR="91425" marT="91425" marB="91425"/>
                </a:tc>
                <a:extLst>
                  <a:ext uri="{0D108BD9-81ED-4DB2-BD59-A6C34878D82A}">
                    <a16:rowId xmlns:a16="http://schemas.microsoft.com/office/drawing/2014/main" val="10005"/>
                  </a:ext>
                </a:extLst>
              </a:tr>
            </a:tbl>
          </a:graphicData>
        </a:graphic>
      </p:graphicFrame>
      <p:sp>
        <p:nvSpPr>
          <p:cNvPr id="9" name="Rectangle 8">
            <a:extLst>
              <a:ext uri="{FF2B5EF4-FFF2-40B4-BE49-F238E27FC236}">
                <a16:creationId xmlns:a16="http://schemas.microsoft.com/office/drawing/2014/main" id="{64033907-1B51-49F8-8D6B-E7C7795B125B}"/>
              </a:ext>
            </a:extLst>
          </p:cNvPr>
          <p:cNvSpPr/>
          <p:nvPr/>
        </p:nvSpPr>
        <p:spPr>
          <a:xfrm>
            <a:off x="5465264" y="132113"/>
            <a:ext cx="4355681" cy="461665"/>
          </a:xfrm>
          <a:prstGeom prst="rect">
            <a:avLst/>
          </a:prstGeom>
        </p:spPr>
        <p:txBody>
          <a:bodyPr wrap="none">
            <a:spAutoFit/>
          </a:bodyPr>
          <a:lstStyle/>
          <a:p>
            <a:pPr algn="ctr"/>
            <a:r>
              <a:rPr lang="en-GB" sz="2400" b="1" dirty="0">
                <a:solidFill>
                  <a:srgbClr val="FF0000"/>
                </a:solidFill>
              </a:rPr>
              <a:t>WORK OUT THE ANSWERS!</a:t>
            </a:r>
          </a:p>
        </p:txBody>
      </p:sp>
    </p:spTree>
  </p:cSld>
  <p:clrMapOvr>
    <a:masterClrMapping/>
  </p:clrMapOvr>
</p:sld>
</file>

<file path=ppt/theme/theme1.xml><?xml version="1.0" encoding="utf-8"?>
<a:theme xmlns:a="http://schemas.openxmlformats.org/drawingml/2006/main" name="PiXL template presentation widescreen 1">
  <a:themeElements>
    <a:clrScheme name="Custom 1">
      <a:dk1>
        <a:srgbClr val="000000"/>
      </a:dk1>
      <a:lt1>
        <a:srgbClr val="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1832</Words>
  <Application>Microsoft Office PowerPoint</Application>
  <PresentationFormat>Widescreen</PresentationFormat>
  <Paragraphs>183</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Cambria Math</vt:lpstr>
      <vt:lpstr>PiXL template presentation widescreen 1</vt:lpstr>
      <vt:lpstr>Y11 Thinking about A Level Physics! </vt:lpstr>
      <vt:lpstr>PowerPoint Presentation</vt:lpstr>
      <vt:lpstr>PowerPoint Presentation</vt:lpstr>
      <vt:lpstr>Rules for Results Tables</vt:lpstr>
      <vt:lpstr>Rules for Graphing</vt:lpstr>
      <vt:lpstr>Types of Error</vt:lpstr>
      <vt:lpstr>PowerPoint Presentation</vt:lpstr>
      <vt:lpstr>Finding the Gradient</vt:lpstr>
      <vt:lpstr>Graphing Challenge</vt:lpstr>
      <vt:lpstr>Using the Equation of a Line</vt:lpstr>
      <vt:lpstr>Summary Quiz</vt:lpstr>
      <vt:lpstr>Summary Quiz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Philippa Wynne</dc:creator>
  <cp:lastModifiedBy>elizabeth buchanan</cp:lastModifiedBy>
  <cp:revision>26</cp:revision>
  <dcterms:modified xsi:type="dcterms:W3CDTF">2020-06-24T13:12:33Z</dcterms:modified>
</cp:coreProperties>
</file>